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1"/>
  </p:notesMasterIdLst>
  <p:sldIdLst>
    <p:sldId id="256" r:id="rId2"/>
    <p:sldId id="257" r:id="rId3"/>
    <p:sldId id="258" r:id="rId4"/>
    <p:sldId id="324" r:id="rId5"/>
    <p:sldId id="260" r:id="rId6"/>
    <p:sldId id="261" r:id="rId7"/>
    <p:sldId id="266" r:id="rId8"/>
    <p:sldId id="262" r:id="rId9"/>
    <p:sldId id="263" r:id="rId10"/>
    <p:sldId id="264" r:id="rId11"/>
    <p:sldId id="265" r:id="rId12"/>
    <p:sldId id="267" r:id="rId13"/>
    <p:sldId id="268" r:id="rId14"/>
    <p:sldId id="271" r:id="rId15"/>
    <p:sldId id="303" r:id="rId16"/>
    <p:sldId id="290" r:id="rId17"/>
    <p:sldId id="291" r:id="rId18"/>
    <p:sldId id="293" r:id="rId19"/>
    <p:sldId id="288" r:id="rId20"/>
    <p:sldId id="305" r:id="rId21"/>
    <p:sldId id="272" r:id="rId22"/>
    <p:sldId id="273" r:id="rId23"/>
    <p:sldId id="274" r:id="rId24"/>
    <p:sldId id="275" r:id="rId25"/>
    <p:sldId id="276" r:id="rId26"/>
    <p:sldId id="277" r:id="rId27"/>
    <p:sldId id="278" r:id="rId28"/>
    <p:sldId id="279" r:id="rId29"/>
    <p:sldId id="285" r:id="rId30"/>
    <p:sldId id="286" r:id="rId31"/>
    <p:sldId id="306" r:id="rId32"/>
    <p:sldId id="280" r:id="rId33"/>
    <p:sldId id="281" r:id="rId34"/>
    <p:sldId id="282" r:id="rId35"/>
    <p:sldId id="283" r:id="rId36"/>
    <p:sldId id="309" r:id="rId37"/>
    <p:sldId id="296" r:id="rId38"/>
    <p:sldId id="314" r:id="rId39"/>
    <p:sldId id="316" r:id="rId40"/>
    <p:sldId id="317" r:id="rId41"/>
    <p:sldId id="318" r:id="rId42"/>
    <p:sldId id="322" r:id="rId43"/>
    <p:sldId id="323" r:id="rId44"/>
    <p:sldId id="319" r:id="rId45"/>
    <p:sldId id="320" r:id="rId46"/>
    <p:sldId id="321" r:id="rId47"/>
    <p:sldId id="310" r:id="rId48"/>
    <p:sldId id="298" r:id="rId49"/>
    <p:sldId id="311" r:id="rId50"/>
  </p:sldIdLst>
  <p:sldSz cx="12192000" cy="6858000"/>
  <p:notesSz cx="6735763" cy="98663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2" roundtripDataSignature="AMtx7miaMJEbbuiT3pKt4dVn7j2+FXFhL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enji Adachi" initials="" lastIdx="19" clrIdx="0"/>
  <p:cmAuthor id="1" name="Takehara Kazuyo" initials="" lastIdx="15" clrIdx="1"/>
  <p:cmAuthor id="2" name="Rikako Arakaki" initials="" lastIdx="1" clrIdx="2"/>
  <p:cmAuthor id="3" name="Takehara Kazuyo" initials="TK" lastIdx="34" clrIdx="3"/>
  <p:cmAuthor id="4" name="Kenji Adachi" initials="KA" lastIdx="36" clrIdx="4"/>
  <p:cmAuthor id="5" name="Microsoft Office ユーザー" initials="Office" lastIdx="4" clrIdx="5"/>
  <p:cmAuthor id="6" name="Microsoft Office ユーザー" initials="Office [2]" lastIdx="1" clrIdx="6"/>
  <p:cmAuthor id="7" name="Microsoft Office ユーザー" initials="Office [3]" lastIdx="1" clrIdx="7"/>
  <p:cmAuthor id="8" name="Microsoft Office ユーザー" initials="Office [4]" lastIdx="1" clrIdx="8"/>
  <p:cmAuthor id="9" name="Microsoft Office ユーザー" initials="Office [5]" lastIdx="1" clrIdx="9"/>
  <p:cmAuthor id="10" name="Microsoft Office ユーザー" initials="Office [6]" lastIdx="1" clrIdx="10"/>
  <p:cmAuthor id="11" name="Microsoft Office ユーザー" initials="Office [7]" lastIdx="1" clrIdx="11"/>
  <p:cmAuthor id="12" name="Microsoft Office ユーザー" initials="Office [8]" lastIdx="1" clrIdx="12"/>
  <p:cmAuthor id="13" name="Microsoft Office ユーザー" initials="Office [9]" lastIdx="1" clrIdx="13"/>
  <p:cmAuthor id="14" name="Microsoft Office ユーザー" initials="Office [10]" lastIdx="1" clrIdx="14"/>
  <p:cmAuthor id="15" name="Microsoft Office ユーザー" initials="Office [11]" lastIdx="1" clrIdx="15"/>
  <p:cmAuthor id="16" name="Microsoft Office ユーザー" initials="Office [12]" lastIdx="1" clrIdx="16"/>
  <p:cmAuthor id="17" name="Microsoft Office ユーザー" initials="Office [13]" lastIdx="1" clrIdx="17"/>
  <p:cmAuthor id="18" name="Microsoft Office ユーザー" initials="Office [14]" lastIdx="1" clrIdx="18"/>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B8B"/>
    <a:srgbClr val="FF0000"/>
    <a:srgbClr val="008183"/>
    <a:srgbClr val="E5FEFF"/>
    <a:srgbClr val="F9F8F9"/>
    <a:srgbClr val="EFEFF1"/>
    <a:srgbClr val="FAF9F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6ACAFB-8065-473F-A0F3-C5C7BD00A794}" v="12" dt="2026-01-28T02:16:13.378"/>
    <p1510:client id="{522D893E-7EE6-7865-D09E-80F3F492CD33}" v="24" dt="2026-01-28T09:03:05.549"/>
    <p1510:client id="{D62094A2-703F-2510-4186-060FE9A610CF}" v="8" dt="2026-01-28T02:22:11.343"/>
  </p1510:revLst>
</p1510:revInfo>
</file>

<file path=ppt/tableStyles.xml><?xml version="1.0" encoding="utf-8"?>
<a:tblStyleLst xmlns:a="http://schemas.openxmlformats.org/drawingml/2006/main" def="{D9BE40DE-336D-483B-B7FB-7438C616D4CF}">
  <a:tblStyle styleId="{D9BE40DE-336D-483B-B7FB-7438C616D4CF}" styleName="Table_0">
    <a:wholeTbl>
      <a:tcTxStyle b="off" i="off">
        <a:font>
          <a:latin typeface="游ゴシック"/>
          <a:ea typeface="游ゴシック"/>
          <a:cs typeface="游ゴシック"/>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游ゴシック"/>
          <a:ea typeface="游ゴシック"/>
          <a:cs typeface="游ゴシック"/>
        </a:font>
        <a:schemeClr val="lt1"/>
      </a:tcTxStyle>
      <a:tcStyle>
        <a:tcBdr/>
        <a:fill>
          <a:solidFill>
            <a:schemeClr val="accent1"/>
          </a:solidFill>
        </a:fill>
      </a:tcStyle>
    </a:lastCol>
    <a:firstCol>
      <a:tcTxStyle b="on" i="off">
        <a:font>
          <a:latin typeface="游ゴシック"/>
          <a:ea typeface="游ゴシック"/>
          <a:cs typeface="游ゴシック"/>
        </a:font>
        <a:schemeClr val="lt1"/>
      </a:tcTxStyle>
      <a:tcStyle>
        <a:tcBdr/>
        <a:fill>
          <a:solidFill>
            <a:schemeClr val="accent1"/>
          </a:solidFill>
        </a:fill>
      </a:tcStyle>
    </a:firstCol>
    <a:lastRow>
      <a:tcTxStyle b="on" i="off">
        <a:font>
          <a:latin typeface="游ゴシック"/>
          <a:ea typeface="游ゴシック"/>
          <a:cs typeface="游ゴシック"/>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游ゴシック"/>
          <a:ea typeface="游ゴシック"/>
          <a:cs typeface="游ゴシック"/>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customschemas.google.com/relationships/presentationmetadata" Target="meta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EN Tra My" userId="S::mynt@jpf.go.jp::aa0a1903-3a84-45e7-95d1-5af152d837e1" providerId="AD" clId="Web-{D62094A2-703F-2510-4186-060FE9A610CF}"/>
    <pc:docChg chg="modSld">
      <pc:chgData name="NGUYEN Tra My" userId="S::mynt@jpf.go.jp::aa0a1903-3a84-45e7-95d1-5af152d837e1" providerId="AD" clId="Web-{D62094A2-703F-2510-4186-060FE9A610CF}" dt="2026-01-28T02:22:11.327" v="3" actId="20577"/>
      <pc:docMkLst>
        <pc:docMk/>
      </pc:docMkLst>
      <pc:sldChg chg="modSp">
        <pc:chgData name="NGUYEN Tra My" userId="S::mynt@jpf.go.jp::aa0a1903-3a84-45e7-95d1-5af152d837e1" providerId="AD" clId="Web-{D62094A2-703F-2510-4186-060FE9A610CF}" dt="2026-01-28T02:22:11.327" v="3" actId="20577"/>
        <pc:sldMkLst>
          <pc:docMk/>
          <pc:sldMk cId="1830054951" sldId="311"/>
        </pc:sldMkLst>
        <pc:spChg chg="mod">
          <ac:chgData name="NGUYEN Tra My" userId="S::mynt@jpf.go.jp::aa0a1903-3a84-45e7-95d1-5af152d837e1" providerId="AD" clId="Web-{D62094A2-703F-2510-4186-060FE9A610CF}" dt="2026-01-28T02:22:11.327" v="3" actId="20577"/>
          <ac:spMkLst>
            <pc:docMk/>
            <pc:sldMk cId="1830054951" sldId="311"/>
            <ac:spMk id="626" creationId="{00000000-0000-0000-0000-000000000000}"/>
          </ac:spMkLst>
        </pc:spChg>
      </pc:sldChg>
    </pc:docChg>
  </pc:docChgLst>
  <pc:docChgLst>
    <pc:chgData name="NGUYEN Tra My" userId="S::mynt@jpf.go.jp::aa0a1903-3a84-45e7-95d1-5af152d837e1" providerId="AD" clId="Web-{522D893E-7EE6-7865-D09E-80F3F492CD33}"/>
    <pc:docChg chg="modSld">
      <pc:chgData name="NGUYEN Tra My" userId="S::mynt@jpf.go.jp::aa0a1903-3a84-45e7-95d1-5af152d837e1" providerId="AD" clId="Web-{522D893E-7EE6-7865-D09E-80F3F492CD33}" dt="2026-01-28T09:03:05.549" v="22" actId="1076"/>
      <pc:docMkLst>
        <pc:docMk/>
      </pc:docMkLst>
      <pc:sldChg chg="addSp delSp modSp">
        <pc:chgData name="NGUYEN Tra My" userId="S::mynt@jpf.go.jp::aa0a1903-3a84-45e7-95d1-5af152d837e1" providerId="AD" clId="Web-{522D893E-7EE6-7865-D09E-80F3F492CD33}" dt="2026-01-28T09:03:05.549" v="22" actId="1076"/>
        <pc:sldMkLst>
          <pc:docMk/>
          <pc:sldMk cId="0" sldId="268"/>
        </pc:sldMkLst>
        <pc:grpChg chg="mod">
          <ac:chgData name="NGUYEN Tra My" userId="S::mynt@jpf.go.jp::aa0a1903-3a84-45e7-95d1-5af152d837e1" providerId="AD" clId="Web-{522D893E-7EE6-7865-D09E-80F3F492CD33}" dt="2026-01-28T09:03:04.189" v="21" actId="1076"/>
          <ac:grpSpMkLst>
            <pc:docMk/>
            <pc:sldMk cId="0" sldId="268"/>
            <ac:grpSpMk id="222" creationId="{00000000-0000-0000-0000-000000000000}"/>
          </ac:grpSpMkLst>
        </pc:grpChg>
        <pc:picChg chg="add mod">
          <ac:chgData name="NGUYEN Tra My" userId="S::mynt@jpf.go.jp::aa0a1903-3a84-45e7-95d1-5af152d837e1" providerId="AD" clId="Web-{522D893E-7EE6-7865-D09E-80F3F492CD33}" dt="2026-01-28T09:02:26.266" v="4" actId="14100"/>
          <ac:picMkLst>
            <pc:docMk/>
            <pc:sldMk cId="0" sldId="268"/>
            <ac:picMk id="2" creationId="{172B83E9-D7B7-5AF7-913A-DE3E98FD07A6}"/>
          </ac:picMkLst>
        </pc:picChg>
        <pc:picChg chg="del">
          <ac:chgData name="NGUYEN Tra My" userId="S::mynt@jpf.go.jp::aa0a1903-3a84-45e7-95d1-5af152d837e1" providerId="AD" clId="Web-{522D893E-7EE6-7865-D09E-80F3F492CD33}" dt="2026-01-28T08:59:28.442" v="0"/>
          <ac:picMkLst>
            <pc:docMk/>
            <pc:sldMk cId="0" sldId="268"/>
            <ac:picMk id="3" creationId="{9503EBAC-EFF9-F715-A86C-9428C9C09DFC}"/>
          </ac:picMkLst>
        </pc:picChg>
        <pc:picChg chg="mod">
          <ac:chgData name="NGUYEN Tra My" userId="S::mynt@jpf.go.jp::aa0a1903-3a84-45e7-95d1-5af152d837e1" providerId="AD" clId="Web-{522D893E-7EE6-7865-D09E-80F3F492CD33}" dt="2026-01-28T09:03:01.752" v="20" actId="14100"/>
          <ac:picMkLst>
            <pc:docMk/>
            <pc:sldMk cId="0" sldId="268"/>
            <ac:picMk id="15" creationId="{826AD051-D1B6-4758-A83C-7263DBECCD8C}"/>
          </ac:picMkLst>
        </pc:picChg>
        <pc:picChg chg="mod">
          <ac:chgData name="NGUYEN Tra My" userId="S::mynt@jpf.go.jp::aa0a1903-3a84-45e7-95d1-5af152d837e1" providerId="AD" clId="Web-{522D893E-7EE6-7865-D09E-80F3F492CD33}" dt="2026-01-28T09:02:49.439" v="15" actId="14100"/>
          <ac:picMkLst>
            <pc:docMk/>
            <pc:sldMk cId="0" sldId="268"/>
            <ac:picMk id="16" creationId="{F79B1AAC-9DBC-4130-A378-B27E0BB19D76}"/>
          </ac:picMkLst>
        </pc:picChg>
        <pc:picChg chg="mod">
          <ac:chgData name="NGUYEN Tra My" userId="S::mynt@jpf.go.jp::aa0a1903-3a84-45e7-95d1-5af152d837e1" providerId="AD" clId="Web-{522D893E-7EE6-7865-D09E-80F3F492CD33}" dt="2026-01-28T09:03:05.549" v="22" actId="1076"/>
          <ac:picMkLst>
            <pc:docMk/>
            <pc:sldMk cId="0" sldId="268"/>
            <ac:picMk id="17" creationId="{B6E9C9C2-99CA-431F-8C20-C56FE3205872}"/>
          </ac:picMkLst>
        </pc:picChg>
        <pc:picChg chg="mod">
          <ac:chgData name="NGUYEN Tra My" userId="S::mynt@jpf.go.jp::aa0a1903-3a84-45e7-95d1-5af152d837e1" providerId="AD" clId="Web-{522D893E-7EE6-7865-D09E-80F3F492CD33}" dt="2026-01-28T09:02:39.626" v="11" actId="1076"/>
          <ac:picMkLst>
            <pc:docMk/>
            <pc:sldMk cId="0" sldId="268"/>
            <ac:picMk id="217" creationId="{00000000-0000-0000-0000-000000000000}"/>
          </ac:picMkLst>
        </pc:picChg>
        <pc:picChg chg="mod">
          <ac:chgData name="NGUYEN Tra My" userId="S::mynt@jpf.go.jp::aa0a1903-3a84-45e7-95d1-5af152d837e1" providerId="AD" clId="Web-{522D893E-7EE6-7865-D09E-80F3F492CD33}" dt="2026-01-28T09:02:33.188" v="7" actId="14100"/>
          <ac:picMkLst>
            <pc:docMk/>
            <pc:sldMk cId="0" sldId="268"/>
            <ac:picMk id="218" creationId="{00000000-0000-0000-0000-000000000000}"/>
          </ac:picMkLst>
        </pc:picChg>
        <pc:picChg chg="mod">
          <ac:chgData name="NGUYEN Tra My" userId="S::mynt@jpf.go.jp::aa0a1903-3a84-45e7-95d1-5af152d837e1" providerId="AD" clId="Web-{522D893E-7EE6-7865-D09E-80F3F492CD33}" dt="2026-01-28T09:02:40.517" v="12" actId="1076"/>
          <ac:picMkLst>
            <pc:docMk/>
            <pc:sldMk cId="0" sldId="268"/>
            <ac:picMk id="219" creationId="{00000000-0000-0000-0000-000000000000}"/>
          </ac:picMkLst>
        </pc:picChg>
      </pc:sldChg>
    </pc:docChg>
  </pc:docChgLst>
  <pc:docChgLst>
    <pc:chgData name="NGUYEN Tra My" userId="aa0a1903-3a84-45e7-95d1-5af152d837e1" providerId="ADAL" clId="{6563CC51-119B-4E1C-9130-87E3CD502F06}"/>
    <pc:docChg chg="undo custSel modSld">
      <pc:chgData name="NGUYEN Tra My" userId="aa0a1903-3a84-45e7-95d1-5af152d837e1" providerId="ADAL" clId="{6563CC51-119B-4E1C-9130-87E3CD502F06}" dt="2026-01-28T02:17:13.527" v="64" actId="1076"/>
      <pc:docMkLst>
        <pc:docMk/>
      </pc:docMkLst>
      <pc:sldChg chg="modSp mod">
        <pc:chgData name="NGUYEN Tra My" userId="aa0a1903-3a84-45e7-95d1-5af152d837e1" providerId="ADAL" clId="{6563CC51-119B-4E1C-9130-87E3CD502F06}" dt="2026-01-28T02:12:03.746" v="6" actId="14100"/>
        <pc:sldMkLst>
          <pc:docMk/>
          <pc:sldMk cId="0" sldId="256"/>
        </pc:sldMkLst>
        <pc:spChg chg="mod">
          <ac:chgData name="NGUYEN Tra My" userId="aa0a1903-3a84-45e7-95d1-5af152d837e1" providerId="ADAL" clId="{6563CC51-119B-4E1C-9130-87E3CD502F06}" dt="2026-01-28T02:12:03.746" v="6" actId="14100"/>
          <ac:spMkLst>
            <pc:docMk/>
            <pc:sldMk cId="0" sldId="256"/>
            <ac:spMk id="14" creationId="{388AEC9E-3B42-47DD-ADB9-61B828086F08}"/>
          </ac:spMkLst>
        </pc:spChg>
      </pc:sldChg>
      <pc:sldChg chg="addSp delSp modSp mod modAnim">
        <pc:chgData name="NGUYEN Tra My" userId="aa0a1903-3a84-45e7-95d1-5af152d837e1" providerId="ADAL" clId="{6563CC51-119B-4E1C-9130-87E3CD502F06}" dt="2026-01-28T02:17:13.527" v="64" actId="1076"/>
        <pc:sldMkLst>
          <pc:docMk/>
          <pc:sldMk cId="0" sldId="271"/>
        </pc:sldMkLst>
        <pc:spChg chg="add del mod topLvl">
          <ac:chgData name="NGUYEN Tra My" userId="aa0a1903-3a84-45e7-95d1-5af152d837e1" providerId="ADAL" clId="{6563CC51-119B-4E1C-9130-87E3CD502F06}" dt="2026-01-28T02:14:23.883" v="30" actId="478"/>
          <ac:spMkLst>
            <pc:docMk/>
            <pc:sldMk cId="0" sldId="271"/>
            <ac:spMk id="6" creationId="{C19EB2C4-F38A-9BC7-422E-E41B2EB3CCB5}"/>
          </ac:spMkLst>
        </pc:spChg>
        <pc:spChg chg="add del mod topLvl">
          <ac:chgData name="NGUYEN Tra My" userId="aa0a1903-3a84-45e7-95d1-5af152d837e1" providerId="ADAL" clId="{6563CC51-119B-4E1C-9130-87E3CD502F06}" dt="2026-01-28T02:14:44.074" v="33" actId="478"/>
          <ac:spMkLst>
            <pc:docMk/>
            <pc:sldMk cId="0" sldId="271"/>
            <ac:spMk id="7" creationId="{8A35A5E6-44A1-0ADF-DAB7-D277835C9B8B}"/>
          </ac:spMkLst>
        </pc:spChg>
        <pc:spChg chg="add del mod topLvl">
          <ac:chgData name="NGUYEN Tra My" userId="aa0a1903-3a84-45e7-95d1-5af152d837e1" providerId="ADAL" clId="{6563CC51-119B-4E1C-9130-87E3CD502F06}" dt="2026-01-28T02:14:47.088" v="34" actId="478"/>
          <ac:spMkLst>
            <pc:docMk/>
            <pc:sldMk cId="0" sldId="271"/>
            <ac:spMk id="8" creationId="{C901D037-4E55-B5E0-79BA-74B287591599}"/>
          </ac:spMkLst>
        </pc:spChg>
        <pc:spChg chg="add del mod topLvl">
          <ac:chgData name="NGUYEN Tra My" userId="aa0a1903-3a84-45e7-95d1-5af152d837e1" providerId="ADAL" clId="{6563CC51-119B-4E1C-9130-87E3CD502F06}" dt="2026-01-28T02:14:56.528" v="38" actId="478"/>
          <ac:spMkLst>
            <pc:docMk/>
            <pc:sldMk cId="0" sldId="271"/>
            <ac:spMk id="9" creationId="{5C168656-2022-7B7A-3F6D-D6941876072B}"/>
          </ac:spMkLst>
        </pc:spChg>
        <pc:spChg chg="add del mod topLvl">
          <ac:chgData name="NGUYEN Tra My" userId="aa0a1903-3a84-45e7-95d1-5af152d837e1" providerId="ADAL" clId="{6563CC51-119B-4E1C-9130-87E3CD502F06}" dt="2026-01-28T02:14:58.615" v="40" actId="478"/>
          <ac:spMkLst>
            <pc:docMk/>
            <pc:sldMk cId="0" sldId="271"/>
            <ac:spMk id="10" creationId="{F5CDFB89-5A70-9B53-EED4-A4CC8427BBD9}"/>
          </ac:spMkLst>
        </pc:spChg>
        <pc:spChg chg="mod">
          <ac:chgData name="NGUYEN Tra My" userId="aa0a1903-3a84-45e7-95d1-5af152d837e1" providerId="ADAL" clId="{6563CC51-119B-4E1C-9130-87E3CD502F06}" dt="2026-01-28T02:17:10.885" v="63" actId="14100"/>
          <ac:spMkLst>
            <pc:docMk/>
            <pc:sldMk cId="0" sldId="271"/>
            <ac:spMk id="11" creationId="{652A52D2-790E-4F3B-AE27-D1EE47C7BCB5}"/>
          </ac:spMkLst>
        </pc:spChg>
        <pc:spChg chg="mod">
          <ac:chgData name="NGUYEN Tra My" userId="aa0a1903-3a84-45e7-95d1-5af152d837e1" providerId="ADAL" clId="{6563CC51-119B-4E1C-9130-87E3CD502F06}" dt="2026-01-28T02:13:15.498" v="13" actId="164"/>
          <ac:spMkLst>
            <pc:docMk/>
            <pc:sldMk cId="0" sldId="271"/>
            <ac:spMk id="13" creationId="{9C1E717F-4F58-4C6E-9B42-E6CBC11E2D01}"/>
          </ac:spMkLst>
        </pc:spChg>
        <pc:spChg chg="mod">
          <ac:chgData name="NGUYEN Tra My" userId="aa0a1903-3a84-45e7-95d1-5af152d837e1" providerId="ADAL" clId="{6563CC51-119B-4E1C-9130-87E3CD502F06}" dt="2026-01-28T02:13:15.498" v="13" actId="164"/>
          <ac:spMkLst>
            <pc:docMk/>
            <pc:sldMk cId="0" sldId="271"/>
            <ac:spMk id="14" creationId="{71394D7E-F564-44C5-8B0F-945F19976C19}"/>
          </ac:spMkLst>
        </pc:spChg>
        <pc:spChg chg="mod">
          <ac:chgData name="NGUYEN Tra My" userId="aa0a1903-3a84-45e7-95d1-5af152d837e1" providerId="ADAL" clId="{6563CC51-119B-4E1C-9130-87E3CD502F06}" dt="2026-01-28T02:13:15.498" v="13" actId="164"/>
          <ac:spMkLst>
            <pc:docMk/>
            <pc:sldMk cId="0" sldId="271"/>
            <ac:spMk id="16" creationId="{EAB706A3-18BD-4F23-8923-6A73BDF517E5}"/>
          </ac:spMkLst>
        </pc:spChg>
        <pc:spChg chg="mod">
          <ac:chgData name="NGUYEN Tra My" userId="aa0a1903-3a84-45e7-95d1-5af152d837e1" providerId="ADAL" clId="{6563CC51-119B-4E1C-9130-87E3CD502F06}" dt="2026-01-28T02:13:15.498" v="13" actId="164"/>
          <ac:spMkLst>
            <pc:docMk/>
            <pc:sldMk cId="0" sldId="271"/>
            <ac:spMk id="17" creationId="{D9089F73-F4F2-4781-8E11-6889472C5989}"/>
          </ac:spMkLst>
        </pc:spChg>
        <pc:spChg chg="add del mod topLvl">
          <ac:chgData name="NGUYEN Tra My" userId="aa0a1903-3a84-45e7-95d1-5af152d837e1" providerId="ADAL" clId="{6563CC51-119B-4E1C-9130-87E3CD502F06}" dt="2026-01-28T02:14:57.337" v="39" actId="478"/>
          <ac:spMkLst>
            <pc:docMk/>
            <pc:sldMk cId="0" sldId="271"/>
            <ac:spMk id="18" creationId="{62F4740F-49E5-7306-E400-EAEF2D42FE52}"/>
          </ac:spMkLst>
        </pc:spChg>
        <pc:spChg chg="add del mod topLvl">
          <ac:chgData name="NGUYEN Tra My" userId="aa0a1903-3a84-45e7-95d1-5af152d837e1" providerId="ADAL" clId="{6563CC51-119B-4E1C-9130-87E3CD502F06}" dt="2026-01-28T02:13:56.252" v="23" actId="478"/>
          <ac:spMkLst>
            <pc:docMk/>
            <pc:sldMk cId="0" sldId="271"/>
            <ac:spMk id="19" creationId="{49C43C3C-FBF4-2369-BBAD-E50E1604A50F}"/>
          </ac:spMkLst>
        </pc:spChg>
        <pc:spChg chg="add del mod topLvl">
          <ac:chgData name="NGUYEN Tra My" userId="aa0a1903-3a84-45e7-95d1-5af152d837e1" providerId="ADAL" clId="{6563CC51-119B-4E1C-9130-87E3CD502F06}" dt="2026-01-28T02:13:58.744" v="24" actId="478"/>
          <ac:spMkLst>
            <pc:docMk/>
            <pc:sldMk cId="0" sldId="271"/>
            <ac:spMk id="20" creationId="{C13AC466-6EC7-D7F5-3648-05461AE54817}"/>
          </ac:spMkLst>
        </pc:spChg>
        <pc:spChg chg="add del mod topLvl">
          <ac:chgData name="NGUYEN Tra My" userId="aa0a1903-3a84-45e7-95d1-5af152d837e1" providerId="ADAL" clId="{6563CC51-119B-4E1C-9130-87E3CD502F06}" dt="2026-01-28T02:14:27.288" v="31" actId="478"/>
          <ac:spMkLst>
            <pc:docMk/>
            <pc:sldMk cId="0" sldId="271"/>
            <ac:spMk id="21" creationId="{373B14AE-F68E-CD35-4F18-9C3069EA6FC2}"/>
          </ac:spMkLst>
        </pc:spChg>
        <pc:spChg chg="add del mod topLvl">
          <ac:chgData name="NGUYEN Tra My" userId="aa0a1903-3a84-45e7-95d1-5af152d837e1" providerId="ADAL" clId="{6563CC51-119B-4E1C-9130-87E3CD502F06}" dt="2026-01-28T02:15:06.956" v="44" actId="478"/>
          <ac:spMkLst>
            <pc:docMk/>
            <pc:sldMk cId="0" sldId="271"/>
            <ac:spMk id="22" creationId="{F6BC852A-0ECC-0AF8-476D-0F120B1FC160}"/>
          </ac:spMkLst>
        </pc:spChg>
        <pc:spChg chg="mod">
          <ac:chgData name="NGUYEN Tra My" userId="aa0a1903-3a84-45e7-95d1-5af152d837e1" providerId="ADAL" clId="{6563CC51-119B-4E1C-9130-87E3CD502F06}" dt="2026-01-28T02:16:27.557" v="60" actId="14100"/>
          <ac:spMkLst>
            <pc:docMk/>
            <pc:sldMk cId="0" sldId="271"/>
            <ac:spMk id="281" creationId="{00000000-0000-0000-0000-000000000000}"/>
          </ac:spMkLst>
        </pc:spChg>
        <pc:spChg chg="del">
          <ac:chgData name="NGUYEN Tra My" userId="aa0a1903-3a84-45e7-95d1-5af152d837e1" providerId="ADAL" clId="{6563CC51-119B-4E1C-9130-87E3CD502F06}" dt="2026-01-28T02:14:10.299" v="27" actId="478"/>
          <ac:spMkLst>
            <pc:docMk/>
            <pc:sldMk cId="0" sldId="271"/>
            <ac:spMk id="282" creationId="{00000000-0000-0000-0000-000000000000}"/>
          </ac:spMkLst>
        </pc:spChg>
        <pc:grpChg chg="add mod">
          <ac:chgData name="NGUYEN Tra My" userId="aa0a1903-3a84-45e7-95d1-5af152d837e1" providerId="ADAL" clId="{6563CC51-119B-4E1C-9130-87E3CD502F06}" dt="2026-01-28T02:13:06.795" v="12" actId="164"/>
          <ac:grpSpMkLst>
            <pc:docMk/>
            <pc:sldMk cId="0" sldId="271"/>
            <ac:grpSpMk id="2" creationId="{3CB600FB-DE4B-B1C0-6088-175D104EFD61}"/>
          </ac:grpSpMkLst>
        </pc:grpChg>
        <pc:grpChg chg="add del mod">
          <ac:chgData name="NGUYEN Tra My" userId="aa0a1903-3a84-45e7-95d1-5af152d837e1" providerId="ADAL" clId="{6563CC51-119B-4E1C-9130-87E3CD502F06}" dt="2026-01-28T02:15:34.914" v="52" actId="1076"/>
          <ac:grpSpMkLst>
            <pc:docMk/>
            <pc:sldMk cId="0" sldId="271"/>
            <ac:grpSpMk id="3" creationId="{BC0E70B5-8FA5-09B2-0995-0E04AB717355}"/>
          </ac:grpSpMkLst>
        </pc:grpChg>
        <pc:grpChg chg="add mod">
          <ac:chgData name="NGUYEN Tra My" userId="aa0a1903-3a84-45e7-95d1-5af152d837e1" providerId="ADAL" clId="{6563CC51-119B-4E1C-9130-87E3CD502F06}" dt="2026-01-28T02:17:13.527" v="64" actId="1076"/>
          <ac:grpSpMkLst>
            <pc:docMk/>
            <pc:sldMk cId="0" sldId="271"/>
            <ac:grpSpMk id="23" creationId="{A7A3E67C-3493-2A40-20E0-822B522AE7D2}"/>
          </ac:grpSpMkLst>
        </pc:grpChg>
        <pc:picChg chg="del">
          <ac:chgData name="NGUYEN Tra My" userId="aa0a1903-3a84-45e7-95d1-5af152d837e1" providerId="ADAL" clId="{6563CC51-119B-4E1C-9130-87E3CD502F06}" dt="2026-01-28T02:16:08.169" v="54" actId="478"/>
          <ac:picMkLst>
            <pc:docMk/>
            <pc:sldMk cId="0" sldId="271"/>
            <ac:picMk id="5" creationId="{BF26C676-83B8-2695-72A4-79C52D1D6CEA}"/>
          </ac:picMkLst>
        </pc:picChg>
        <pc:picChg chg="mod">
          <ac:chgData name="NGUYEN Tra My" userId="aa0a1903-3a84-45e7-95d1-5af152d837e1" providerId="ADAL" clId="{6563CC51-119B-4E1C-9130-87E3CD502F06}" dt="2026-01-28T02:13:15.498" v="13" actId="164"/>
          <ac:picMkLst>
            <pc:docMk/>
            <pc:sldMk cId="0" sldId="271"/>
            <ac:picMk id="12" creationId="{2033750B-A0B3-4D56-BC0A-95DA8C8A7488}"/>
          </ac:picMkLst>
        </pc:picChg>
        <pc:picChg chg="add mod ord">
          <ac:chgData name="NGUYEN Tra My" userId="aa0a1903-3a84-45e7-95d1-5af152d837e1" providerId="ADAL" clId="{6563CC51-119B-4E1C-9130-87E3CD502F06}" dt="2026-01-28T02:16:21.392" v="58" actId="167"/>
          <ac:picMkLst>
            <pc:docMk/>
            <pc:sldMk cId="0" sldId="271"/>
            <ac:picMk id="24" creationId="{613E8D45-7B38-7756-A971-2639BBDBD7B5}"/>
          </ac:picMkLst>
        </pc:picChg>
        <pc:picChg chg="mod">
          <ac:chgData name="NGUYEN Tra My" userId="aa0a1903-3a84-45e7-95d1-5af152d837e1" providerId="ADAL" clId="{6563CC51-119B-4E1C-9130-87E3CD502F06}" dt="2026-01-28T02:15:21.561" v="49" actId="164"/>
          <ac:picMkLst>
            <pc:docMk/>
            <pc:sldMk cId="0" sldId="271"/>
            <ac:picMk id="279" creationId="{00000000-0000-0000-0000-000000000000}"/>
          </ac:picMkLst>
        </pc:picChg>
        <pc:picChg chg="mod">
          <ac:chgData name="NGUYEN Tra My" userId="aa0a1903-3a84-45e7-95d1-5af152d837e1" providerId="ADAL" clId="{6563CC51-119B-4E1C-9130-87E3CD502F06}" dt="2026-01-28T02:15:21.561" v="49" actId="164"/>
          <ac:picMkLst>
            <pc:docMk/>
            <pc:sldMk cId="0" sldId="271"/>
            <ac:picMk id="280" creationId="{00000000-0000-0000-0000-000000000000}"/>
          </ac:picMkLst>
        </pc:picChg>
        <pc:cxnChg chg="mod">
          <ac:chgData name="NGUYEN Tra My" userId="aa0a1903-3a84-45e7-95d1-5af152d837e1" providerId="ADAL" clId="{6563CC51-119B-4E1C-9130-87E3CD502F06}" dt="2026-01-28T02:15:04.965" v="43" actId="478"/>
          <ac:cxnSpMkLst>
            <pc:docMk/>
            <pc:sldMk cId="0" sldId="271"/>
            <ac:cxnSpMk id="15" creationId="{45C32F4D-0053-4F71-9107-4068F3A3D62A}"/>
          </ac:cxnSpMkLst>
        </pc:cxnChg>
      </pc:sldChg>
      <pc:sldChg chg="modSp mod">
        <pc:chgData name="NGUYEN Tra My" userId="aa0a1903-3a84-45e7-95d1-5af152d837e1" providerId="ADAL" clId="{6563CC51-119B-4E1C-9130-87E3CD502F06}" dt="2026-01-28T02:11:41.682" v="5"/>
        <pc:sldMkLst>
          <pc:docMk/>
          <pc:sldMk cId="0" sldId="298"/>
        </pc:sldMkLst>
        <pc:spChg chg="mod">
          <ac:chgData name="NGUYEN Tra My" userId="aa0a1903-3a84-45e7-95d1-5af152d837e1" providerId="ADAL" clId="{6563CC51-119B-4E1C-9130-87E3CD502F06}" dt="2026-01-28T02:11:41.682" v="5"/>
          <ac:spMkLst>
            <pc:docMk/>
            <pc:sldMk cId="0" sldId="298"/>
            <ac:spMk id="626" creationId="{00000000-0000-0000-0000-000000000000}"/>
          </ac:spMkLst>
        </pc:spChg>
      </pc:sldChg>
      <pc:sldChg chg="modSp mod">
        <pc:chgData name="NGUYEN Tra My" userId="aa0a1903-3a84-45e7-95d1-5af152d837e1" providerId="ADAL" clId="{6563CC51-119B-4E1C-9130-87E3CD502F06}" dt="2026-01-28T02:11:31.771" v="2"/>
        <pc:sldMkLst>
          <pc:docMk/>
          <pc:sldMk cId="1830054951" sldId="311"/>
        </pc:sldMkLst>
        <pc:spChg chg="mod">
          <ac:chgData name="NGUYEN Tra My" userId="aa0a1903-3a84-45e7-95d1-5af152d837e1" providerId="ADAL" clId="{6563CC51-119B-4E1C-9130-87E3CD502F06}" dt="2026-01-28T02:11:31.771" v="2"/>
          <ac:spMkLst>
            <pc:docMk/>
            <pc:sldMk cId="1830054951" sldId="311"/>
            <ac:spMk id="62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18831" cy="495029"/>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15373" y="0"/>
            <a:ext cx="2918831" cy="495029"/>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9371286"/>
            <a:ext cx="2918831" cy="49502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ja-JP"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4279347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ja-JP" altLang="en-US" b="0"/>
              <a:t>皆さんは電車の乗り方を知っていますか。（参加者数名に聞く。参加者の答えの例：「はい」「いいえ」）日本に行ったら電車やバスに乗ることがあると思いますが、乗り方がわからないと困りますよね。日本に行ったときに、電車やバスで色々なところに行けるように、今日は「交通」について勉強しましょう。</a:t>
            </a:r>
            <a:r>
              <a:rPr lang="ja-JP" b="0"/>
              <a:t>▼</a:t>
            </a:r>
            <a:endParaRPr lang="vi-VN" altLang="ja-JP" b="0"/>
          </a:p>
          <a:p>
            <a:pPr marL="0" marR="0" lvl="0" indent="0" algn="l" rtl="0">
              <a:lnSpc>
                <a:spcPct val="100000"/>
              </a:lnSpc>
              <a:spcBef>
                <a:spcPts val="0"/>
              </a:spcBef>
              <a:spcAft>
                <a:spcPts val="0"/>
              </a:spcAft>
              <a:buClr>
                <a:schemeClr val="dk1"/>
              </a:buClr>
              <a:buSzPts val="1200"/>
              <a:buFont typeface="Arial"/>
              <a:buNone/>
            </a:pPr>
            <a:endParaRPr lang="vi-VN" b="0"/>
          </a:p>
          <a:p>
            <a:pPr marL="0" marR="0" lvl="0" indent="0" algn="l" rtl="0">
              <a:lnSpc>
                <a:spcPct val="100000"/>
              </a:lnSpc>
              <a:spcBef>
                <a:spcPts val="0"/>
              </a:spcBef>
              <a:spcAft>
                <a:spcPts val="0"/>
              </a:spcAft>
              <a:buClr>
                <a:schemeClr val="dk1"/>
              </a:buClr>
              <a:buSzPts val="1200"/>
              <a:buFont typeface="Arial"/>
              <a:buNone/>
            </a:pPr>
            <a:r>
              <a:rPr lang="vi-VN" b="0"/>
              <a:t>Các bạn có biết cách đi tàu điện không? (Hỏi một vài người tham</a:t>
            </a:r>
            <a:r>
              <a:rPr lang="vi-VN" b="0" baseline="0"/>
              <a:t> gia. Ví dụ người tham gia trả lời: “Có”, “Không”) Khi tới Nhật, chắc hẳn sẽ có lúc các bạn đi tàu điện hoặc xe bus. Nếu không biết cách đi thì khá là rắc rối nhỉ. Khi tới Nhật, để có thể đến được nhiều nơi bằng tàu điện hay xe bus, hãy cùng học bài ngày hôm nay với chủ đề “Giao thông” nhé. </a:t>
            </a:r>
            <a:r>
              <a:rPr lang="ja-JP" altLang="ja-JP" b="0"/>
              <a:t>▼</a:t>
            </a:r>
            <a:endParaRPr b="0"/>
          </a:p>
        </p:txBody>
      </p:sp>
      <p:sp>
        <p:nvSpPr>
          <p:cNvPr id="87" name="Google Shape;87;p1: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a:t>
            </a:fld>
            <a:endParaRPr/>
          </a:p>
        </p:txBody>
      </p:sp>
    </p:spTree>
    <p:extLst>
      <p:ext uri="{BB962C8B-B14F-4D97-AF65-F5344CB8AC3E}">
        <p14:creationId xmlns:p14="http://schemas.microsoft.com/office/powerpoint/2010/main" val="9990638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9: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9: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sz="1200" b="0">
                <a:solidFill>
                  <a:schemeClr val="dk1"/>
                </a:solidFill>
                <a:latin typeface="Arial"/>
                <a:ea typeface="Arial"/>
                <a:cs typeface="Arial"/>
                <a:sym typeface="Arial"/>
              </a:rPr>
              <a:t>問題</a:t>
            </a:r>
            <a:r>
              <a:rPr lang="ja-JP" altLang="en-US" sz="1200" b="0">
                <a:solidFill>
                  <a:schemeClr val="dk1"/>
                </a:solidFill>
                <a:latin typeface="Arial"/>
                <a:ea typeface="Arial"/>
                <a:cs typeface="Arial"/>
                <a:sym typeface="Arial"/>
              </a:rPr>
              <a:t>４</a:t>
            </a:r>
            <a:r>
              <a:rPr lang="ja-JP" sz="1200" b="0">
                <a:solidFill>
                  <a:schemeClr val="dk1"/>
                </a:solidFill>
                <a:latin typeface="Arial"/>
                <a:ea typeface="Arial"/>
                <a:cs typeface="Arial"/>
                <a:sym typeface="Arial"/>
              </a:rPr>
              <a:t>）</a:t>
            </a:r>
            <a:r>
              <a:rPr lang="ja-JP" altLang="ja-JP" sz="1200" b="0" i="0" u="none" strike="noStrike" cap="none">
                <a:solidFill>
                  <a:srgbClr val="FFFFFF"/>
                </a:solidFill>
                <a:latin typeface="Arial"/>
                <a:ea typeface="Arial"/>
                <a:cs typeface="Arial"/>
                <a:sym typeface="Arial"/>
              </a:rPr>
              <a:t>日本</a:t>
            </a:r>
            <a:r>
              <a:rPr lang="ja-JP" altLang="en-US" sz="1200" b="0" i="0" u="none" strike="noStrike" cap="none">
                <a:solidFill>
                  <a:srgbClr val="FFFFFF"/>
                </a:solidFill>
                <a:latin typeface="Arial"/>
                <a:ea typeface="Arial"/>
                <a:cs typeface="Arial"/>
                <a:sym typeface="Arial"/>
              </a:rPr>
              <a:t>の</a:t>
            </a:r>
            <a:r>
              <a:rPr lang="ja-JP" altLang="ja-JP" sz="1200" b="0" i="0" u="none" strike="noStrike" cap="none">
                <a:solidFill>
                  <a:srgbClr val="FFFFFF"/>
                </a:solidFill>
                <a:latin typeface="Arial"/>
                <a:ea typeface="Arial"/>
                <a:cs typeface="Arial"/>
                <a:sym typeface="Arial"/>
              </a:rPr>
              <a:t>電車</a:t>
            </a:r>
            <a:r>
              <a:rPr lang="ja-JP" altLang="en-US" sz="1200" b="0" i="0" u="none" strike="noStrike" cap="none">
                <a:solidFill>
                  <a:srgbClr val="FFFFFF"/>
                </a:solidFill>
                <a:latin typeface="Arial"/>
                <a:ea typeface="Arial"/>
                <a:cs typeface="Arial"/>
                <a:sym typeface="Arial"/>
              </a:rPr>
              <a:t>のドアは、すべて自動で開閉します</a:t>
            </a:r>
            <a:r>
              <a:rPr lang="ja-JP" sz="1200" b="0">
                <a:solidFill>
                  <a:schemeClr val="dk1"/>
                </a:solidFill>
                <a:latin typeface="Arial"/>
                <a:ea typeface="Arial"/>
                <a:cs typeface="Arial"/>
                <a:sym typeface="Arial"/>
              </a:rPr>
              <a:t>。〇ですか、×ですか。▼</a:t>
            </a:r>
            <a:endParaRPr sz="1200" b="0">
              <a:solidFill>
                <a:schemeClr val="dk1"/>
              </a:solidFill>
              <a:latin typeface="Arial"/>
              <a:ea typeface="Arial"/>
              <a:cs typeface="Arial"/>
              <a:sym typeface="Arial"/>
            </a:endParaRPr>
          </a:p>
          <a:p>
            <a:pPr marL="0" lvl="0" indent="0" algn="l" rtl="0">
              <a:spcBef>
                <a:spcPts val="0"/>
              </a:spcBef>
              <a:spcAft>
                <a:spcPts val="0"/>
              </a:spcAft>
              <a:buNone/>
            </a:pPr>
            <a:r>
              <a:rPr lang="ja-JP" altLang="en-US" sz="1200" b="0">
                <a:solidFill>
                  <a:schemeClr val="dk1"/>
                </a:solidFill>
                <a:latin typeface="Arial"/>
                <a:ea typeface="Arial"/>
                <a:cs typeface="Arial"/>
                <a:sym typeface="Arial"/>
              </a:rPr>
              <a:t>✕</a:t>
            </a:r>
            <a:r>
              <a:rPr lang="ja-JP" sz="1200" b="0">
                <a:solidFill>
                  <a:schemeClr val="dk1"/>
                </a:solidFill>
                <a:latin typeface="Arial"/>
                <a:ea typeface="Arial"/>
                <a:cs typeface="Arial"/>
                <a:sym typeface="Arial"/>
              </a:rPr>
              <a:t>▼</a:t>
            </a:r>
            <a:endParaRPr sz="1200" b="0">
              <a:solidFill>
                <a:schemeClr val="dk1"/>
              </a:solidFill>
              <a:latin typeface="Arial"/>
              <a:ea typeface="Arial"/>
              <a:cs typeface="Arial"/>
              <a:sym typeface="Arial"/>
            </a:endParaRPr>
          </a:p>
          <a:p>
            <a:pPr marL="0" lvl="0" indent="0" algn="l" rtl="0">
              <a:spcBef>
                <a:spcPts val="0"/>
              </a:spcBef>
              <a:spcAft>
                <a:spcPts val="0"/>
              </a:spcAft>
              <a:buNone/>
            </a:pPr>
            <a:endParaRPr sz="1200" b="0">
              <a:solidFill>
                <a:schemeClr val="dk1"/>
              </a:solidFill>
              <a:latin typeface="Arial"/>
              <a:ea typeface="Arial"/>
              <a:cs typeface="Arial"/>
              <a:sym typeface="Arial"/>
            </a:endParaRPr>
          </a:p>
          <a:p>
            <a:pPr marL="0" lvl="0" indent="0" algn="l" rtl="0">
              <a:spcBef>
                <a:spcPts val="0"/>
              </a:spcBef>
              <a:spcAft>
                <a:spcPts val="0"/>
              </a:spcAft>
              <a:buNone/>
            </a:pPr>
            <a:r>
              <a:rPr lang="vi-VN" sz="1200" b="0">
                <a:solidFill>
                  <a:schemeClr val="dk1"/>
                </a:solidFill>
                <a:latin typeface="Arial"/>
                <a:ea typeface="Arial"/>
                <a:cs typeface="Arial"/>
                <a:sym typeface="Arial"/>
              </a:rPr>
              <a:t>Câu 4) Cửa tàu điện ở Nhật tất cả đều tự động đóng mở. Đúng hay sai?</a:t>
            </a:r>
            <a:r>
              <a:rPr lang="vi-VN" altLang="ja-JP" sz="1200" b="0">
                <a:solidFill>
                  <a:schemeClr val="dk1"/>
                </a:solidFill>
                <a:latin typeface="Arial"/>
                <a:ea typeface="Arial"/>
                <a:cs typeface="Arial"/>
                <a:sym typeface="Arial"/>
              </a:rPr>
              <a:t> ▼</a:t>
            </a:r>
          </a:p>
          <a:p>
            <a:pPr marL="0" lvl="0" indent="0" algn="l" rtl="0">
              <a:spcBef>
                <a:spcPts val="0"/>
              </a:spcBef>
              <a:spcAft>
                <a:spcPts val="0"/>
              </a:spcAft>
              <a:buNone/>
            </a:pPr>
            <a:r>
              <a:rPr lang="vi-VN" altLang="ja-JP" sz="1200" b="0">
                <a:solidFill>
                  <a:schemeClr val="dk1"/>
                </a:solidFill>
                <a:latin typeface="Arial"/>
                <a:ea typeface="Arial"/>
                <a:cs typeface="Arial"/>
                <a:sym typeface="Arial"/>
              </a:rPr>
              <a:t>✕▼</a:t>
            </a:r>
          </a:p>
          <a:p>
            <a:pPr marL="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174" name="Google Shape;174;p9: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10</a:t>
            </a:fld>
            <a:endParaRPr/>
          </a:p>
        </p:txBody>
      </p:sp>
    </p:spTree>
    <p:extLst>
      <p:ext uri="{BB962C8B-B14F-4D97-AF65-F5344CB8AC3E}">
        <p14:creationId xmlns:p14="http://schemas.microsoft.com/office/powerpoint/2010/main" val="1306174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0: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10: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ja-JP" sz="1200" b="0" i="0">
                <a:solidFill>
                  <a:schemeClr val="dk1"/>
                </a:solidFill>
                <a:latin typeface="Arial"/>
                <a:ea typeface="Arial"/>
                <a:cs typeface="Arial"/>
                <a:sym typeface="Arial"/>
              </a:rPr>
              <a:t>問題</a:t>
            </a:r>
            <a:r>
              <a:rPr lang="ja-JP" altLang="en-US" sz="1200" b="0" i="0">
                <a:solidFill>
                  <a:schemeClr val="dk1"/>
                </a:solidFill>
                <a:latin typeface="Arial"/>
                <a:ea typeface="Arial"/>
                <a:cs typeface="Arial"/>
                <a:sym typeface="Arial"/>
              </a:rPr>
              <a:t>５</a:t>
            </a:r>
            <a:r>
              <a:rPr lang="ja-JP" sz="1200" b="0" i="0">
                <a:solidFill>
                  <a:schemeClr val="dk1"/>
                </a:solidFill>
                <a:latin typeface="Arial"/>
                <a:ea typeface="Arial"/>
                <a:cs typeface="Arial"/>
                <a:sym typeface="Arial"/>
              </a:rPr>
              <a:t>）日本での電車の乗り換え方法を、ベトナム語で調べることができます。〇ですか、×ですか。▼</a:t>
            </a:r>
            <a:endParaRPr sz="1200" b="0" i="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ja-JP" sz="1200" b="0" i="0">
                <a:solidFill>
                  <a:schemeClr val="dk1"/>
                </a:solidFill>
                <a:latin typeface="Arial"/>
                <a:ea typeface="Arial"/>
                <a:cs typeface="Arial"/>
                <a:sym typeface="Arial"/>
              </a:rPr>
              <a:t>◯▼</a:t>
            </a:r>
            <a:r>
              <a:rPr lang="ja-JP" b="0" i="0"/>
              <a:t> </a:t>
            </a:r>
            <a:endParaRPr lang="en-US" altLang="ja-JP" b="0" i="0"/>
          </a:p>
          <a:p>
            <a:pPr marL="0" marR="0" lvl="0" indent="0" algn="l" rtl="0">
              <a:lnSpc>
                <a:spcPct val="100000"/>
              </a:lnSpc>
              <a:spcBef>
                <a:spcPts val="0"/>
              </a:spcBef>
              <a:spcAft>
                <a:spcPts val="0"/>
              </a:spcAft>
              <a:buClr>
                <a:schemeClr val="dk1"/>
              </a:buClr>
              <a:buSzPts val="1200"/>
              <a:buFont typeface="Arial"/>
              <a:buNone/>
            </a:pPr>
            <a:endParaRPr lang="vi-VN" b="0" i="0"/>
          </a:p>
          <a:p>
            <a:pPr marL="0" marR="0" lvl="0" indent="0" algn="l" rtl="0">
              <a:lnSpc>
                <a:spcPct val="100000"/>
              </a:lnSpc>
              <a:spcBef>
                <a:spcPts val="0"/>
              </a:spcBef>
              <a:spcAft>
                <a:spcPts val="0"/>
              </a:spcAft>
              <a:buClr>
                <a:schemeClr val="dk1"/>
              </a:buClr>
              <a:buSzPts val="1200"/>
              <a:buFont typeface="Arial"/>
              <a:buNone/>
            </a:pPr>
            <a:r>
              <a:rPr lang="vi-VN" b="0" i="0"/>
              <a:t>Câu 5) Ở Nhật, có thể tra cứu bằng tiếng Việt các cách đổi tàu. Đúng hay sai? </a:t>
            </a:r>
            <a:r>
              <a:rPr lang="vi-VN" altLang="ja-JP" sz="1200" b="0" i="0">
                <a:solidFill>
                  <a:schemeClr val="dk1"/>
                </a:solidFill>
                <a:latin typeface="Arial"/>
                <a:ea typeface="Arial"/>
                <a:cs typeface="Arial"/>
                <a:sym typeface="Arial"/>
              </a:rPr>
              <a:t>▼</a:t>
            </a:r>
          </a:p>
          <a:p>
            <a:pPr marL="0" marR="0" lvl="0" indent="0" algn="l" rtl="0">
              <a:lnSpc>
                <a:spcPct val="100000"/>
              </a:lnSpc>
              <a:spcBef>
                <a:spcPts val="0"/>
              </a:spcBef>
              <a:spcAft>
                <a:spcPts val="0"/>
              </a:spcAft>
              <a:buClr>
                <a:schemeClr val="dk1"/>
              </a:buClr>
              <a:buSzPts val="1200"/>
              <a:buFont typeface="Arial"/>
              <a:buNone/>
            </a:pPr>
            <a:r>
              <a:rPr lang="vi-VN" altLang="ja-JP" sz="1200" b="0" i="0">
                <a:solidFill>
                  <a:schemeClr val="dk1"/>
                </a:solidFill>
                <a:latin typeface="Arial"/>
                <a:ea typeface="Arial"/>
                <a:cs typeface="Arial"/>
                <a:sym typeface="Arial"/>
              </a:rPr>
              <a:t>◯▼</a:t>
            </a:r>
            <a:r>
              <a:rPr lang="vi-VN" altLang="ja-JP" b="0" i="0"/>
              <a:t> </a:t>
            </a:r>
          </a:p>
          <a:p>
            <a:pPr marL="0" marR="0" lvl="0" indent="0" algn="l" rtl="0">
              <a:lnSpc>
                <a:spcPct val="100000"/>
              </a:lnSpc>
              <a:spcBef>
                <a:spcPts val="0"/>
              </a:spcBef>
              <a:spcAft>
                <a:spcPts val="0"/>
              </a:spcAft>
              <a:buClr>
                <a:schemeClr val="dk1"/>
              </a:buClr>
              <a:buSzPts val="1200"/>
              <a:buFont typeface="Arial"/>
              <a:buNone/>
            </a:pPr>
            <a:endParaRPr b="1"/>
          </a:p>
        </p:txBody>
      </p:sp>
      <p:sp>
        <p:nvSpPr>
          <p:cNvPr id="184" name="Google Shape;184;p10: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11</a:t>
            </a:fld>
            <a:endParaRPr/>
          </a:p>
        </p:txBody>
      </p:sp>
    </p:spTree>
    <p:extLst>
      <p:ext uri="{BB962C8B-B14F-4D97-AF65-F5344CB8AC3E}">
        <p14:creationId xmlns:p14="http://schemas.microsoft.com/office/powerpoint/2010/main" val="1289166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2: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2: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t>では今から少し説明します。▼</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Arial"/>
              <a:buNone/>
            </a:pPr>
            <a:r>
              <a:rPr lang="ja-JP">
                <a:latin typeface="Arial"/>
                <a:ea typeface="Arial"/>
                <a:cs typeface="Arial"/>
                <a:sym typeface="Arial"/>
              </a:rPr>
              <a:t>Và sau đây là phần giải thích. ▼</a:t>
            </a:r>
            <a:endParaRPr/>
          </a:p>
          <a:p>
            <a:pPr marL="0" lvl="0" indent="0" algn="l" rtl="0">
              <a:spcBef>
                <a:spcPts val="0"/>
              </a:spcBef>
              <a:spcAft>
                <a:spcPts val="0"/>
              </a:spcAft>
              <a:buNone/>
            </a:pPr>
            <a:endParaRPr/>
          </a:p>
        </p:txBody>
      </p:sp>
      <p:sp>
        <p:nvSpPr>
          <p:cNvPr id="204" name="Google Shape;204;p12: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12</a:t>
            </a:fld>
            <a:endParaRPr/>
          </a:p>
        </p:txBody>
      </p:sp>
    </p:spTree>
    <p:extLst>
      <p:ext uri="{BB962C8B-B14F-4D97-AF65-F5344CB8AC3E}">
        <p14:creationId xmlns:p14="http://schemas.microsoft.com/office/powerpoint/2010/main" val="1004451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3: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13: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b="0">
                <a:latin typeface="Arial"/>
                <a:ea typeface="Arial"/>
                <a:cs typeface="Arial"/>
                <a:sym typeface="Arial"/>
              </a:rPr>
              <a:t>皆さんは日本にどんな交通</a:t>
            </a:r>
            <a:r>
              <a:rPr lang="ja-JP" altLang="en-US" b="0">
                <a:latin typeface="Arial"/>
                <a:ea typeface="Arial"/>
                <a:cs typeface="Arial"/>
                <a:sym typeface="Arial"/>
              </a:rPr>
              <a:t>機関</a:t>
            </a:r>
            <a:r>
              <a:rPr lang="ja-JP" b="0">
                <a:latin typeface="Arial"/>
                <a:ea typeface="Arial"/>
                <a:cs typeface="Arial"/>
                <a:sym typeface="Arial"/>
              </a:rPr>
              <a:t>がある</a:t>
            </a:r>
            <a:r>
              <a:rPr lang="ja-JP" altLang="en-US" b="0">
                <a:latin typeface="Arial"/>
                <a:ea typeface="Arial"/>
                <a:cs typeface="Arial"/>
                <a:sym typeface="Arial"/>
              </a:rPr>
              <a:t>と思いますか。</a:t>
            </a:r>
            <a:r>
              <a:rPr lang="ja-JP" b="0">
                <a:latin typeface="Arial"/>
                <a:ea typeface="Arial"/>
                <a:cs typeface="Arial"/>
                <a:sym typeface="Arial"/>
              </a:rPr>
              <a:t>（参加者数人に聞く）▼</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そうですね。だいたいベトナムと同じです。飛行機、船、電車、バス、</a:t>
            </a:r>
            <a:r>
              <a:rPr lang="ja-JP" altLang="en-US" b="0">
                <a:latin typeface="Arial"/>
                <a:ea typeface="Arial"/>
                <a:cs typeface="Arial"/>
                <a:sym typeface="Arial"/>
              </a:rPr>
              <a:t>車、バイク、自転車</a:t>
            </a:r>
            <a:r>
              <a:rPr lang="ja-JP" b="0">
                <a:latin typeface="Arial"/>
                <a:ea typeface="Arial"/>
                <a:cs typeface="Arial"/>
                <a:sym typeface="Arial"/>
              </a:rPr>
              <a:t>などがあります。▼</a:t>
            </a:r>
            <a:endParaRPr lang="vi-VN" altLang="ja-JP" b="0">
              <a:latin typeface="Arial"/>
              <a:ea typeface="Arial"/>
              <a:cs typeface="Arial"/>
              <a:sym typeface="Arial"/>
            </a:endParaRPr>
          </a:p>
          <a:p>
            <a:pPr marL="0" lvl="0" indent="0" algn="l" rtl="0">
              <a:spcBef>
                <a:spcPts val="0"/>
              </a:spcBef>
              <a:spcAft>
                <a:spcPts val="0"/>
              </a:spcAft>
              <a:buNone/>
            </a:pPr>
            <a:endParaRPr lang="vi-VN"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Theo các bạn, ở Nhật có những phương tiện giao thông nào? (Hỏi một số</a:t>
            </a:r>
            <a:r>
              <a:rPr lang="vi-VN" b="0" baseline="0">
                <a:latin typeface="Arial"/>
                <a:ea typeface="Arial"/>
                <a:cs typeface="Arial"/>
                <a:sym typeface="Arial"/>
              </a:rPr>
              <a:t> người tham gia)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Đúng vậy.</a:t>
            </a:r>
            <a:r>
              <a:rPr lang="vi-VN" b="0" baseline="0">
                <a:latin typeface="Arial"/>
                <a:ea typeface="Arial"/>
                <a:cs typeface="Arial"/>
                <a:sym typeface="Arial"/>
              </a:rPr>
              <a:t> Cũng tương tự như ở Việt Nam. Có máy bay, tàu thuyền, tàu điện, xe bus, ô tô, xe máy, xe đạp... </a:t>
            </a:r>
            <a:r>
              <a:rPr lang="ja-JP" altLang="ja-JP" b="0">
                <a:latin typeface="Arial"/>
                <a:ea typeface="Arial"/>
                <a:cs typeface="Arial"/>
                <a:sym typeface="Arial"/>
              </a:rPr>
              <a:t>▼</a:t>
            </a:r>
            <a:endParaRPr b="0">
              <a:latin typeface="Arial"/>
              <a:ea typeface="Arial"/>
              <a:cs typeface="Arial"/>
              <a:sym typeface="Arial"/>
            </a:endParaRPr>
          </a:p>
        </p:txBody>
      </p:sp>
      <p:sp>
        <p:nvSpPr>
          <p:cNvPr id="211" name="Google Shape;211;p13: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13</a:t>
            </a:fld>
            <a:endParaRPr/>
          </a:p>
        </p:txBody>
      </p:sp>
    </p:spTree>
    <p:extLst>
      <p:ext uri="{BB962C8B-B14F-4D97-AF65-F5344CB8AC3E}">
        <p14:creationId xmlns:p14="http://schemas.microsoft.com/office/powerpoint/2010/main" val="443360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6: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16: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a:t>では、皆さんが日本へ行って、</a:t>
            </a:r>
            <a:r>
              <a:rPr lang="ja-JP" b="0"/>
              <a:t>たとえば実習生として大阪で働いているとします。</a:t>
            </a:r>
            <a:r>
              <a:rPr lang="ja-JP" altLang="en-US" b="0"/>
              <a:t>▼</a:t>
            </a:r>
            <a:endParaRPr lang="en-US" altLang="ja-JP" b="0"/>
          </a:p>
          <a:p>
            <a:pPr marL="0" lvl="0" indent="0" algn="l" rtl="0">
              <a:spcBef>
                <a:spcPts val="0"/>
              </a:spcBef>
              <a:spcAft>
                <a:spcPts val="0"/>
              </a:spcAft>
              <a:buNone/>
            </a:pPr>
            <a:r>
              <a:rPr lang="ja-JP" altLang="en-US" b="0"/>
              <a:t>今日は</a:t>
            </a:r>
            <a:r>
              <a:rPr lang="ja-JP" b="0"/>
              <a:t>大阪から</a:t>
            </a:r>
            <a:r>
              <a:rPr lang="ja-JP" altLang="en-US" b="0"/>
              <a:t>京都</a:t>
            </a:r>
            <a:r>
              <a:rPr lang="ja-JP" b="0"/>
              <a:t>へ行ってみましょう。</a:t>
            </a:r>
            <a:r>
              <a:rPr lang="ja-JP" altLang="en-US" b="0"/>
              <a:t>日本では少し遠いところへ行くときは、電車やバスをよく使います。</a:t>
            </a:r>
            <a:r>
              <a:rPr lang="ja-JP" b="0"/>
              <a:t>▼</a:t>
            </a:r>
            <a:endParaRPr lang="vi-VN" altLang="ja-JP" b="0"/>
          </a:p>
          <a:p>
            <a:pPr marL="0" lvl="0" indent="0" algn="l" rtl="0">
              <a:spcBef>
                <a:spcPts val="0"/>
              </a:spcBef>
              <a:spcAft>
                <a:spcPts val="0"/>
              </a:spcAft>
              <a:buNone/>
            </a:pPr>
            <a:endParaRPr lang="vi-VN" b="0"/>
          </a:p>
          <a:p>
            <a:pPr marL="0" lvl="0" indent="0" algn="l" rtl="0">
              <a:spcBef>
                <a:spcPts val="0"/>
              </a:spcBef>
              <a:spcAft>
                <a:spcPts val="0"/>
              </a:spcAft>
              <a:buNone/>
            </a:pPr>
            <a:r>
              <a:rPr lang="vi-VN" b="0"/>
              <a:t>Vậy thì, khi tới Nhật, ví dụ các bạn là những thực tập sinh làm việc ở Osaka.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Hôm nay các bạn hãy thử đi từ Osaka đến Kyoto. Ở Nhật, khi đi tới những nơi</a:t>
            </a:r>
            <a:r>
              <a:rPr lang="vi-VN" b="0" baseline="0">
                <a:latin typeface="Arial"/>
                <a:ea typeface="Arial"/>
                <a:cs typeface="Arial"/>
                <a:sym typeface="Arial"/>
              </a:rPr>
              <a:t> hơi xa một chút, mọi người thường dùng tàu điện hay xe bus. </a:t>
            </a:r>
            <a:r>
              <a:rPr lang="ja-JP" altLang="ja-JP" b="0">
                <a:latin typeface="Arial"/>
                <a:ea typeface="Arial"/>
                <a:cs typeface="Arial"/>
                <a:sym typeface="Arial"/>
              </a:rPr>
              <a:t>▼</a:t>
            </a:r>
            <a:endParaRPr b="0"/>
          </a:p>
        </p:txBody>
      </p:sp>
      <p:sp>
        <p:nvSpPr>
          <p:cNvPr id="276" name="Google Shape;276;p16: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14</a:t>
            </a:fld>
            <a:endParaRPr/>
          </a:p>
        </p:txBody>
      </p:sp>
    </p:spTree>
    <p:extLst>
      <p:ext uri="{BB962C8B-B14F-4D97-AF65-F5344CB8AC3E}">
        <p14:creationId xmlns:p14="http://schemas.microsoft.com/office/powerpoint/2010/main" val="1946647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6: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26: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a:t>ではまず家から電車の駅やバス停まで、どうやって行きましょうか。（参加者数人に聞く。参加者の答えの例：自転車、歩く、など）▼</a:t>
            </a:r>
            <a:endParaRPr lang="en-US" altLang="ja-JP" b="0"/>
          </a:p>
          <a:p>
            <a:pPr marL="0" lvl="0" indent="0" algn="l" rtl="0">
              <a:spcBef>
                <a:spcPts val="0"/>
              </a:spcBef>
              <a:spcAft>
                <a:spcPts val="0"/>
              </a:spcAft>
              <a:buNone/>
            </a:pPr>
            <a:r>
              <a:rPr lang="ja-JP" altLang="en-US" b="0"/>
              <a:t>そうですね。自転車に乗って行ったり、歩いて行ったりします。でもちょっと待ってください。</a:t>
            </a:r>
            <a:r>
              <a:rPr lang="ja-JP" altLang="ja-JP" b="0">
                <a:latin typeface="Arial"/>
                <a:ea typeface="Arial"/>
                <a:cs typeface="Arial"/>
                <a:sym typeface="Arial"/>
              </a:rPr>
              <a:t>自転車や歩行者にも交通ルールがあります</a:t>
            </a:r>
            <a:r>
              <a:rPr lang="ja-JP" altLang="en-US" b="0">
                <a:latin typeface="Arial"/>
                <a:ea typeface="Arial"/>
                <a:cs typeface="Arial"/>
                <a:sym typeface="Arial"/>
              </a:rPr>
              <a:t>。</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endParaRPr lang="vi-VN"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Vậy thì trước hết,</a:t>
            </a:r>
            <a:r>
              <a:rPr lang="vi-VN" b="0" baseline="0">
                <a:latin typeface="Arial"/>
                <a:ea typeface="Arial"/>
                <a:cs typeface="Arial"/>
                <a:sym typeface="Arial"/>
              </a:rPr>
              <a:t> làm thế nào để đi từ nhà tới ga tàu điện hay bến xe bus? (Hỏi một vài người tham gia. Ví dụ người tham gia trả lời: đi xe đạp, đi bộ...)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Đúng vậy, có thể đi xe đạp hoặc đi bộ. Vậy thì chờ chút. Có những luật lệ giao thông nào dành cho người đi xe đạp và người đi bộ? </a:t>
            </a:r>
            <a:r>
              <a:rPr lang="ja-JP" altLang="ja-JP" b="0">
                <a:latin typeface="Arial"/>
                <a:ea typeface="Arial"/>
                <a:cs typeface="Arial"/>
                <a:sym typeface="Arial"/>
              </a:rPr>
              <a:t>▼</a:t>
            </a:r>
            <a:endParaRPr b="0"/>
          </a:p>
        </p:txBody>
      </p:sp>
      <p:sp>
        <p:nvSpPr>
          <p:cNvPr id="406" name="Google Shape;406;p26: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15</a:t>
            </a:fld>
            <a:endParaRPr/>
          </a:p>
        </p:txBody>
      </p:sp>
    </p:spTree>
    <p:extLst>
      <p:ext uri="{BB962C8B-B14F-4D97-AF65-F5344CB8AC3E}">
        <p14:creationId xmlns:p14="http://schemas.microsoft.com/office/powerpoint/2010/main" val="1808203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35: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p35: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a:latin typeface="Arial"/>
                <a:ea typeface="Arial"/>
                <a:cs typeface="Arial"/>
                <a:sym typeface="Arial"/>
              </a:rPr>
              <a:t>ベトナムでは</a:t>
            </a:r>
            <a:r>
              <a:rPr lang="ja-JP" b="0">
                <a:latin typeface="Arial"/>
                <a:ea typeface="Arial"/>
                <a:cs typeface="Arial"/>
                <a:sym typeface="Arial"/>
              </a:rPr>
              <a:t>自転車に乗るときや、歩いているとき</a:t>
            </a:r>
            <a:r>
              <a:rPr lang="ja-JP" altLang="en-US" b="0">
                <a:latin typeface="Arial"/>
                <a:ea typeface="Arial"/>
                <a:cs typeface="Arial"/>
                <a:sym typeface="Arial"/>
              </a:rPr>
              <a:t>に</a:t>
            </a:r>
            <a:r>
              <a:rPr lang="ja-JP" b="0">
                <a:latin typeface="Arial"/>
                <a:ea typeface="Arial"/>
                <a:cs typeface="Arial"/>
                <a:sym typeface="Arial"/>
              </a:rPr>
              <a:t>は、どんな</a:t>
            </a:r>
            <a:r>
              <a:rPr lang="ja-JP" altLang="en-US" b="0">
                <a:latin typeface="Arial"/>
                <a:ea typeface="Arial"/>
                <a:cs typeface="Arial"/>
                <a:sym typeface="Arial"/>
              </a:rPr>
              <a:t>ルールがありますか</a:t>
            </a:r>
            <a:r>
              <a:rPr lang="ja-JP" b="0">
                <a:latin typeface="Arial"/>
                <a:ea typeface="Arial"/>
                <a:cs typeface="Arial"/>
                <a:sym typeface="Arial"/>
              </a:rPr>
              <a:t>。（参加者数人に聞く、参加者の答えの例：信号を守る、横断歩道を渡る、など）そうですね。では</a:t>
            </a:r>
            <a:r>
              <a:rPr lang="ja-JP" altLang="en-US" b="0">
                <a:latin typeface="Arial"/>
                <a:ea typeface="Arial"/>
                <a:cs typeface="Arial"/>
                <a:sym typeface="Arial"/>
              </a:rPr>
              <a:t>日本ではどうでしょうか。同じでしょうか。違うでしょうか。少し見てみましょう。</a:t>
            </a:r>
            <a:r>
              <a:rPr 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endParaRPr lang="vi-VN"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Ở Việt Nam, khi đi xe đạp</a:t>
            </a:r>
            <a:r>
              <a:rPr lang="vi-VN" b="0" baseline="0">
                <a:latin typeface="Arial"/>
                <a:ea typeface="Arial"/>
                <a:cs typeface="Arial"/>
                <a:sym typeface="Arial"/>
              </a:rPr>
              <a:t> và khi đi bộ có những quy định nào? (Hỏi một vài người tham gia. Ví dụ người tham gia trả lời: tuân thủ đèn tín hiệu, qua đường ở vạch kẻ sang đường,...) Đúng vậy. Vậy còn ở Nhật thì sao? Có giống vậy không? Hay không giống? Hãy cùng xem một chút nhé. </a:t>
            </a:r>
            <a:r>
              <a:rPr lang="ja-JP" altLang="ja-JP" b="0">
                <a:latin typeface="Arial"/>
                <a:ea typeface="Arial"/>
                <a:cs typeface="Arial"/>
                <a:sym typeface="Arial"/>
              </a:rPr>
              <a:t>▼</a:t>
            </a:r>
            <a:endParaRPr b="0">
              <a:latin typeface="Arial"/>
              <a:ea typeface="Arial"/>
              <a:cs typeface="Arial"/>
              <a:sym typeface="Arial"/>
            </a:endParaRPr>
          </a:p>
        </p:txBody>
      </p:sp>
      <p:sp>
        <p:nvSpPr>
          <p:cNvPr id="534" name="Google Shape;534;p35: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16</a:t>
            </a:fld>
            <a:endParaRPr/>
          </a:p>
        </p:txBody>
      </p:sp>
    </p:spTree>
    <p:extLst>
      <p:ext uri="{BB962C8B-B14F-4D97-AF65-F5344CB8AC3E}">
        <p14:creationId xmlns:p14="http://schemas.microsoft.com/office/powerpoint/2010/main" val="1648409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36: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p36: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a:latin typeface="Arial"/>
                <a:ea typeface="Arial"/>
                <a:cs typeface="Arial"/>
                <a:sym typeface="Arial"/>
              </a:rPr>
              <a:t>まず自転車です。</a:t>
            </a:r>
            <a:r>
              <a:rPr lang="ja-JP" b="0">
                <a:latin typeface="Arial"/>
                <a:ea typeface="Arial"/>
                <a:cs typeface="Arial"/>
                <a:sym typeface="Arial"/>
              </a:rPr>
              <a:t>自転車に乗るとき、手を放して乗ったり▼</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スマホを見ながら乗ったり、▼</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傘をさして乗ったり▼</a:t>
            </a:r>
            <a:endParaRPr b="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b="0">
                <a:latin typeface="Arial"/>
                <a:ea typeface="Arial"/>
                <a:cs typeface="Arial"/>
                <a:sym typeface="Arial"/>
              </a:rPr>
              <a:t>二人乗りをしたりしたことはありませんか。日本ではこれはすべて法律違反[ほうりついはん]です。</a:t>
            </a:r>
            <a:r>
              <a:rPr lang="ja-JP" altLang="en-US" sz="1800" b="0">
                <a:effectLst/>
                <a:latin typeface="Meiryo UI" panose="020B0604030504040204" pitchFamily="50" charset="-128"/>
                <a:ea typeface="Meiryo UI" panose="020B0604030504040204" pitchFamily="50" charset="-128"/>
              </a:rPr>
              <a:t>違反</a:t>
            </a:r>
            <a:r>
              <a:rPr lang="en-US" altLang="ja-JP" sz="1800" b="0">
                <a:effectLst/>
                <a:latin typeface="Meiryo UI" panose="020B0604030504040204" pitchFamily="50" charset="-128"/>
                <a:ea typeface="Meiryo UI" panose="020B0604030504040204" pitchFamily="50" charset="-128"/>
              </a:rPr>
              <a:t>[</a:t>
            </a:r>
            <a:r>
              <a:rPr lang="ja-JP" altLang="en-US" sz="1800" b="0">
                <a:effectLst/>
                <a:latin typeface="Meiryo UI" panose="020B0604030504040204" pitchFamily="50" charset="-128"/>
                <a:ea typeface="Meiryo UI" panose="020B0604030504040204" pitchFamily="50" charset="-128"/>
              </a:rPr>
              <a:t>いはん</a:t>
            </a:r>
            <a:r>
              <a:rPr lang="en-US" altLang="ja-JP" sz="1800" b="0">
                <a:effectLst/>
                <a:latin typeface="Meiryo UI" panose="020B0604030504040204" pitchFamily="50" charset="-128"/>
                <a:ea typeface="Meiryo UI" panose="020B0604030504040204" pitchFamily="50" charset="-128"/>
              </a:rPr>
              <a:t>]</a:t>
            </a:r>
            <a:r>
              <a:rPr lang="ja-JP" altLang="en-US" sz="1800" b="0">
                <a:effectLst/>
                <a:latin typeface="Meiryo UI" panose="020B0604030504040204" pitchFamily="50" charset="-128"/>
                <a:ea typeface="Meiryo UI" panose="020B0604030504040204" pitchFamily="50" charset="-128"/>
              </a:rPr>
              <a:t>していると警察</a:t>
            </a:r>
            <a:r>
              <a:rPr lang="en-US" altLang="ja-JP" sz="1800" b="0">
                <a:effectLst/>
                <a:latin typeface="Meiryo UI" panose="020B0604030504040204" pitchFamily="50" charset="-128"/>
                <a:ea typeface="Meiryo UI" panose="020B0604030504040204" pitchFamily="50" charset="-128"/>
              </a:rPr>
              <a:t>[</a:t>
            </a:r>
            <a:r>
              <a:rPr lang="ja-JP" altLang="en-US" sz="1800" b="0">
                <a:effectLst/>
                <a:latin typeface="Meiryo UI" panose="020B0604030504040204" pitchFamily="50" charset="-128"/>
                <a:ea typeface="Meiryo UI" panose="020B0604030504040204" pitchFamily="50" charset="-128"/>
              </a:rPr>
              <a:t>けいさつ</a:t>
            </a:r>
            <a:r>
              <a:rPr lang="en-US" altLang="ja-JP" sz="1800" b="0">
                <a:effectLst/>
                <a:latin typeface="Meiryo UI" panose="020B0604030504040204" pitchFamily="50" charset="-128"/>
                <a:ea typeface="Meiryo UI" panose="020B0604030504040204" pitchFamily="50" charset="-128"/>
              </a:rPr>
              <a:t>]</a:t>
            </a:r>
            <a:r>
              <a:rPr lang="ja-JP" altLang="en-US" sz="1800" b="0">
                <a:effectLst/>
                <a:latin typeface="Meiryo UI" panose="020B0604030504040204" pitchFamily="50" charset="-128"/>
                <a:ea typeface="Meiryo UI" panose="020B0604030504040204" pitchFamily="50" charset="-128"/>
              </a:rPr>
              <a:t>に呼び止められ、注意を受けたり、罰金</a:t>
            </a:r>
            <a:r>
              <a:rPr lang="en-US" altLang="ja-JP" sz="1800" b="0">
                <a:effectLst/>
                <a:latin typeface="Meiryo UI" panose="020B0604030504040204" pitchFamily="50" charset="-128"/>
                <a:ea typeface="Meiryo UI" panose="020B0604030504040204" pitchFamily="50" charset="-128"/>
              </a:rPr>
              <a:t>[</a:t>
            </a:r>
            <a:r>
              <a:rPr lang="ja-JP" altLang="en-US" sz="1800" b="0">
                <a:effectLst/>
                <a:latin typeface="Meiryo UI" panose="020B0604030504040204" pitchFamily="50" charset="-128"/>
                <a:ea typeface="Meiryo UI" panose="020B0604030504040204" pitchFamily="50" charset="-128"/>
              </a:rPr>
              <a:t>ばっきん</a:t>
            </a:r>
            <a:r>
              <a:rPr lang="en-US" altLang="ja-JP" sz="1800" b="0">
                <a:effectLst/>
                <a:latin typeface="Meiryo UI" panose="020B0604030504040204" pitchFamily="50" charset="-128"/>
                <a:ea typeface="Meiryo UI" panose="020B0604030504040204" pitchFamily="50" charset="-128"/>
              </a:rPr>
              <a:t>]</a:t>
            </a:r>
            <a:r>
              <a:rPr lang="ja-JP" altLang="en-US" sz="1800" b="0">
                <a:effectLst/>
                <a:latin typeface="Meiryo UI" panose="020B0604030504040204" pitchFamily="50" charset="-128"/>
                <a:ea typeface="Meiryo UI" panose="020B0604030504040204" pitchFamily="50" charset="-128"/>
              </a:rPr>
              <a:t>を取られることがあるので、気をつけましょう</a:t>
            </a:r>
            <a:r>
              <a:rPr lang="ja-JP" altLang="en-US" sz="1800" b="0">
                <a:effectLst/>
                <a:latin typeface="Arial" panose="020B0604020202020204" pitchFamily="34" charset="0"/>
                <a:ea typeface="Meiryo UI" panose="020B0604030504040204" pitchFamily="50" charset="-128"/>
                <a:cs typeface="Arial"/>
                <a:sym typeface="Arial"/>
              </a:rPr>
              <a:t>。</a:t>
            </a:r>
            <a:r>
              <a:rPr lang="ja-JP" b="0">
                <a:latin typeface="Arial"/>
                <a:ea typeface="Arial"/>
                <a:cs typeface="Arial"/>
                <a:sym typeface="Arial"/>
              </a:rPr>
              <a:t>▼</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また自転車を誰かに盗られたときの為に、自転車の防犯登録[ぼうはんとうろく]をしておきましょう。自転車を買った店で手続きをしてくれます。</a:t>
            </a:r>
            <a:r>
              <a:rPr lang="ja-JP" altLang="en-US" b="0">
                <a:latin typeface="Arial"/>
                <a:ea typeface="Arial"/>
                <a:cs typeface="Arial"/>
                <a:sym typeface="Arial"/>
              </a:rPr>
              <a:t>もし自転車を人からもらったときは、近所の自転車店で防犯登録をし直しましょう。</a:t>
            </a:r>
            <a:r>
              <a:rPr lang="ja-JP" b="0">
                <a:latin typeface="Arial"/>
                <a:ea typeface="Arial"/>
                <a:cs typeface="Arial"/>
                <a:sym typeface="Arial"/>
              </a:rPr>
              <a:t>▼</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それから暗くなったら、ライトをつけるのを忘れないでください。</a:t>
            </a:r>
            <a:r>
              <a:rPr lang="ja-JP" altLang="en-US" b="0">
                <a:latin typeface="Arial"/>
                <a:ea typeface="Arial"/>
                <a:cs typeface="Arial"/>
                <a:sym typeface="Arial"/>
              </a:rPr>
              <a:t>無灯火</a:t>
            </a:r>
            <a:r>
              <a:rPr lang="en-US" altLang="ja-JP" b="0">
                <a:latin typeface="Arial"/>
                <a:ea typeface="Arial"/>
                <a:cs typeface="Arial"/>
                <a:sym typeface="Arial"/>
              </a:rPr>
              <a:t>[</a:t>
            </a:r>
            <a:r>
              <a:rPr lang="ja-JP" altLang="en-US" b="0">
                <a:latin typeface="Arial"/>
                <a:ea typeface="Arial"/>
                <a:cs typeface="Arial"/>
                <a:sym typeface="Arial"/>
              </a:rPr>
              <a:t>むとうか</a:t>
            </a:r>
            <a:r>
              <a:rPr lang="en-US" altLang="ja-JP" b="0">
                <a:latin typeface="Arial"/>
                <a:ea typeface="Arial"/>
                <a:cs typeface="Arial"/>
                <a:sym typeface="Arial"/>
              </a:rPr>
              <a:t>]</a:t>
            </a:r>
            <a:r>
              <a:rPr lang="ja-JP" altLang="en-US" b="0">
                <a:latin typeface="Arial"/>
                <a:ea typeface="Arial"/>
                <a:cs typeface="Arial"/>
                <a:sym typeface="Arial"/>
              </a:rPr>
              <a:t>で自転車に乗るのも、交通違反になります。</a:t>
            </a:r>
            <a:r>
              <a:rPr lang="ja-JP" b="0">
                <a:latin typeface="Arial"/>
                <a:ea typeface="Arial"/>
                <a:cs typeface="Arial"/>
                <a:sym typeface="Arial"/>
              </a:rPr>
              <a:t>▼</a:t>
            </a:r>
            <a:endParaRPr lang="en-US" altLang="ja-JP" b="0">
              <a:latin typeface="Arial"/>
              <a:ea typeface="Arial"/>
              <a:cs typeface="Arial"/>
              <a:sym typeface="Arial"/>
            </a:endParaRPr>
          </a:p>
          <a:p>
            <a:pPr marL="0" lvl="0" indent="0" algn="l" rtl="0">
              <a:spcBef>
                <a:spcPts val="0"/>
              </a:spcBef>
              <a:spcAft>
                <a:spcPts val="0"/>
              </a:spcAft>
              <a:buNone/>
            </a:pPr>
            <a:endParaRPr lang="vi-VN" altLang="ja-JP"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Đầu tiên là về xe đạp. Khi đi xe đạp, các bạn có bao giờ bỏ hai tay,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en-US" b="0">
                <a:latin typeface="Arial"/>
                <a:ea typeface="Arial"/>
                <a:cs typeface="Arial"/>
                <a:sym typeface="Arial"/>
              </a:rPr>
              <a:t>V</a:t>
            </a:r>
            <a:r>
              <a:rPr lang="vi-VN" b="0">
                <a:latin typeface="Arial"/>
                <a:ea typeface="Arial"/>
                <a:cs typeface="Arial"/>
                <a:sym typeface="Arial"/>
              </a:rPr>
              <a:t>ừa đi vừa xem điện thoại,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en-US" b="0">
                <a:latin typeface="Arial"/>
                <a:ea typeface="Arial"/>
                <a:cs typeface="Arial"/>
                <a:sym typeface="Arial"/>
              </a:rPr>
              <a:t>V</a:t>
            </a:r>
            <a:r>
              <a:rPr lang="vi-VN" b="0">
                <a:latin typeface="Arial"/>
                <a:ea typeface="Arial"/>
                <a:cs typeface="Arial"/>
                <a:sym typeface="Arial"/>
              </a:rPr>
              <a:t>ừa đi vừa che ô,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hr-HR" altLang="ja-JP" b="0" err="1">
                <a:latin typeface="Arial"/>
                <a:ea typeface="Arial"/>
                <a:cs typeface="Arial"/>
                <a:sym typeface="Arial"/>
              </a:rPr>
              <a:t>Đ</a:t>
            </a:r>
            <a:r>
              <a:rPr lang="vi-VN" altLang="ja-JP" b="0">
                <a:latin typeface="Arial"/>
                <a:ea typeface="Arial"/>
                <a:cs typeface="Arial"/>
                <a:sym typeface="Arial"/>
              </a:rPr>
              <a:t>i hai người chưa? Tất cả những điều này ở Nhật là vi phạm pháp luật. Khi vi phạm sẽ bị cảnh sát bắt dừng lại và nhắc nhở. Cũng có thể bị phạt tiền, nên hãy chú ý.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altLang="ja-JP" b="0">
                <a:latin typeface="Arial"/>
                <a:ea typeface="Arial"/>
                <a:cs typeface="Arial"/>
                <a:sym typeface="Arial"/>
              </a:rPr>
              <a:t>Tiếp theo,</a:t>
            </a:r>
            <a:r>
              <a:rPr lang="vi-VN" altLang="ja-JP" b="0" baseline="0">
                <a:latin typeface="Arial"/>
                <a:ea typeface="Arial"/>
                <a:cs typeface="Arial"/>
                <a:sym typeface="Arial"/>
              </a:rPr>
              <a:t> để tránh trường hợp</a:t>
            </a:r>
            <a:r>
              <a:rPr lang="vi-VN" altLang="ja-JP" b="0">
                <a:latin typeface="Arial"/>
                <a:ea typeface="Arial"/>
                <a:cs typeface="Arial"/>
                <a:sym typeface="Arial"/>
              </a:rPr>
              <a:t> xe đạp</a:t>
            </a:r>
            <a:r>
              <a:rPr lang="vi-VN" altLang="ja-JP" b="0" baseline="0">
                <a:latin typeface="Arial"/>
                <a:ea typeface="Arial"/>
                <a:cs typeface="Arial"/>
                <a:sym typeface="Arial"/>
              </a:rPr>
              <a:t> bị ai đó lấy mất, hãy đăng ký phòng chống trộm cắp xe đạp. Hãy làm thủ tục ở cửa hàng nơi mua xe đạp. Nếu bạn nhận được xe đạp từ người khác, hãy đăng ký </a:t>
            </a:r>
            <a:r>
              <a:rPr lang="en-US" altLang="ja-JP" b="0" baseline="0">
                <a:latin typeface="Arial"/>
                <a:ea typeface="Arial"/>
                <a:cs typeface="Arial"/>
                <a:sym typeface="Arial"/>
              </a:rPr>
              <a:t>mới</a:t>
            </a:r>
            <a:r>
              <a:rPr lang="vi-VN" altLang="ja-JP" b="0" baseline="0">
                <a:latin typeface="Arial"/>
                <a:ea typeface="Arial"/>
                <a:cs typeface="Arial"/>
                <a:sym typeface="Arial"/>
              </a:rPr>
              <a:t> phòng chống trộm ở cửa hàng xe đạp gần nhà.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altLang="ja-JP" b="0">
                <a:latin typeface="Arial"/>
                <a:ea typeface="Arial"/>
                <a:cs typeface="Arial"/>
                <a:sym typeface="Arial"/>
              </a:rPr>
              <a:t>Ngoài ra, khi trời tối,</a:t>
            </a:r>
            <a:r>
              <a:rPr lang="vi-VN" altLang="ja-JP" b="0" baseline="0">
                <a:latin typeface="Arial"/>
                <a:ea typeface="Arial"/>
                <a:cs typeface="Arial"/>
                <a:sym typeface="Arial"/>
              </a:rPr>
              <a:t> đừng quên bật đèn xe. Đi xe đạp mà không bật đèn xe cũng là vi phạm giao thông.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endParaRPr b="1">
              <a:latin typeface="Arial"/>
              <a:ea typeface="Arial"/>
              <a:cs typeface="Arial"/>
              <a:sym typeface="Arial"/>
            </a:endParaRPr>
          </a:p>
        </p:txBody>
      </p:sp>
      <p:sp>
        <p:nvSpPr>
          <p:cNvPr id="543" name="Google Shape;543;p36: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17</a:t>
            </a:fld>
            <a:endParaRPr/>
          </a:p>
        </p:txBody>
      </p:sp>
    </p:spTree>
    <p:extLst>
      <p:ext uri="{BB962C8B-B14F-4D97-AF65-F5344CB8AC3E}">
        <p14:creationId xmlns:p14="http://schemas.microsoft.com/office/powerpoint/2010/main" val="2278915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38: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p38: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b="0">
                <a:latin typeface="Arial"/>
                <a:ea typeface="Arial"/>
                <a:cs typeface="Arial"/>
                <a:sym typeface="Arial"/>
              </a:rPr>
              <a:t>そして歩いているときにも、ルールがあります。まず信号は必ず守ってください。▼</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黄色信号や赤の点滅[てんめつ]信号は、急いで渡る、ではありません。青になるまで待ってください。▼</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また車道を歩いたり、横断歩道がない場所で道を渡ると危険です。</a:t>
            </a:r>
            <a:r>
              <a:rPr lang="ja-JP" altLang="en-US" b="0">
                <a:latin typeface="Arial"/>
                <a:ea typeface="Arial"/>
                <a:cs typeface="Arial"/>
                <a:sym typeface="Arial"/>
              </a:rPr>
              <a:t>これらは法律で決められているので、破ると罰金</a:t>
            </a:r>
            <a:r>
              <a:rPr lang="en-US" altLang="ja-JP" b="0">
                <a:latin typeface="Arial"/>
                <a:ea typeface="Arial"/>
                <a:cs typeface="Arial"/>
                <a:sym typeface="Arial"/>
              </a:rPr>
              <a:t>[</a:t>
            </a:r>
            <a:r>
              <a:rPr lang="ja-JP" altLang="en-US" b="0">
                <a:latin typeface="Arial"/>
                <a:ea typeface="Arial"/>
                <a:cs typeface="Arial"/>
                <a:sym typeface="Arial"/>
              </a:rPr>
              <a:t>ばっきん</a:t>
            </a:r>
            <a:r>
              <a:rPr lang="en-US" altLang="ja-JP" b="0">
                <a:latin typeface="Arial"/>
                <a:ea typeface="Arial"/>
                <a:cs typeface="Arial"/>
                <a:sym typeface="Arial"/>
              </a:rPr>
              <a:t>]</a:t>
            </a:r>
            <a:r>
              <a:rPr lang="ja-JP" altLang="en-US" b="0">
                <a:latin typeface="Arial"/>
                <a:ea typeface="Arial"/>
                <a:cs typeface="Arial"/>
                <a:sym typeface="Arial"/>
              </a:rPr>
              <a:t>を取られます。</a:t>
            </a:r>
            <a:r>
              <a:rPr lang="ja-JP" b="0">
                <a:latin typeface="Arial"/>
                <a:ea typeface="Arial"/>
                <a:cs typeface="Arial"/>
                <a:sym typeface="Arial"/>
              </a:rPr>
              <a:t>▼</a:t>
            </a:r>
            <a:endParaRPr lang="en-US" altLang="ja-JP" b="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a:latin typeface="Arial"/>
                <a:ea typeface="Arial"/>
                <a:cs typeface="Arial"/>
                <a:sym typeface="Arial"/>
              </a:rPr>
              <a:t>それから歩きスマホは事故につながりますから、絶対にやめてください。▼</a:t>
            </a:r>
          </a:p>
          <a:p>
            <a:pPr marL="0" lvl="0" indent="0" algn="l" rtl="0">
              <a:spcBef>
                <a:spcPts val="0"/>
              </a:spcBef>
              <a:spcAft>
                <a:spcPts val="0"/>
              </a:spcAft>
              <a:buNone/>
            </a:pPr>
            <a:endParaRPr lang="vi-VN"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Tiếp theo, ngay cả khi đi bộ cũng có quy định. Trước hết,</a:t>
            </a:r>
            <a:r>
              <a:rPr lang="vi-VN" b="0" baseline="0">
                <a:latin typeface="Arial"/>
                <a:ea typeface="Arial"/>
                <a:cs typeface="Arial"/>
                <a:sym typeface="Arial"/>
              </a:rPr>
              <a:t> hãy tuyệt đối tuân thủ đèn tín hiệu.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Khi đèn tín hiệu chuyển sang màu vàng hay đỏ nhấp</a:t>
            </a:r>
            <a:r>
              <a:rPr lang="vi-VN" b="0" baseline="0">
                <a:latin typeface="Arial"/>
                <a:ea typeface="Arial"/>
                <a:cs typeface="Arial"/>
                <a:sym typeface="Arial"/>
              </a:rPr>
              <a:t> nháy</a:t>
            </a:r>
            <a:r>
              <a:rPr lang="vi-VN" b="0">
                <a:latin typeface="Arial"/>
                <a:ea typeface="Arial"/>
                <a:cs typeface="Arial"/>
                <a:sym typeface="Arial"/>
              </a:rPr>
              <a:t>, không phải là nhanh chóng băng qua. Hãy chờ đến khi đèn chuyển màu xanh.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Ngoài ra, sẽ rất nguy hiểm</a:t>
            </a:r>
            <a:r>
              <a:rPr lang="vi-VN" b="0" baseline="0">
                <a:latin typeface="Arial"/>
                <a:ea typeface="Arial"/>
                <a:cs typeface="Arial"/>
                <a:sym typeface="Arial"/>
              </a:rPr>
              <a:t> khi đi bộ trên đường ô tô chạy hay băng qua đường ở những nơi không có vạch kẻ sang đường. Vì những điều này được quy định bởi pháp luật, nên nếu vi phạm sẽ bị phạt tiền.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Hơn</a:t>
            </a:r>
            <a:r>
              <a:rPr lang="vi-VN" b="0" baseline="0">
                <a:latin typeface="Arial"/>
                <a:ea typeface="Arial"/>
                <a:cs typeface="Arial"/>
                <a:sym typeface="Arial"/>
              </a:rPr>
              <a:t> nữa, việc đi bộ dùng điện thoại cũng dẫn đến tai nạn, nên tuyệt đối không làm như vậy. </a:t>
            </a:r>
            <a:r>
              <a:rPr lang="ja-JP" altLang="ja-JP" b="0">
                <a:latin typeface="Arial"/>
                <a:ea typeface="Arial"/>
                <a:cs typeface="Arial"/>
                <a:sym typeface="Arial"/>
              </a:rPr>
              <a:t>▼</a:t>
            </a:r>
            <a:endParaRPr b="0">
              <a:latin typeface="Arial"/>
              <a:ea typeface="Arial"/>
              <a:cs typeface="Arial"/>
              <a:sym typeface="Arial"/>
            </a:endParaRPr>
          </a:p>
        </p:txBody>
      </p:sp>
      <p:sp>
        <p:nvSpPr>
          <p:cNvPr id="568" name="Google Shape;568;p38: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18</a:t>
            </a:fld>
            <a:endParaRPr/>
          </a:p>
        </p:txBody>
      </p:sp>
    </p:spTree>
    <p:extLst>
      <p:ext uri="{BB962C8B-B14F-4D97-AF65-F5344CB8AC3E}">
        <p14:creationId xmlns:p14="http://schemas.microsoft.com/office/powerpoint/2010/main" val="12107617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33: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p33: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a:latin typeface="Arial"/>
                <a:ea typeface="Arial"/>
                <a:cs typeface="Arial"/>
                <a:sym typeface="Arial"/>
              </a:rPr>
              <a:t>それから</a:t>
            </a:r>
            <a:r>
              <a:rPr lang="ja-JP" b="0">
                <a:latin typeface="Arial"/>
                <a:ea typeface="Arial"/>
                <a:cs typeface="Arial"/>
                <a:sym typeface="Arial"/>
              </a:rPr>
              <a:t>バイクについてです。</a:t>
            </a:r>
            <a:r>
              <a:rPr lang="ja-JP" altLang="en-US" b="0">
                <a:latin typeface="Arial"/>
                <a:ea typeface="Arial"/>
                <a:cs typeface="Arial"/>
                <a:sym typeface="Arial"/>
              </a:rPr>
              <a:t>▼</a:t>
            </a:r>
            <a:endParaRPr lang="en-US" altLang="ja-JP"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ベトナムと同じく日本でも車やバイクに乗るには免許[めんきょ]が必要です。免許[めんきょ]を持っていない人が車やバイクを運転していたら、警察に逮捕[たいほ]されたり、罰金[ばっきん]を払わなければならなくなったりします。ですから、日本の免許[めんきょ]を持っていない人は、絶対に</a:t>
            </a:r>
            <a:r>
              <a:rPr lang="ja-JP" altLang="ja-JP" b="0">
                <a:latin typeface="Arial"/>
                <a:ea typeface="Arial"/>
                <a:cs typeface="Arial"/>
                <a:sym typeface="Arial"/>
              </a:rPr>
              <a:t>車やバイクを</a:t>
            </a:r>
            <a:r>
              <a:rPr lang="ja-JP" b="0">
                <a:latin typeface="Arial"/>
                <a:ea typeface="Arial"/>
                <a:cs typeface="Arial"/>
                <a:sym typeface="Arial"/>
              </a:rPr>
              <a:t>運転しないでください。▼</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また、日本にはGrabなどのバイクタクシーはありません。▼</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それから日本は、車もバイクも左側通行です。</a:t>
            </a:r>
            <a:r>
              <a:rPr lang="ja-JP" altLang="en-US" b="0">
                <a:latin typeface="Arial"/>
                <a:ea typeface="Arial"/>
                <a:cs typeface="Arial"/>
                <a:sym typeface="Arial"/>
              </a:rPr>
              <a:t>▼</a:t>
            </a:r>
            <a:endParaRPr lang="en-US" altLang="ja-JP" b="0">
              <a:latin typeface="Arial"/>
              <a:ea typeface="Arial"/>
              <a:cs typeface="Arial"/>
              <a:sym typeface="Arial"/>
            </a:endParaRPr>
          </a:p>
          <a:p>
            <a:pPr marL="0" lvl="0" indent="0" algn="l" rtl="0">
              <a:spcBef>
                <a:spcPts val="0"/>
              </a:spcBef>
              <a:spcAft>
                <a:spcPts val="0"/>
              </a:spcAft>
              <a:buNone/>
            </a:pPr>
            <a:r>
              <a:rPr lang="ja-JP" altLang="en-US" b="0">
                <a:latin typeface="Arial"/>
                <a:ea typeface="Arial"/>
                <a:cs typeface="Arial"/>
                <a:sym typeface="Arial"/>
              </a:rPr>
              <a:t>道を</a:t>
            </a:r>
            <a:r>
              <a:rPr lang="ja-JP" altLang="en-US" b="0" i="0">
                <a:solidFill>
                  <a:srgbClr val="222222"/>
                </a:solidFill>
                <a:effectLst/>
                <a:latin typeface="Arial" panose="020B0604020202020204" pitchFamily="34" charset="0"/>
              </a:rPr>
              <a:t>渡り始める時に、ベトナムでは左から車が来ますが、日本では右から来ますから、特に注意が必要です。</a:t>
            </a:r>
            <a:r>
              <a:rPr 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endParaRPr lang="vi-VN"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Tiếp theo là về xe máy.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Cũng giống như ở Việt Nam, ở Nhật khi đi ôtô hay xe máy đều cần bằng lái xe. Những người điều khiển ô</a:t>
            </a:r>
            <a:r>
              <a:rPr lang="vi-VN" b="0" baseline="0">
                <a:latin typeface="Arial"/>
                <a:ea typeface="Arial"/>
                <a:cs typeface="Arial"/>
                <a:sym typeface="Arial"/>
              </a:rPr>
              <a:t> tô hay xe máy mà không mang theo bằng lái xe sẽ bị cảnh sát bắt và phải trả tiền phạt. Vì vậy những người không có bằng lái xe của Nhật thì tuyệt đối không điều khiển ô tô, xe máy.</a:t>
            </a:r>
            <a:r>
              <a:rPr lang="ja-JP" altLang="ja-JP" b="0">
                <a:latin typeface="Arial"/>
                <a:ea typeface="Arial"/>
                <a:cs typeface="Arial"/>
                <a:sym typeface="Arial"/>
              </a:rPr>
              <a:t> ▼</a:t>
            </a:r>
            <a:endParaRPr lang="vi-VN" altLang="ja-JP"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Ngoài ra, ở Nhật không có Grab hay xe ôm.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Hơn nữa, ở Nhật cả ô</a:t>
            </a:r>
            <a:r>
              <a:rPr lang="vi-VN" b="0" baseline="0">
                <a:latin typeface="Arial"/>
                <a:ea typeface="Arial"/>
                <a:cs typeface="Arial"/>
                <a:sym typeface="Arial"/>
              </a:rPr>
              <a:t> tô</a:t>
            </a:r>
            <a:r>
              <a:rPr lang="vi-VN" b="0">
                <a:latin typeface="Arial"/>
                <a:ea typeface="Arial"/>
                <a:cs typeface="Arial"/>
                <a:sym typeface="Arial"/>
              </a:rPr>
              <a:t> hay xe máy đều đi bên trái.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Khi bắt đầu qua đường, ở Việt Nam xe cộ sẽ tới từ bên trái trước, ở Nhật sẽ tới từ bên phải trước,</a:t>
            </a:r>
            <a:r>
              <a:rPr lang="vi-VN" b="0" baseline="0">
                <a:latin typeface="Arial"/>
                <a:ea typeface="Arial"/>
                <a:cs typeface="Arial"/>
                <a:sym typeface="Arial"/>
              </a:rPr>
              <a:t> nên cần đặc biệt chú ý. </a:t>
            </a:r>
            <a:r>
              <a:rPr lang="ja-JP" altLang="ja-JP" b="0">
                <a:latin typeface="Arial"/>
                <a:ea typeface="Arial"/>
                <a:cs typeface="Arial"/>
                <a:sym typeface="Arial"/>
              </a:rPr>
              <a:t>▼</a:t>
            </a:r>
            <a:endParaRPr b="0">
              <a:latin typeface="Arial"/>
              <a:ea typeface="Arial"/>
              <a:cs typeface="Arial"/>
              <a:sym typeface="Arial"/>
            </a:endParaRPr>
          </a:p>
        </p:txBody>
      </p:sp>
      <p:sp>
        <p:nvSpPr>
          <p:cNvPr id="512" name="Google Shape;512;p33: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19</a:t>
            </a:fld>
            <a:endParaRPr/>
          </a:p>
        </p:txBody>
      </p:sp>
    </p:spTree>
    <p:extLst>
      <p:ext uri="{BB962C8B-B14F-4D97-AF65-F5344CB8AC3E}">
        <p14:creationId xmlns:p14="http://schemas.microsoft.com/office/powerpoint/2010/main" val="1865882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ja-JP" b="0"/>
              <a:t>今日、この講座で勉強する内容です。▼</a:t>
            </a:r>
            <a:endParaRPr b="0"/>
          </a:p>
          <a:p>
            <a:pPr marL="0" lvl="0" indent="0" algn="l" rtl="0">
              <a:spcBef>
                <a:spcPts val="0"/>
              </a:spcBef>
              <a:spcAft>
                <a:spcPts val="0"/>
              </a:spcAft>
              <a:buClr>
                <a:schemeClr val="dk1"/>
              </a:buClr>
              <a:buSzPts val="1200"/>
              <a:buFont typeface="Arial"/>
              <a:buNone/>
            </a:pPr>
            <a:r>
              <a:rPr lang="ja-JP" b="0"/>
              <a:t>最初に今日の目標です。▼</a:t>
            </a:r>
            <a:endParaRPr b="0"/>
          </a:p>
          <a:p>
            <a:pPr marL="0" lvl="0" indent="0" algn="l" rtl="0">
              <a:spcBef>
                <a:spcPts val="0"/>
              </a:spcBef>
              <a:spcAft>
                <a:spcPts val="0"/>
              </a:spcAft>
              <a:buClr>
                <a:schemeClr val="dk1"/>
              </a:buClr>
              <a:buSzPts val="1200"/>
              <a:buFont typeface="Arial"/>
              <a:buNone/>
            </a:pPr>
            <a:r>
              <a:rPr lang="ja-JP" b="0"/>
              <a:t>次にベトナムの交通</a:t>
            </a:r>
            <a:r>
              <a:rPr lang="ja-JP" altLang="en-US" b="0"/>
              <a:t>と</a:t>
            </a:r>
            <a:r>
              <a:rPr lang="ja-JP" b="0"/>
              <a:t>ルールについて確認します。▼</a:t>
            </a:r>
            <a:endParaRPr b="0"/>
          </a:p>
          <a:p>
            <a:pPr marL="0" lvl="0" indent="0" algn="l" rtl="0">
              <a:spcBef>
                <a:spcPts val="0"/>
              </a:spcBef>
              <a:spcAft>
                <a:spcPts val="0"/>
              </a:spcAft>
              <a:buClr>
                <a:schemeClr val="dk1"/>
              </a:buClr>
              <a:buSzPts val="1200"/>
              <a:buFont typeface="Arial"/>
              <a:buNone/>
            </a:pPr>
            <a:r>
              <a:rPr lang="ja-JP" b="0"/>
              <a:t>それから日本の交通に関するクイズをしましょう。▼</a:t>
            </a:r>
            <a:endParaRPr b="0"/>
          </a:p>
          <a:p>
            <a:pPr marL="0" lvl="0" indent="0" algn="l" rtl="0">
              <a:spcBef>
                <a:spcPts val="0"/>
              </a:spcBef>
              <a:spcAft>
                <a:spcPts val="0"/>
              </a:spcAft>
              <a:buClr>
                <a:schemeClr val="dk1"/>
              </a:buClr>
              <a:buSzPts val="1200"/>
              <a:buFont typeface="Arial"/>
              <a:buNone/>
            </a:pPr>
            <a:r>
              <a:rPr lang="ja-JP" b="0"/>
              <a:t>その後に日本の</a:t>
            </a:r>
            <a:r>
              <a:rPr lang="ja-JP" altLang="en-US" b="0"/>
              <a:t>交通とルールやマナー</a:t>
            </a:r>
            <a:r>
              <a:rPr lang="ja-JP" b="0"/>
              <a:t>について紹介します。▼</a:t>
            </a:r>
            <a:endParaRPr b="0"/>
          </a:p>
          <a:p>
            <a:pPr marL="0" lvl="0" indent="0" algn="l" rtl="0">
              <a:spcBef>
                <a:spcPts val="0"/>
              </a:spcBef>
              <a:spcAft>
                <a:spcPts val="0"/>
              </a:spcAft>
              <a:buClr>
                <a:schemeClr val="dk1"/>
              </a:buClr>
              <a:buSzPts val="1200"/>
              <a:buFont typeface="Arial"/>
              <a:buNone/>
            </a:pPr>
            <a:r>
              <a:rPr lang="ja-JP" b="0"/>
              <a:t>そして電車の乗り換えアプリを使う練習をしましょう。▼</a:t>
            </a:r>
            <a:endParaRPr b="0"/>
          </a:p>
          <a:p>
            <a:pPr marL="0" lvl="0" indent="0" algn="l" rtl="0">
              <a:spcBef>
                <a:spcPts val="0"/>
              </a:spcBef>
              <a:spcAft>
                <a:spcPts val="0"/>
              </a:spcAft>
              <a:buClr>
                <a:schemeClr val="dk1"/>
              </a:buClr>
              <a:buSzPts val="1200"/>
              <a:buFont typeface="Arial"/>
              <a:buNone/>
            </a:pPr>
            <a:r>
              <a:rPr lang="ja-JP" altLang="en-US" b="0"/>
              <a:t>そのあと、</a:t>
            </a:r>
            <a:r>
              <a:rPr lang="ja-JP" b="0"/>
              <a:t>今日のまとめです。▼</a:t>
            </a:r>
            <a:endParaRPr lang="en-US" altLang="ja-JP" b="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ja-JP" altLang="en-US" b="0"/>
              <a:t>最後によくある質問を確認しましょう。▼​​</a:t>
            </a:r>
            <a:endParaRPr b="0"/>
          </a:p>
          <a:p>
            <a:pPr marL="0" lvl="0" indent="0" algn="l" rtl="0">
              <a:spcBef>
                <a:spcPts val="0"/>
              </a:spcBef>
              <a:spcAft>
                <a:spcPts val="0"/>
              </a:spcAft>
              <a:buClr>
                <a:schemeClr val="dk1"/>
              </a:buClr>
              <a:buSzPts val="1200"/>
              <a:buFont typeface="Arial"/>
              <a:buNone/>
            </a:pPr>
            <a:endParaRPr lang="vi-VN" b="0"/>
          </a:p>
          <a:p>
            <a:pPr marL="0" lvl="0" indent="0" algn="l" rtl="0">
              <a:spcBef>
                <a:spcPts val="0"/>
              </a:spcBef>
              <a:spcAft>
                <a:spcPts val="0"/>
              </a:spcAft>
              <a:buClr>
                <a:schemeClr val="dk1"/>
              </a:buClr>
              <a:buSzPts val="1200"/>
              <a:buFont typeface="Arial"/>
              <a:buNone/>
            </a:pPr>
            <a:r>
              <a:rPr lang="vi-VN" b="0"/>
              <a:t>Sau đây là nội dung của bài hôm nay. </a:t>
            </a:r>
            <a:r>
              <a:rPr lang="ja-JP" altLang="ja-JP" b="0"/>
              <a:t>▼</a:t>
            </a:r>
            <a:endParaRPr lang="vi-VN" altLang="ja-JP" b="0"/>
          </a:p>
          <a:p>
            <a:pPr marL="0" lvl="0" indent="0" algn="l" rtl="0">
              <a:spcBef>
                <a:spcPts val="0"/>
              </a:spcBef>
              <a:spcAft>
                <a:spcPts val="0"/>
              </a:spcAft>
              <a:buClr>
                <a:schemeClr val="dk1"/>
              </a:buClr>
              <a:buSzPts val="1200"/>
              <a:buFont typeface="Arial"/>
              <a:buNone/>
            </a:pPr>
            <a:r>
              <a:rPr lang="vi-VN" b="0"/>
              <a:t>Đầu tiên là mục tiêu của bài. </a:t>
            </a:r>
            <a:r>
              <a:rPr lang="ja-JP" altLang="ja-JP" b="0"/>
              <a:t>▼</a:t>
            </a:r>
            <a:endParaRPr lang="vi-VN" altLang="ja-JP" b="0"/>
          </a:p>
          <a:p>
            <a:pPr marL="0" lvl="0" indent="0" algn="l" rtl="0">
              <a:spcBef>
                <a:spcPts val="0"/>
              </a:spcBef>
              <a:spcAft>
                <a:spcPts val="0"/>
              </a:spcAft>
              <a:buClr>
                <a:schemeClr val="dk1"/>
              </a:buClr>
              <a:buSzPts val="1200"/>
              <a:buFont typeface="Arial"/>
              <a:buNone/>
            </a:pPr>
            <a:r>
              <a:rPr lang="vi-VN" b="0"/>
              <a:t>Tiếp theo hãy cũng đề cập đến giao thông và luật lệ ở Việt Nam. </a:t>
            </a:r>
            <a:r>
              <a:rPr lang="ja-JP" altLang="ja-JP" b="0"/>
              <a:t>▼</a:t>
            </a:r>
            <a:endParaRPr lang="vi-VN" b="0"/>
          </a:p>
          <a:p>
            <a:pPr marL="0" lvl="0" indent="0" algn="l" rtl="0">
              <a:spcBef>
                <a:spcPts val="0"/>
              </a:spcBef>
              <a:spcAft>
                <a:spcPts val="0"/>
              </a:spcAft>
              <a:buClr>
                <a:schemeClr val="dk1"/>
              </a:buClr>
              <a:buSzPts val="1200"/>
              <a:buFont typeface="Arial"/>
              <a:buNone/>
            </a:pPr>
            <a:r>
              <a:rPr lang="vi-VN" b="0"/>
              <a:t>Sau đó cùng trả lời câu đố về giao thông ở Nhật. </a:t>
            </a:r>
            <a:r>
              <a:rPr lang="ja-JP" altLang="ja-JP" b="0"/>
              <a:t>▼</a:t>
            </a:r>
            <a:endParaRPr lang="vi-VN" altLang="ja-JP" b="0"/>
          </a:p>
          <a:p>
            <a:pPr marL="0" lvl="0" indent="0" algn="l" rtl="0">
              <a:spcBef>
                <a:spcPts val="0"/>
              </a:spcBef>
              <a:spcAft>
                <a:spcPts val="0"/>
              </a:spcAft>
              <a:buClr>
                <a:schemeClr val="dk1"/>
              </a:buClr>
              <a:buSzPts val="1200"/>
              <a:buFont typeface="Arial"/>
              <a:buNone/>
            </a:pPr>
            <a:r>
              <a:rPr lang="vi-VN" b="0"/>
              <a:t>Tiếp đến là phần giới thiệu về giao thông và luật lệ cũng như quy tắc ứng xử ở Nhật. </a:t>
            </a:r>
            <a:r>
              <a:rPr lang="ja-JP" altLang="ja-JP" b="0"/>
              <a:t>▼</a:t>
            </a:r>
            <a:endParaRPr lang="vi-VN" altLang="ja-JP" b="0"/>
          </a:p>
          <a:p>
            <a:pPr marL="0" lvl="0" indent="0" algn="l" rtl="0">
              <a:spcBef>
                <a:spcPts val="0"/>
              </a:spcBef>
              <a:spcAft>
                <a:spcPts val="0"/>
              </a:spcAft>
              <a:buClr>
                <a:schemeClr val="dk1"/>
              </a:buClr>
              <a:buSzPts val="1200"/>
              <a:buFont typeface="Arial"/>
              <a:buNone/>
            </a:pPr>
            <a:r>
              <a:rPr lang="vi-VN" b="0"/>
              <a:t>Sau đó cùng luyện tập sử dụng ứng dụng tra tàu.</a:t>
            </a:r>
            <a:r>
              <a:rPr lang="vi-VN" b="0" baseline="0"/>
              <a:t> </a:t>
            </a:r>
            <a:r>
              <a:rPr lang="ja-JP" altLang="ja-JP" b="0"/>
              <a:t>▼</a:t>
            </a:r>
            <a:endParaRPr lang="vi-VN" altLang="ja-JP" b="0"/>
          </a:p>
          <a:p>
            <a:pPr marL="0" lvl="0" indent="0" algn="l" rtl="0">
              <a:spcBef>
                <a:spcPts val="0"/>
              </a:spcBef>
              <a:spcAft>
                <a:spcPts val="0"/>
              </a:spcAft>
              <a:buClr>
                <a:schemeClr val="dk1"/>
              </a:buClr>
              <a:buSzPts val="1200"/>
              <a:buFont typeface="Arial"/>
              <a:buNone/>
            </a:pPr>
            <a:r>
              <a:rPr lang="en-US" b="0" u="none" err="1">
                <a:latin typeface="Arial"/>
                <a:ea typeface="Arial"/>
                <a:cs typeface="Arial"/>
                <a:sym typeface="Arial"/>
              </a:rPr>
              <a:t>Tiếp</a:t>
            </a:r>
            <a:r>
              <a:rPr lang="en-US" b="0" u="none">
                <a:latin typeface="Arial"/>
                <a:ea typeface="Arial"/>
                <a:cs typeface="Arial"/>
                <a:sym typeface="Arial"/>
              </a:rPr>
              <a:t> </a:t>
            </a:r>
            <a:r>
              <a:rPr lang="en-US" b="0" u="none" err="1">
                <a:latin typeface="Arial"/>
                <a:ea typeface="Arial"/>
                <a:cs typeface="Arial"/>
                <a:sym typeface="Arial"/>
              </a:rPr>
              <a:t>đến</a:t>
            </a:r>
            <a:r>
              <a:rPr lang="en-US" b="0" u="none">
                <a:latin typeface="Arial"/>
                <a:ea typeface="Arial"/>
                <a:cs typeface="Arial"/>
                <a:sym typeface="Arial"/>
              </a:rPr>
              <a:t> </a:t>
            </a:r>
            <a:r>
              <a:rPr lang="vi-VN" b="0" u="none">
                <a:latin typeface="Arial"/>
                <a:ea typeface="Arial"/>
                <a:cs typeface="Arial"/>
                <a:sym typeface="Arial"/>
              </a:rPr>
              <a:t>là kết luận toàn bài ngày hôm nay. ▼​​​​​</a:t>
            </a:r>
          </a:p>
          <a:p>
            <a:pPr marL="0" lvl="0" indent="0" algn="l" rtl="0">
              <a:spcBef>
                <a:spcPts val="0"/>
              </a:spcBef>
              <a:spcAft>
                <a:spcPts val="0"/>
              </a:spcAft>
              <a:buClr>
                <a:schemeClr val="dk1"/>
              </a:buClr>
              <a:buSzPts val="1200"/>
              <a:buFont typeface="Arial"/>
              <a:buNone/>
            </a:pPr>
            <a:r>
              <a:rPr lang="en-US" b="0" u="none" err="1">
                <a:latin typeface="Arial"/>
                <a:ea typeface="Arial"/>
                <a:cs typeface="Arial"/>
                <a:sym typeface="Arial"/>
              </a:rPr>
              <a:t>Cuối</a:t>
            </a:r>
            <a:r>
              <a:rPr lang="en-US" b="0" u="none">
                <a:latin typeface="Arial"/>
                <a:ea typeface="Arial"/>
                <a:cs typeface="Arial"/>
                <a:sym typeface="Arial"/>
              </a:rPr>
              <a:t> </a:t>
            </a:r>
            <a:r>
              <a:rPr lang="en-US" b="0" u="none" err="1">
                <a:latin typeface="Arial"/>
                <a:ea typeface="Arial"/>
                <a:cs typeface="Arial"/>
                <a:sym typeface="Arial"/>
              </a:rPr>
              <a:t>cùng</a:t>
            </a:r>
            <a:r>
              <a:rPr lang="en-US" b="0" u="none">
                <a:latin typeface="Arial"/>
                <a:ea typeface="Arial"/>
                <a:cs typeface="Arial"/>
                <a:sym typeface="Arial"/>
              </a:rPr>
              <a:t> </a:t>
            </a:r>
            <a:r>
              <a:rPr lang="vi-VN" b="0" u="none">
                <a:latin typeface="Arial"/>
                <a:ea typeface="Arial"/>
                <a:cs typeface="Arial"/>
                <a:sym typeface="Arial"/>
              </a:rPr>
              <a:t>là câu hỏi thường gặp▼​​​</a:t>
            </a:r>
            <a:endParaRPr lang="vi-VN" b="0"/>
          </a:p>
        </p:txBody>
      </p:sp>
      <p:sp>
        <p:nvSpPr>
          <p:cNvPr id="102" name="Google Shape;10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ja-JP"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1591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sz="1800" b="0">
                <a:effectLst/>
                <a:latin typeface="Meiryo UI" panose="020B0604030504040204" pitchFamily="50" charset="-128"/>
                <a:ea typeface="Meiryo UI" panose="020B0604030504040204" pitchFamily="50" charset="-128"/>
              </a:rPr>
              <a:t>このように歩いたり、自転車に乗ったりするときにも日本には細かいルールがあります。知らずにやってしまうと、警察</a:t>
            </a:r>
            <a:r>
              <a:rPr lang="en-US" altLang="ja-JP" sz="1800" b="0">
                <a:effectLst/>
                <a:latin typeface="Meiryo UI" panose="020B0604030504040204" pitchFamily="50" charset="-128"/>
                <a:ea typeface="Meiryo UI" panose="020B0604030504040204" pitchFamily="50" charset="-128"/>
              </a:rPr>
              <a:t>[</a:t>
            </a:r>
            <a:r>
              <a:rPr lang="ja-JP" altLang="en-US" sz="1800" b="0">
                <a:effectLst/>
                <a:latin typeface="Meiryo UI" panose="020B0604030504040204" pitchFamily="50" charset="-128"/>
                <a:ea typeface="Meiryo UI" panose="020B0604030504040204" pitchFamily="50" charset="-128"/>
              </a:rPr>
              <a:t>けいさつ</a:t>
            </a:r>
            <a:r>
              <a:rPr lang="en-US" altLang="ja-JP" sz="1800" b="0">
                <a:effectLst/>
                <a:latin typeface="Meiryo UI" panose="020B0604030504040204" pitchFamily="50" charset="-128"/>
                <a:ea typeface="Meiryo UI" panose="020B0604030504040204" pitchFamily="50" charset="-128"/>
              </a:rPr>
              <a:t>]</a:t>
            </a:r>
            <a:r>
              <a:rPr lang="ja-JP" altLang="en-US" sz="1800" b="0">
                <a:effectLst/>
                <a:latin typeface="Meiryo UI" panose="020B0604030504040204" pitchFamily="50" charset="-128"/>
                <a:ea typeface="Meiryo UI" panose="020B0604030504040204" pitchFamily="50" charset="-128"/>
              </a:rPr>
              <a:t>に呼び止められたり、罰金</a:t>
            </a:r>
            <a:r>
              <a:rPr lang="en-US" altLang="ja-JP" sz="1800" b="0">
                <a:effectLst/>
                <a:latin typeface="Meiryo UI" panose="020B0604030504040204" pitchFamily="50" charset="-128"/>
                <a:ea typeface="Meiryo UI" panose="020B0604030504040204" pitchFamily="50" charset="-128"/>
              </a:rPr>
              <a:t>[</a:t>
            </a:r>
            <a:r>
              <a:rPr lang="ja-JP" altLang="en-US" sz="1800" b="0">
                <a:effectLst/>
                <a:latin typeface="Meiryo UI" panose="020B0604030504040204" pitchFamily="50" charset="-128"/>
                <a:ea typeface="Meiryo UI" panose="020B0604030504040204" pitchFamily="50" charset="-128"/>
              </a:rPr>
              <a:t>ばっきん</a:t>
            </a:r>
            <a:r>
              <a:rPr lang="en-US" altLang="ja-JP" sz="1800" b="0">
                <a:effectLst/>
                <a:latin typeface="Meiryo UI" panose="020B0604030504040204" pitchFamily="50" charset="-128"/>
                <a:ea typeface="Meiryo UI" panose="020B0604030504040204" pitchFamily="50" charset="-128"/>
              </a:rPr>
              <a:t>]</a:t>
            </a:r>
            <a:r>
              <a:rPr lang="ja-JP" altLang="en-US" sz="1800" b="0">
                <a:effectLst/>
                <a:latin typeface="Meiryo UI" panose="020B0604030504040204" pitchFamily="50" charset="-128"/>
                <a:ea typeface="Meiryo UI" panose="020B0604030504040204" pitchFamily="50" charset="-128"/>
              </a:rPr>
              <a:t>を取られたりすることがありますから、事前によく調べておきましょう。▼</a:t>
            </a:r>
            <a:endParaRPr lang="ja-JP" altLang="en-US" sz="1800" b="0">
              <a:effectLst/>
              <a:latin typeface="Arial" panose="020B0604020202020204" pitchFamily="34" charset="0"/>
            </a:endParaRP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sz="1800" b="0">
                <a:effectLst/>
                <a:latin typeface="Meiryo UI" panose="020B0604030504040204" pitchFamily="50" charset="-128"/>
                <a:ea typeface="Meiryo UI" panose="020B0604030504040204" pitchFamily="50" charset="-128"/>
              </a:rPr>
              <a:t>では、ルールに気をつけながら、駅まで歩いていきましょう。▼</a:t>
            </a:r>
            <a:endParaRPr lang="vi-VN" altLang="ja-JP" sz="1800" b="0">
              <a:effectLst/>
              <a:latin typeface="Meiryo UI" panose="020B0604030504040204" pitchFamily="50" charset="-128"/>
              <a:ea typeface="Meiryo UI" panose="020B0604030504040204" pitchFamily="50" charset="-128"/>
            </a:endParaRP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vi-VN" altLang="ja-JP" sz="1800" b="0">
              <a:effectLst/>
              <a:latin typeface="Meiryo UI" panose="020B0604030504040204" pitchFamily="50" charset="-128"/>
              <a:ea typeface="Meiryo UI" panose="020B0604030504040204" pitchFamily="50" charset="-128"/>
            </a:endParaRP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sz="1800" b="0">
                <a:effectLst/>
                <a:latin typeface="Meiryo UI" panose="020B0604030504040204" pitchFamily="50" charset="-128"/>
                <a:ea typeface="Meiryo UI" panose="020B0604030504040204" pitchFamily="50" charset="-128"/>
              </a:rPr>
              <a:t>Khi đi bộ hay đi xe đạp,</a:t>
            </a:r>
            <a:r>
              <a:rPr lang="vi-VN" altLang="ja-JP" sz="1800" b="0" baseline="0">
                <a:effectLst/>
                <a:latin typeface="Meiryo UI" panose="020B0604030504040204" pitchFamily="50" charset="-128"/>
                <a:ea typeface="Meiryo UI" panose="020B0604030504040204" pitchFamily="50" charset="-128"/>
              </a:rPr>
              <a:t> ở Nhật có những quy định chi tiết như vậy. Nếu không biết và vi phạm, sẽ bị cảnh sát bắt dừng lại và phạt tiền, vậy nên hãy kiểm tra cẩn thận trước. </a:t>
            </a:r>
            <a:r>
              <a:rPr lang="ja-JP" altLang="en-US" sz="1800" b="0">
                <a:effectLst/>
                <a:latin typeface="Meiryo UI" panose="020B0604030504040204" pitchFamily="50" charset="-128"/>
                <a:ea typeface="Meiryo UI" panose="020B0604030504040204" pitchFamily="50" charset="-128"/>
              </a:rPr>
              <a:t>▼</a:t>
            </a:r>
            <a:endParaRPr lang="vi-VN" altLang="ja-JP" sz="1800" b="0">
              <a:effectLst/>
              <a:latin typeface="Meiryo UI" panose="020B0604030504040204" pitchFamily="50" charset="-128"/>
              <a:ea typeface="Meiryo UI" panose="020B0604030504040204" pitchFamily="50" charset="-128"/>
            </a:endParaRP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sz="1800" b="0">
                <a:effectLst/>
                <a:latin typeface="Meiryo UI" panose="020B0604030504040204" pitchFamily="50" charset="-128"/>
                <a:ea typeface="Meiryo UI" panose="020B0604030504040204" pitchFamily="50" charset="-128"/>
              </a:rPr>
              <a:t>Vậy thì,</a:t>
            </a:r>
            <a:r>
              <a:rPr lang="vi-VN" altLang="ja-JP" sz="1800" b="0" baseline="0">
                <a:effectLst/>
                <a:latin typeface="Meiryo UI" panose="020B0604030504040204" pitchFamily="50" charset="-128"/>
                <a:ea typeface="Meiryo UI" panose="020B0604030504040204" pitchFamily="50" charset="-128"/>
              </a:rPr>
              <a:t> hãy vừa chú ý đến các quy định, vừa đi bộ ra ga nào. </a:t>
            </a:r>
            <a:r>
              <a:rPr lang="ja-JP" altLang="en-US" sz="1800" b="0">
                <a:effectLst/>
                <a:latin typeface="Meiryo UI" panose="020B0604030504040204" pitchFamily="50" charset="-128"/>
                <a:ea typeface="Meiryo UI" panose="020B0604030504040204" pitchFamily="50" charset="-128"/>
              </a:rPr>
              <a:t>▼</a:t>
            </a:r>
            <a:endParaRPr lang="ja-JP" altLang="en-US" sz="1800" b="0">
              <a:effectLst/>
              <a:latin typeface="Arial" panose="020B0604020202020204" pitchFamily="34" charset="0"/>
            </a:endParaRPr>
          </a:p>
        </p:txBody>
      </p:sp>
      <p:sp>
        <p:nvSpPr>
          <p:cNvPr id="4" name="スライド番号プレースホルダー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altLang="ja-JP" sz="1200" b="0" i="0" u="none" strike="noStrike" cap="none" smtClean="0">
                <a:solidFill>
                  <a:schemeClr val="dk1"/>
                </a:solidFill>
                <a:latin typeface="Arial"/>
                <a:ea typeface="Arial"/>
                <a:cs typeface="Arial"/>
                <a:sym typeface="Arial"/>
              </a:rPr>
              <a:t>20</a:t>
            </a:fld>
            <a:endParaRPr lang="ja-JP"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979557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7: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17: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a:t>さて、電車の</a:t>
            </a:r>
            <a:r>
              <a:rPr lang="ja-JP" b="0"/>
              <a:t>駅に着きました。▼</a:t>
            </a:r>
            <a:endParaRPr b="0"/>
          </a:p>
          <a:p>
            <a:pPr marL="0" lvl="0" indent="0" algn="l" rtl="0">
              <a:spcBef>
                <a:spcPts val="0"/>
              </a:spcBef>
              <a:spcAft>
                <a:spcPts val="0"/>
              </a:spcAft>
              <a:buNone/>
            </a:pPr>
            <a:r>
              <a:rPr lang="ja-JP" b="0"/>
              <a:t>まずここの機械で、切符を買います。▼</a:t>
            </a:r>
            <a:endParaRPr b="0"/>
          </a:p>
          <a:p>
            <a:pPr marL="0" lvl="0" indent="0" algn="l" rtl="0">
              <a:spcBef>
                <a:spcPts val="0"/>
              </a:spcBef>
              <a:spcAft>
                <a:spcPts val="0"/>
              </a:spcAft>
              <a:buNone/>
            </a:pPr>
            <a:r>
              <a:rPr lang="ja-JP" b="0"/>
              <a:t>そのあと、この改札ゲートを通ります。▼</a:t>
            </a:r>
            <a:endParaRPr lang="vi-VN" altLang="ja-JP" b="0"/>
          </a:p>
          <a:p>
            <a:pPr marL="0" lvl="0" indent="0" algn="l" rtl="0">
              <a:spcBef>
                <a:spcPts val="0"/>
              </a:spcBef>
              <a:spcAft>
                <a:spcPts val="0"/>
              </a:spcAft>
              <a:buNone/>
            </a:pPr>
            <a:endParaRPr lang="vi-VN" b="0"/>
          </a:p>
          <a:p>
            <a:pPr marL="0" lvl="0" indent="0" algn="l" rtl="0">
              <a:spcBef>
                <a:spcPts val="0"/>
              </a:spcBef>
              <a:spcAft>
                <a:spcPts val="0"/>
              </a:spcAft>
              <a:buNone/>
            </a:pPr>
            <a:r>
              <a:rPr lang="vi-VN" b="0"/>
              <a:t>Cuối cùng cũng tới nhà ga.</a:t>
            </a:r>
            <a:r>
              <a:rPr lang="vi-VN" b="0" baseline="0"/>
              <a:t> </a:t>
            </a:r>
            <a:r>
              <a:rPr lang="ja-JP" altLang="en-US" sz="1200" b="0">
                <a:effectLst/>
                <a:latin typeface="Meiryo UI" panose="020B0604030504040204" pitchFamily="50" charset="-128"/>
                <a:ea typeface="Meiryo UI" panose="020B0604030504040204" pitchFamily="50" charset="-128"/>
              </a:rPr>
              <a:t>▼</a:t>
            </a:r>
            <a:endParaRPr lang="vi-VN" altLang="ja-JP" sz="1200" b="0">
              <a:effectLst/>
              <a:latin typeface="Meiryo UI" panose="020B0604030504040204" pitchFamily="50" charset="-128"/>
              <a:ea typeface="Meiryo UI" panose="020B0604030504040204" pitchFamily="50" charset="-128"/>
            </a:endParaRPr>
          </a:p>
          <a:p>
            <a:pPr marL="0" lvl="0" indent="0" algn="l" rtl="0">
              <a:spcBef>
                <a:spcPts val="0"/>
              </a:spcBef>
              <a:spcAft>
                <a:spcPts val="0"/>
              </a:spcAft>
              <a:buNone/>
            </a:pPr>
            <a:r>
              <a:rPr lang="vi-VN" sz="1200" b="0">
                <a:effectLst/>
                <a:latin typeface="Meiryo UI" panose="020B0604030504040204" pitchFamily="50" charset="-128"/>
                <a:ea typeface="Meiryo UI" panose="020B0604030504040204" pitchFamily="50" charset="-128"/>
              </a:rPr>
              <a:t>Đầu tiên</a:t>
            </a:r>
            <a:r>
              <a:rPr lang="vi-VN" sz="1200" b="0" baseline="0">
                <a:effectLst/>
                <a:latin typeface="Meiryo UI" panose="020B0604030504040204" pitchFamily="50" charset="-128"/>
                <a:ea typeface="Meiryo UI" panose="020B0604030504040204" pitchFamily="50" charset="-128"/>
              </a:rPr>
              <a:t> hãy mua vé tại những cái máy ở đây. </a:t>
            </a:r>
            <a:r>
              <a:rPr lang="ja-JP" altLang="ja-JP" b="0"/>
              <a:t>▼</a:t>
            </a:r>
            <a:endParaRPr lang="vi-VN" altLang="ja-JP" b="0"/>
          </a:p>
          <a:p>
            <a:pPr marL="0" lvl="0" indent="0" algn="l" rtl="0">
              <a:spcBef>
                <a:spcPts val="0"/>
              </a:spcBef>
              <a:spcAft>
                <a:spcPts val="0"/>
              </a:spcAft>
              <a:buNone/>
            </a:pPr>
            <a:r>
              <a:rPr lang="vi-VN" b="0"/>
              <a:t>Sau đó,</a:t>
            </a:r>
            <a:r>
              <a:rPr lang="vi-VN" b="0" baseline="0"/>
              <a:t> đi qua cửa soát vé. </a:t>
            </a:r>
            <a:r>
              <a:rPr lang="ja-JP" altLang="ja-JP" b="0"/>
              <a:t>▼</a:t>
            </a:r>
            <a:endParaRPr b="0"/>
          </a:p>
        </p:txBody>
      </p:sp>
      <p:sp>
        <p:nvSpPr>
          <p:cNvPr id="280" name="Google Shape;280;p17: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21</a:t>
            </a:fld>
            <a:endParaRPr/>
          </a:p>
        </p:txBody>
      </p:sp>
    </p:spTree>
    <p:extLst>
      <p:ext uri="{BB962C8B-B14F-4D97-AF65-F5344CB8AC3E}">
        <p14:creationId xmlns:p14="http://schemas.microsoft.com/office/powerpoint/2010/main" val="17862843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8: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p18: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a:latin typeface="Arial"/>
                <a:ea typeface="Arial"/>
                <a:cs typeface="Arial"/>
                <a:sym typeface="Arial"/>
              </a:rPr>
              <a:t>では</a:t>
            </a:r>
            <a:r>
              <a:rPr lang="ja-JP" b="0">
                <a:latin typeface="Arial"/>
                <a:ea typeface="Arial"/>
                <a:cs typeface="Arial"/>
                <a:sym typeface="Arial"/>
              </a:rPr>
              <a:t>、切符の買い方です。これは券売機[けんばいき]といいます。▼</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①にお金を入れます。▼</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②で行き先の駅までの金額を選びます。▼</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③から切符が出てきます。▼</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切符を買ったら、改札ゲートを通ります。▼</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手前のスリットに切符を入れ、前に進んでください。▼</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そして向こう側から出てくる切符を取るのを、忘れないようにしてください。▼</a:t>
            </a:r>
            <a:endParaRPr lang="vi-VN" altLang="ja-JP" b="0">
              <a:latin typeface="Arial"/>
              <a:ea typeface="Arial"/>
              <a:cs typeface="Arial"/>
              <a:sym typeface="Arial"/>
            </a:endParaRPr>
          </a:p>
          <a:p>
            <a:pPr marL="0" lvl="0" indent="0" algn="l" rtl="0">
              <a:spcBef>
                <a:spcPts val="0"/>
              </a:spcBef>
              <a:spcAft>
                <a:spcPts val="0"/>
              </a:spcAft>
              <a:buNone/>
            </a:pPr>
            <a:endParaRPr lang="vi-VN"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Vậy thì sau đây là cách mua vé. Đây gọi là máy bán vé. </a:t>
            </a:r>
            <a:r>
              <a:rPr lang="ja-JP" altLang="ja-JP" b="0"/>
              <a:t>▼</a:t>
            </a:r>
            <a:endParaRPr lang="vi-VN" altLang="ja-JP" b="0"/>
          </a:p>
          <a:p>
            <a:pPr marL="0" lvl="0" indent="0" algn="l" rtl="0">
              <a:spcBef>
                <a:spcPts val="0"/>
              </a:spcBef>
              <a:spcAft>
                <a:spcPts val="0"/>
              </a:spcAft>
              <a:buNone/>
            </a:pPr>
            <a:r>
              <a:rPr lang="vi-VN" altLang="ja-JP" b="0">
                <a:latin typeface="Arial"/>
                <a:ea typeface="Arial"/>
                <a:cs typeface="Arial"/>
                <a:sym typeface="Arial"/>
              </a:rPr>
              <a:t>Cho tiền vào khe</a:t>
            </a:r>
            <a:r>
              <a:rPr lang="vi-VN" altLang="ja-JP" b="0" baseline="0">
                <a:latin typeface="Arial"/>
                <a:ea typeface="Arial"/>
                <a:cs typeface="Arial"/>
                <a:sym typeface="Arial"/>
              </a:rPr>
              <a:t> </a:t>
            </a:r>
            <a:r>
              <a:rPr lang="ja-JP" altLang="en-US" b="0">
                <a:latin typeface="Arial"/>
                <a:ea typeface="Arial"/>
                <a:cs typeface="Arial"/>
                <a:sym typeface="Arial"/>
              </a:rPr>
              <a:t>①</a:t>
            </a:r>
            <a:r>
              <a:rPr lang="vi-VN" altLang="ja-JP" b="0">
                <a:latin typeface="Arial"/>
                <a:ea typeface="Arial"/>
                <a:cs typeface="Arial"/>
                <a:sym typeface="Arial"/>
              </a:rPr>
              <a:t> </a:t>
            </a:r>
            <a:r>
              <a:rPr lang="ja-JP" altLang="en-US" b="0">
                <a:latin typeface="Arial"/>
                <a:ea typeface="Arial"/>
                <a:cs typeface="Arial"/>
                <a:sym typeface="Arial"/>
              </a:rPr>
              <a:t>▼</a:t>
            </a:r>
          </a:p>
          <a:p>
            <a:pPr marL="0" lvl="0" indent="0" algn="l" rtl="0">
              <a:spcBef>
                <a:spcPts val="0"/>
              </a:spcBef>
              <a:spcAft>
                <a:spcPts val="0"/>
              </a:spcAft>
              <a:buNone/>
            </a:pPr>
            <a:r>
              <a:rPr lang="vi-VN" altLang="ja-JP" b="0">
                <a:latin typeface="Arial"/>
                <a:ea typeface="Arial"/>
                <a:cs typeface="Arial"/>
                <a:sym typeface="Arial"/>
              </a:rPr>
              <a:t>Chọn số tiền tương ứng với điểm đến ở màn hình </a:t>
            </a:r>
            <a:r>
              <a:rPr lang="ja-JP" altLang="en-US" b="0">
                <a:latin typeface="Arial"/>
                <a:ea typeface="Arial"/>
                <a:cs typeface="Arial"/>
                <a:sym typeface="Arial"/>
              </a:rPr>
              <a:t>②▼</a:t>
            </a:r>
          </a:p>
          <a:p>
            <a:pPr marL="0" lvl="0" indent="0" algn="l" rtl="0">
              <a:spcBef>
                <a:spcPts val="0"/>
              </a:spcBef>
              <a:spcAft>
                <a:spcPts val="0"/>
              </a:spcAft>
              <a:buNone/>
            </a:pPr>
            <a:r>
              <a:rPr lang="vi-VN" altLang="ja-JP" b="0">
                <a:latin typeface="Arial"/>
                <a:ea typeface="Arial"/>
                <a:cs typeface="Arial"/>
                <a:sym typeface="Arial"/>
              </a:rPr>
              <a:t>Vé sẽ ra ở khe </a:t>
            </a:r>
            <a:r>
              <a:rPr lang="ja-JP" altLang="en-US" b="0">
                <a:latin typeface="Arial"/>
                <a:ea typeface="Arial"/>
                <a:cs typeface="Arial"/>
                <a:sym typeface="Arial"/>
              </a:rPr>
              <a:t>③▼</a:t>
            </a:r>
            <a:endParaRPr lang="vi-VN" altLang="ja-JP" b="0">
              <a:latin typeface="Arial"/>
              <a:ea typeface="Arial"/>
              <a:cs typeface="Arial"/>
              <a:sym typeface="Arial"/>
            </a:endParaRPr>
          </a:p>
          <a:p>
            <a:pPr marL="0" lvl="0" indent="0" algn="l" rtl="0">
              <a:spcBef>
                <a:spcPts val="0"/>
              </a:spcBef>
              <a:spcAft>
                <a:spcPts val="0"/>
              </a:spcAft>
              <a:buNone/>
            </a:pPr>
            <a:r>
              <a:rPr lang="vi-VN" altLang="ja-JP" b="0">
                <a:latin typeface="Arial"/>
                <a:ea typeface="Arial"/>
                <a:cs typeface="Arial"/>
                <a:sym typeface="Arial"/>
              </a:rPr>
              <a:t>Sau khi mua vé, hãy đi qua cửa soát vé.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altLang="ja-JP" b="0">
                <a:latin typeface="Arial"/>
                <a:ea typeface="Arial"/>
                <a:cs typeface="Arial"/>
                <a:sym typeface="Arial"/>
              </a:rPr>
              <a:t>Bỏ vé vào khe phía trước và tiến lên trên.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altLang="ja-JP" b="0">
                <a:latin typeface="Arial"/>
                <a:ea typeface="Arial"/>
                <a:cs typeface="Arial"/>
                <a:sym typeface="Arial"/>
              </a:rPr>
              <a:t>Sau đó,</a:t>
            </a:r>
            <a:r>
              <a:rPr lang="vi-VN" altLang="ja-JP" b="0" baseline="0">
                <a:latin typeface="Arial"/>
                <a:ea typeface="Arial"/>
                <a:cs typeface="Arial"/>
                <a:sym typeface="Arial"/>
              </a:rPr>
              <a:t> đừng quên nhận lại vé được xuất ra từ phía bên kia.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endParaRPr lang="ja-JP" altLang="en-US" b="0">
              <a:latin typeface="Arial"/>
              <a:ea typeface="Arial"/>
              <a:cs typeface="Arial"/>
              <a:sym typeface="Arial"/>
            </a:endParaRPr>
          </a:p>
          <a:p>
            <a:pPr marL="0" lvl="0" indent="0" algn="l" rtl="0">
              <a:spcBef>
                <a:spcPts val="0"/>
              </a:spcBef>
              <a:spcAft>
                <a:spcPts val="0"/>
              </a:spcAft>
              <a:buNone/>
            </a:pPr>
            <a:endParaRPr b="0">
              <a:latin typeface="Arial"/>
              <a:ea typeface="Arial"/>
              <a:cs typeface="Arial"/>
              <a:sym typeface="Arial"/>
            </a:endParaRPr>
          </a:p>
        </p:txBody>
      </p:sp>
      <p:sp>
        <p:nvSpPr>
          <p:cNvPr id="288" name="Google Shape;288;p18: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22</a:t>
            </a:fld>
            <a:endParaRPr/>
          </a:p>
        </p:txBody>
      </p:sp>
    </p:spTree>
    <p:extLst>
      <p:ext uri="{BB962C8B-B14F-4D97-AF65-F5344CB8AC3E}">
        <p14:creationId xmlns:p14="http://schemas.microsoft.com/office/powerpoint/2010/main" val="259971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9: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19: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b="0">
                <a:latin typeface="Arial"/>
                <a:ea typeface="Arial"/>
                <a:cs typeface="Arial"/>
                <a:sym typeface="Arial"/>
              </a:rPr>
              <a:t>切符のかわりに、事前にお金を入れておいて、その金額がなくなるまで使えるICカードもあります。▼</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ICカードがあれば切符を買わなくても、改札ゲートにタッチするだけで通ることができます。</a:t>
            </a:r>
            <a:r>
              <a:rPr lang="ja-JP" altLang="en-US" b="0">
                <a:latin typeface="Arial"/>
                <a:ea typeface="Arial"/>
                <a:cs typeface="Arial"/>
                <a:sym typeface="Arial"/>
              </a:rPr>
              <a:t>▼</a:t>
            </a:r>
          </a:p>
          <a:p>
            <a:pPr marL="0" lvl="0" indent="0" algn="l" rtl="0">
              <a:spcBef>
                <a:spcPts val="0"/>
              </a:spcBef>
              <a:spcAft>
                <a:spcPts val="0"/>
              </a:spcAft>
              <a:buNone/>
            </a:pPr>
            <a:r>
              <a:rPr lang="ja-JP" b="0">
                <a:latin typeface="Arial"/>
                <a:ea typeface="Arial"/>
                <a:cs typeface="Arial"/>
                <a:sym typeface="Arial"/>
              </a:rPr>
              <a:t>ICカードを買ったり、</a:t>
            </a:r>
            <a:r>
              <a:rPr lang="ja-JP" altLang="en-US" b="0">
                <a:latin typeface="Arial"/>
                <a:ea typeface="Arial"/>
                <a:cs typeface="Arial"/>
                <a:sym typeface="Arial"/>
              </a:rPr>
              <a:t>カードに</a:t>
            </a:r>
            <a:r>
              <a:rPr lang="ja-JP" b="0">
                <a:latin typeface="Arial"/>
                <a:ea typeface="Arial"/>
                <a:cs typeface="Arial"/>
                <a:sym typeface="Arial"/>
              </a:rPr>
              <a:t>お金を</a:t>
            </a:r>
            <a:r>
              <a:rPr lang="ja-JP" altLang="en-US" b="0">
                <a:latin typeface="Arial"/>
                <a:ea typeface="Arial"/>
                <a:cs typeface="Arial"/>
                <a:sym typeface="Arial"/>
              </a:rPr>
              <a:t>足し</a:t>
            </a:r>
            <a:r>
              <a:rPr lang="ja-JP" b="0">
                <a:latin typeface="Arial"/>
                <a:ea typeface="Arial"/>
                <a:cs typeface="Arial"/>
                <a:sym typeface="Arial"/>
              </a:rPr>
              <a:t>たりするのも、券売機[けんばいき]でできます。</a:t>
            </a:r>
            <a:r>
              <a:rPr lang="en-US" altLang="ja-JP" b="0">
                <a:latin typeface="Arial"/>
                <a:ea typeface="Arial"/>
                <a:cs typeface="Arial"/>
                <a:sym typeface="Arial"/>
              </a:rPr>
              <a:t>IC</a:t>
            </a:r>
            <a:r>
              <a:rPr lang="ja-JP" b="0">
                <a:latin typeface="Arial"/>
                <a:ea typeface="Arial"/>
                <a:cs typeface="Arial"/>
                <a:sym typeface="Arial"/>
              </a:rPr>
              <a:t>カード</a:t>
            </a:r>
            <a:r>
              <a:rPr lang="ja-JP" altLang="en-US" b="0">
                <a:latin typeface="Arial"/>
                <a:ea typeface="Arial"/>
                <a:cs typeface="Arial"/>
                <a:sym typeface="Arial"/>
              </a:rPr>
              <a:t>に入金するときは、③にカード</a:t>
            </a:r>
            <a:r>
              <a:rPr lang="ja-JP" b="0">
                <a:latin typeface="Arial"/>
                <a:ea typeface="Arial"/>
                <a:cs typeface="Arial"/>
                <a:sym typeface="Arial"/>
              </a:rPr>
              <a:t>を入れて②で金額を選んで</a:t>
            </a:r>
            <a:r>
              <a:rPr lang="ja-JP" altLang="en-US" b="0">
                <a:latin typeface="Arial"/>
                <a:ea typeface="Arial"/>
                <a:cs typeface="Arial"/>
                <a:sym typeface="Arial"/>
              </a:rPr>
              <a:t>から、①にお金を入れて</a:t>
            </a:r>
            <a:r>
              <a:rPr lang="ja-JP" b="0">
                <a:latin typeface="Arial"/>
                <a:ea typeface="Arial"/>
                <a:cs typeface="Arial"/>
                <a:sym typeface="Arial"/>
              </a:rPr>
              <a:t>ください。▼</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またスマホに専用アプリを入れれば、スマホをかざすだけで改札ゲートを通ることができます。▼</a:t>
            </a:r>
            <a:endParaRPr lang="vi-VN" altLang="ja-JP" b="0">
              <a:latin typeface="Arial"/>
              <a:ea typeface="Arial"/>
              <a:cs typeface="Arial"/>
              <a:sym typeface="Arial"/>
            </a:endParaRPr>
          </a:p>
          <a:p>
            <a:pPr marL="0" lvl="0" indent="0" algn="l" rtl="0">
              <a:spcBef>
                <a:spcPts val="0"/>
              </a:spcBef>
              <a:spcAft>
                <a:spcPts val="0"/>
              </a:spcAft>
              <a:buNone/>
            </a:pPr>
            <a:endParaRPr lang="vi-VN" b="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b="0">
                <a:latin typeface="Arial"/>
                <a:ea typeface="Arial"/>
                <a:cs typeface="Arial"/>
                <a:sym typeface="Arial"/>
              </a:rPr>
              <a:t>Để thay thế cho vé, cũng có thẻ IC để nạp tiền vào trước và sử dụng đến khi hết tiền.</a:t>
            </a:r>
            <a:r>
              <a:rPr lang="vi-VN" b="0" baseline="0">
                <a:latin typeface="Arial"/>
                <a:ea typeface="Arial"/>
                <a:cs typeface="Arial"/>
                <a:sym typeface="Arial"/>
              </a:rPr>
              <a:t> </a:t>
            </a:r>
            <a:r>
              <a:rPr lang="vi-VN" altLang="ja-JP" b="0">
                <a:latin typeface="Arial"/>
                <a:ea typeface="Arial"/>
                <a:cs typeface="Arial"/>
                <a:sym typeface="Arial"/>
              </a:rPr>
              <a:t>▼</a:t>
            </a:r>
          </a:p>
          <a:p>
            <a:pPr marL="0" lvl="0" indent="0" algn="l" rtl="0">
              <a:spcBef>
                <a:spcPts val="0"/>
              </a:spcBef>
              <a:spcAft>
                <a:spcPts val="0"/>
              </a:spcAft>
              <a:buNone/>
            </a:pPr>
            <a:r>
              <a:rPr lang="vi-VN" b="0">
                <a:latin typeface="Arial"/>
                <a:ea typeface="Arial"/>
                <a:cs typeface="Arial"/>
                <a:sym typeface="Arial"/>
              </a:rPr>
              <a:t>Nếu có thẻ IC, bạn không cần</a:t>
            </a:r>
            <a:r>
              <a:rPr lang="vi-VN" b="0" baseline="0">
                <a:latin typeface="Arial"/>
                <a:ea typeface="Arial"/>
                <a:cs typeface="Arial"/>
                <a:sym typeface="Arial"/>
              </a:rPr>
              <a:t> mua vé mà chỉ cần chạm thẻ vào cửa soát vé là có thể đi qua. </a:t>
            </a:r>
            <a:r>
              <a:rPr lang="ja-JP" altLang="en-US"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Có thể mua thẻ IC và nạp tiền vào thẻ ở máy bán vé. Khi</a:t>
            </a:r>
            <a:r>
              <a:rPr lang="vi-VN" b="0" baseline="0">
                <a:latin typeface="Arial"/>
                <a:ea typeface="Arial"/>
                <a:cs typeface="Arial"/>
                <a:sym typeface="Arial"/>
              </a:rPr>
              <a:t> nạp tiền vào thẻ IC, hãy cho thẻ vào khe </a:t>
            </a:r>
            <a:r>
              <a:rPr lang="ja-JP" altLang="en-US" b="0">
                <a:latin typeface="Arial"/>
                <a:ea typeface="Arial"/>
                <a:cs typeface="Arial"/>
                <a:sym typeface="Arial"/>
              </a:rPr>
              <a:t>③</a:t>
            </a:r>
            <a:r>
              <a:rPr lang="en-US" altLang="ja-JP" b="0">
                <a:latin typeface="Arial"/>
                <a:ea typeface="Arial"/>
                <a:cs typeface="Arial"/>
                <a:sym typeface="Arial"/>
              </a:rPr>
              <a:t>,</a:t>
            </a:r>
            <a:r>
              <a:rPr lang="en-US" altLang="ja-JP" b="0" baseline="0">
                <a:latin typeface="Arial"/>
                <a:ea typeface="Arial"/>
                <a:cs typeface="Arial"/>
                <a:sym typeface="Arial"/>
              </a:rPr>
              <a:t> </a:t>
            </a:r>
            <a:r>
              <a:rPr lang="vi-VN" altLang="ja-JP" b="0" baseline="0">
                <a:latin typeface="Arial"/>
                <a:ea typeface="Arial"/>
                <a:cs typeface="Arial"/>
                <a:sym typeface="Arial"/>
              </a:rPr>
              <a:t>chọn số tiền ở màn hình </a:t>
            </a:r>
            <a:r>
              <a:rPr lang="ja-JP" altLang="ja-JP" b="0">
                <a:latin typeface="Arial"/>
                <a:ea typeface="Arial"/>
                <a:cs typeface="Arial"/>
                <a:sym typeface="Arial"/>
              </a:rPr>
              <a:t>②</a:t>
            </a:r>
            <a:r>
              <a:rPr lang="vi-VN" altLang="ja-JP" b="0">
                <a:latin typeface="Arial"/>
                <a:ea typeface="Arial"/>
                <a:cs typeface="Arial"/>
                <a:sym typeface="Arial"/>
              </a:rPr>
              <a:t> và cho tiền vào khe số </a:t>
            </a:r>
            <a:r>
              <a:rPr lang="ja-JP" altLang="en-US" b="0">
                <a:latin typeface="Arial"/>
                <a:ea typeface="Arial"/>
                <a:cs typeface="Arial"/>
                <a:sym typeface="Arial"/>
              </a:rPr>
              <a:t>①</a:t>
            </a:r>
            <a:r>
              <a:rPr lang="vi-VN" altLang="ja-JP" b="0">
                <a:latin typeface="Arial"/>
                <a:ea typeface="Arial"/>
                <a:cs typeface="Arial"/>
                <a:sym typeface="Arial"/>
              </a:rPr>
              <a:t>.</a:t>
            </a:r>
            <a:r>
              <a:rPr lang="vi-VN" altLang="ja-JP" b="0" baseline="0">
                <a:latin typeface="Arial"/>
                <a:ea typeface="Arial"/>
                <a:cs typeface="Arial"/>
                <a:sym typeface="Arial"/>
              </a:rPr>
              <a:t>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altLang="ja-JP" b="0">
                <a:latin typeface="Arial"/>
                <a:ea typeface="Arial"/>
                <a:cs typeface="Arial"/>
                <a:sym typeface="Arial"/>
              </a:rPr>
              <a:t>Ngoài ra, nếu cài đặt ứng dụng chuyên dùng </a:t>
            </a:r>
            <a:r>
              <a:rPr lang="en-US" altLang="ja-JP" b="0" err="1">
                <a:latin typeface="Arial"/>
                <a:ea typeface="Arial"/>
                <a:cs typeface="Arial"/>
                <a:sym typeface="Arial"/>
              </a:rPr>
              <a:t>cho</a:t>
            </a:r>
            <a:r>
              <a:rPr lang="vi-VN" altLang="ja-JP" b="0">
                <a:latin typeface="Arial"/>
                <a:ea typeface="Arial"/>
                <a:cs typeface="Arial"/>
                <a:sym typeface="Arial"/>
              </a:rPr>
              <a:t> điện thoại, bạn chỉ cần chạm điện thoại vào là có thể đi qua cửa soát vé. </a:t>
            </a:r>
            <a:r>
              <a:rPr lang="ja-JP" altLang="en-US"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endParaRPr b="0">
              <a:latin typeface="Arial"/>
              <a:ea typeface="Arial"/>
              <a:cs typeface="Arial"/>
              <a:sym typeface="Arial"/>
            </a:endParaRPr>
          </a:p>
        </p:txBody>
      </p:sp>
      <p:sp>
        <p:nvSpPr>
          <p:cNvPr id="316" name="Google Shape;316;p19: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23</a:t>
            </a:fld>
            <a:endParaRPr/>
          </a:p>
        </p:txBody>
      </p:sp>
    </p:spTree>
    <p:extLst>
      <p:ext uri="{BB962C8B-B14F-4D97-AF65-F5344CB8AC3E}">
        <p14:creationId xmlns:p14="http://schemas.microsoft.com/office/powerpoint/2010/main" val="13526909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0: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20: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b="0">
                <a:latin typeface="Arial"/>
                <a:ea typeface="Arial"/>
                <a:cs typeface="Arial"/>
                <a:sym typeface="Arial"/>
              </a:rPr>
              <a:t>改札を通ったら、ホームに行きます。ホームは、電車を待つ場所のことです。駅によっては、ホームがいくつかあって、行き先によってホームが違います。▼</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ですから、改札を通ったら、駅の表示を見て▼</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ホームの番号や▼</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自分が乗る電車を確認してください。▼</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わからないときは、駅員やまわりの人に聞いてみましょう。▼</a:t>
            </a:r>
            <a:endParaRPr lang="en-US" altLang="ja-JP" b="0">
              <a:latin typeface="Arial"/>
              <a:ea typeface="Arial"/>
              <a:cs typeface="Arial"/>
              <a:sym typeface="Arial"/>
            </a:endParaRPr>
          </a:p>
          <a:p>
            <a:pPr marL="0" lvl="0" indent="0" algn="l" rtl="0">
              <a:spcBef>
                <a:spcPts val="0"/>
              </a:spcBef>
              <a:spcAft>
                <a:spcPts val="0"/>
              </a:spcAft>
              <a:buNone/>
            </a:pPr>
            <a:endParaRPr lang="en-US" b="0">
              <a:latin typeface="Arial"/>
              <a:ea typeface="Arial"/>
              <a:cs typeface="Arial"/>
              <a:sym typeface="Arial"/>
            </a:endParaRPr>
          </a:p>
          <a:p>
            <a:pPr marL="0" lvl="0" indent="0" algn="l" rtl="0">
              <a:spcBef>
                <a:spcPts val="0"/>
              </a:spcBef>
              <a:spcAft>
                <a:spcPts val="0"/>
              </a:spcAft>
              <a:buNone/>
            </a:pPr>
            <a:r>
              <a:rPr lang="ja-JP" altLang="en-US" b="0">
                <a:latin typeface="Arial"/>
                <a:ea typeface="Arial"/>
                <a:cs typeface="Arial"/>
                <a:sym typeface="Arial"/>
              </a:rPr>
              <a:t>（</a:t>
            </a:r>
            <a:r>
              <a:rPr lang="en-US" altLang="ja-JP" b="0">
                <a:latin typeface="Arial"/>
                <a:ea typeface="Arial"/>
                <a:cs typeface="Arial"/>
                <a:sym typeface="Arial"/>
              </a:rPr>
              <a:t>※</a:t>
            </a:r>
            <a:r>
              <a:rPr lang="ja-JP" altLang="en-US" b="0">
                <a:latin typeface="Arial"/>
                <a:ea typeface="Arial"/>
                <a:cs typeface="Arial"/>
                <a:sym typeface="Arial"/>
              </a:rPr>
              <a:t>参考：下記のサイトで電車の乗り方の動画を視聴できます。）</a:t>
            </a:r>
            <a:endParaRPr lang="en-US" altLang="ja-JP" b="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ja-JP" b="0"/>
              <a:t>https://</a:t>
            </a:r>
            <a:r>
              <a:rPr lang="en-US" altLang="ja-JP" b="0" err="1"/>
              <a:t>www.erin.jpf.go.jp</a:t>
            </a:r>
            <a:r>
              <a:rPr lang="en-US" altLang="ja-JP" b="0"/>
              <a:t>/</a:t>
            </a:r>
            <a:r>
              <a:rPr lang="en-US" altLang="ja-JP" b="0" err="1"/>
              <a:t>jp</a:t>
            </a:r>
            <a:r>
              <a:rPr lang="en-US" altLang="ja-JP" b="0"/>
              <a:t>/lesson/13/let-us-see/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b="0"/>
              <a:t>Sau khi qua cửa soát vé, hãy tới sân ga. Sân ga là nơi chờ tàu đến. Tuỳ từng nhà ga sẽ có bao nhiêu sân ga, tuỳ từng điểm đến mà sân ga sẽ khác nhau. </a:t>
            </a:r>
            <a:r>
              <a:rPr lang="ja-JP" altLang="en-US" b="0">
                <a:latin typeface="Arial"/>
                <a:ea typeface="Arial"/>
                <a:cs typeface="Arial"/>
                <a:sym typeface="Arial"/>
              </a:rPr>
              <a:t>▼</a:t>
            </a:r>
            <a:endParaRPr lang="vi-VN" altLang="ja-JP" b="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b="0">
                <a:latin typeface="Arial"/>
                <a:ea typeface="Arial"/>
                <a:cs typeface="Arial"/>
                <a:sym typeface="Arial"/>
              </a:rPr>
              <a:t>Vậy nên sau khi qua cửa soát vé, hãy nhìn lên màn hình của nhà ga.</a:t>
            </a:r>
            <a:r>
              <a:rPr lang="vi-VN" altLang="ja-JP" b="0" baseline="0">
                <a:latin typeface="Arial"/>
                <a:ea typeface="Arial"/>
                <a:cs typeface="Arial"/>
                <a:sym typeface="Arial"/>
              </a:rPr>
              <a:t> </a:t>
            </a:r>
            <a:r>
              <a:rPr lang="ja-JP" altLang="en-US" b="0">
                <a:latin typeface="Arial"/>
                <a:ea typeface="Arial"/>
                <a:cs typeface="Arial"/>
                <a:sym typeface="Arial"/>
              </a:rPr>
              <a:t>▼</a:t>
            </a:r>
            <a:endParaRPr lang="vi-VN" altLang="ja-JP" b="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b="0">
                <a:latin typeface="Arial"/>
                <a:ea typeface="Arial"/>
                <a:cs typeface="Arial"/>
                <a:sym typeface="Arial"/>
              </a:rPr>
              <a:t>Hãy xác nhận số sân ga, </a:t>
            </a:r>
            <a:r>
              <a:rPr lang="ja-JP" altLang="en-US" b="0">
                <a:latin typeface="Arial"/>
                <a:ea typeface="Arial"/>
                <a:cs typeface="Arial"/>
                <a:sym typeface="Arial"/>
              </a:rPr>
              <a:t>▼</a:t>
            </a:r>
            <a:endParaRPr lang="vi-VN" altLang="ja-JP" b="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ja-JP" b="0">
                <a:latin typeface="Arial"/>
                <a:ea typeface="Arial"/>
                <a:cs typeface="Arial"/>
                <a:sym typeface="Arial"/>
              </a:rPr>
              <a:t>V</a:t>
            </a:r>
            <a:r>
              <a:rPr lang="vi-VN" altLang="ja-JP" b="0">
                <a:latin typeface="Arial"/>
                <a:ea typeface="Arial"/>
                <a:cs typeface="Arial"/>
                <a:sym typeface="Arial"/>
              </a:rPr>
              <a:t>à chuyến tàu mình sẽ lên.</a:t>
            </a:r>
            <a:r>
              <a:rPr lang="ja-JP" altLang="en-US" b="0">
                <a:latin typeface="Arial"/>
                <a:ea typeface="Arial"/>
                <a:cs typeface="Arial"/>
                <a:sym typeface="Arial"/>
              </a:rPr>
              <a:t>▼</a:t>
            </a:r>
            <a:endParaRPr lang="vi-VN" altLang="ja-JP" b="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b="0">
                <a:latin typeface="Arial"/>
                <a:ea typeface="Arial"/>
                <a:cs typeface="Arial"/>
                <a:sym typeface="Arial"/>
              </a:rPr>
              <a:t>Nếu không biết, hãy thử hỏi nhân viên nhà ga hoặc người xung quanh. </a:t>
            </a:r>
            <a:r>
              <a:rPr lang="ja-JP" altLang="en-US" b="0">
                <a:latin typeface="Arial"/>
                <a:ea typeface="Arial"/>
                <a:cs typeface="Arial"/>
                <a:sym typeface="Arial"/>
              </a:rPr>
              <a:t>▼</a:t>
            </a:r>
            <a:endParaRPr lang="vi-VN" altLang="ja-JP" b="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vi-VN" altLang="ja-JP" b="0">
              <a:latin typeface="Arial"/>
              <a:ea typeface="Arial"/>
              <a:cs typeface="Arial"/>
              <a:sym typeface="Arial"/>
            </a:endParaRPr>
          </a:p>
          <a:p>
            <a:pPr marL="0" lvl="0" indent="0" algn="l" rtl="0">
              <a:spcBef>
                <a:spcPts val="0"/>
              </a:spcBef>
              <a:spcAft>
                <a:spcPts val="0"/>
              </a:spcAft>
              <a:buNone/>
            </a:pPr>
            <a:r>
              <a:rPr lang="vi-VN" altLang="ja-JP" b="0">
                <a:latin typeface="Arial"/>
                <a:ea typeface="Arial"/>
                <a:cs typeface="Arial"/>
                <a:sym typeface="Arial"/>
              </a:rPr>
              <a:t>(</a:t>
            </a:r>
            <a:r>
              <a:rPr lang="en-US" altLang="ja-JP" b="0">
                <a:latin typeface="Arial"/>
                <a:ea typeface="Arial"/>
                <a:cs typeface="Arial"/>
                <a:sym typeface="Arial"/>
              </a:rPr>
              <a:t>※</a:t>
            </a:r>
            <a:r>
              <a:rPr lang="vi-VN" altLang="ja-JP" b="0">
                <a:latin typeface="Arial"/>
                <a:ea typeface="Arial"/>
                <a:cs typeface="Arial"/>
                <a:sym typeface="Arial"/>
              </a:rPr>
              <a:t>Tham khảo: Có</a:t>
            </a:r>
            <a:r>
              <a:rPr lang="vi-VN" altLang="ja-JP" b="0" baseline="0">
                <a:latin typeface="Arial"/>
                <a:ea typeface="Arial"/>
                <a:cs typeface="Arial"/>
                <a:sym typeface="Arial"/>
              </a:rPr>
              <a:t> thể xem video hướng dẫn cách đi tàu ở trang web dưới đây.)</a:t>
            </a:r>
            <a:endParaRPr lang="en-US" altLang="ja-JP" b="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ja-JP" b="0"/>
              <a:t>https://</a:t>
            </a:r>
            <a:r>
              <a:rPr lang="en-US" altLang="ja-JP" b="0" err="1"/>
              <a:t>www.erin.jpf.go.jp</a:t>
            </a:r>
            <a:r>
              <a:rPr lang="en-US" altLang="ja-JP" b="0"/>
              <a:t>/</a:t>
            </a:r>
            <a:r>
              <a:rPr lang="en-US" altLang="ja-JP" b="0" err="1"/>
              <a:t>jp</a:t>
            </a:r>
            <a:r>
              <a:rPr lang="en-US" altLang="ja-JP" b="0"/>
              <a:t>/lesson/13/let-us-see/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ja-JP" altLang="en-US" b="1"/>
          </a:p>
        </p:txBody>
      </p:sp>
      <p:sp>
        <p:nvSpPr>
          <p:cNvPr id="347" name="Google Shape;347;p20: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24</a:t>
            </a:fld>
            <a:endParaRPr/>
          </a:p>
        </p:txBody>
      </p:sp>
    </p:spTree>
    <p:extLst>
      <p:ext uri="{BB962C8B-B14F-4D97-AF65-F5344CB8AC3E}">
        <p14:creationId xmlns:p14="http://schemas.microsoft.com/office/powerpoint/2010/main" val="1178770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1: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21: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a:latin typeface="Arial"/>
                <a:ea typeface="Arial"/>
                <a:cs typeface="Arial"/>
                <a:sym typeface="Arial"/>
              </a:rPr>
              <a:t>さて</a:t>
            </a:r>
            <a:r>
              <a:rPr lang="ja-JP" b="0">
                <a:latin typeface="Arial"/>
                <a:ea typeface="Arial"/>
                <a:cs typeface="Arial"/>
                <a:sym typeface="Arial"/>
              </a:rPr>
              <a:t>ホーム</a:t>
            </a:r>
            <a:r>
              <a:rPr lang="ja-JP" altLang="en-US" b="0">
                <a:latin typeface="Arial"/>
                <a:ea typeface="Arial"/>
                <a:cs typeface="Arial"/>
                <a:sym typeface="Arial"/>
              </a:rPr>
              <a:t>にやってきました。ホーム</a:t>
            </a:r>
            <a:r>
              <a:rPr lang="ja-JP" b="0">
                <a:latin typeface="Arial"/>
                <a:ea typeface="Arial"/>
                <a:cs typeface="Arial"/>
                <a:sym typeface="Arial"/>
              </a:rPr>
              <a:t>には時刻表[じこくひょう]があります。時刻表[じこくひょう]は、何時に電車が来るかを書いた表です。インターネットで調べることもできます。日本の電車は基本的には時間通りに来ます。本数が少ない駅もありますから、事前に調べて少し前には駅に着くようにしましょう。では、時刻表を読む練習をしてみましょう。</a:t>
            </a:r>
            <a:r>
              <a:rPr lang="ja-JP" b="0" i="0">
                <a:solidFill>
                  <a:srgbClr val="222222"/>
                </a:solidFill>
                <a:latin typeface="Arial"/>
                <a:ea typeface="Arial"/>
                <a:cs typeface="Arial"/>
                <a:sym typeface="Arial"/>
              </a:rPr>
              <a:t>今、皆さんは駅にいるとします。今、何時ですか。（数人の参加者に聞く）では何時の電車に乗れますか？（参加者数人に聞く。答えはその時の時間次第で、例えば今が11：10だとすると、11：15の電車に乗れる。）</a:t>
            </a:r>
            <a:r>
              <a:rPr 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endParaRPr lang="vi-VN"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Vậy là đã tới sân ga.</a:t>
            </a:r>
            <a:r>
              <a:rPr lang="vi-VN" b="0" baseline="0">
                <a:latin typeface="Arial"/>
                <a:ea typeface="Arial"/>
                <a:cs typeface="Arial"/>
                <a:sym typeface="Arial"/>
              </a:rPr>
              <a:t> Ở sân ga có bảng giờ tàu. Bảng giờ tàu là bảng ghi giờ tàu đến. Cũng có thể tra cứu trên Internet. Tàu điện ở Nhật về cơ bản là đến đúng giờ. Bởi vì cũng có những nhà ga ít chuyến, nên hãy tra trước và đến nhà ga trước một lúc nhé. Vậy thì hãy cùng luyện tập đọc bảng giờ tàu chạy nhé. Bây giờ các bạn đang ở nhà ga. Bây giờ là mấy giờ? (Hỏi một vài người tham gia) Vậy các bạn có thể lên được chuyến tàu lúc mấy giờ? (Hỏi một vài người tham gia. Câu trả lời tuỳ thuộc vào thời điểm lúc đó. Ví dụ bây giờ là 11:10, có thể lên tàu lúc 11:15.)</a:t>
            </a:r>
            <a:r>
              <a:rPr lang="ja-JP" altLang="ja-JP" b="0">
                <a:latin typeface="Arial"/>
                <a:ea typeface="Arial"/>
                <a:cs typeface="Arial"/>
                <a:sym typeface="Arial"/>
              </a:rPr>
              <a:t> ▼</a:t>
            </a:r>
            <a:endParaRPr b="0">
              <a:latin typeface="Arial"/>
              <a:ea typeface="Arial"/>
              <a:cs typeface="Arial"/>
              <a:sym typeface="Arial"/>
            </a:endParaRPr>
          </a:p>
          <a:p>
            <a:pPr marL="0" lvl="0" indent="0" algn="l" rtl="0">
              <a:spcBef>
                <a:spcPts val="0"/>
              </a:spcBef>
              <a:spcAft>
                <a:spcPts val="0"/>
              </a:spcAft>
              <a:buNone/>
            </a:pPr>
            <a:endParaRPr b="0">
              <a:latin typeface="Arial"/>
              <a:ea typeface="Arial"/>
              <a:cs typeface="Arial"/>
              <a:sym typeface="Arial"/>
            </a:endParaRPr>
          </a:p>
        </p:txBody>
      </p:sp>
      <p:sp>
        <p:nvSpPr>
          <p:cNvPr id="363" name="Google Shape;363;p21: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25</a:t>
            </a:fld>
            <a:endParaRPr/>
          </a:p>
        </p:txBody>
      </p:sp>
    </p:spTree>
    <p:extLst>
      <p:ext uri="{BB962C8B-B14F-4D97-AF65-F5344CB8AC3E}">
        <p14:creationId xmlns:p14="http://schemas.microsoft.com/office/powerpoint/2010/main" val="10639735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22: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22: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b="0">
                <a:latin typeface="Arial"/>
                <a:ea typeface="Arial"/>
                <a:cs typeface="Arial"/>
                <a:sym typeface="Arial"/>
              </a:rPr>
              <a:t>それから利用する人が少ない地域や時間帯の電車のドアは、手動になることがあります。▼</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ドアが開かなくても慌てないで、このボタンを押してください。</a:t>
            </a:r>
            <a:r>
              <a:rPr lang="ja-JP" altLang="en-US" b="0">
                <a:latin typeface="Arial"/>
                <a:ea typeface="Arial"/>
                <a:cs typeface="Arial"/>
                <a:sym typeface="Arial"/>
              </a:rPr>
              <a:t>▼</a:t>
            </a:r>
            <a:endParaRPr lang="en-US" altLang="ja-JP" b="0">
              <a:latin typeface="Arial"/>
              <a:ea typeface="Arial"/>
              <a:cs typeface="Arial"/>
              <a:sym typeface="Arial"/>
            </a:endParaRPr>
          </a:p>
          <a:p>
            <a:pPr marL="0" lvl="0" indent="0" algn="l" rtl="0">
              <a:spcBef>
                <a:spcPts val="0"/>
              </a:spcBef>
              <a:spcAft>
                <a:spcPts val="0"/>
              </a:spcAft>
              <a:buNone/>
            </a:pPr>
            <a:r>
              <a:rPr lang="ja-JP" altLang="en-US" b="0">
                <a:latin typeface="Arial"/>
                <a:ea typeface="Arial"/>
                <a:cs typeface="Arial"/>
                <a:sym typeface="Arial"/>
              </a:rPr>
              <a:t>閉める</a:t>
            </a:r>
            <a:r>
              <a:rPr lang="ja-JP" b="0">
                <a:latin typeface="Arial"/>
                <a:ea typeface="Arial"/>
                <a:cs typeface="Arial"/>
                <a:sym typeface="Arial"/>
              </a:rPr>
              <a:t>時</a:t>
            </a:r>
            <a:r>
              <a:rPr lang="ja-JP" altLang="en-US" b="0">
                <a:latin typeface="Arial"/>
                <a:ea typeface="Arial"/>
                <a:cs typeface="Arial"/>
                <a:sym typeface="Arial"/>
              </a:rPr>
              <a:t>はこちらのボタンです</a:t>
            </a:r>
            <a:r>
              <a:rPr lang="ja-JP" b="0">
                <a:latin typeface="Arial"/>
                <a:ea typeface="Arial"/>
                <a:cs typeface="Arial"/>
                <a:sym typeface="Arial"/>
              </a:rPr>
              <a:t>。乗った後</a:t>
            </a:r>
            <a:r>
              <a:rPr lang="ja-JP" altLang="en-US" b="0">
                <a:latin typeface="Arial"/>
                <a:ea typeface="Arial"/>
                <a:cs typeface="Arial"/>
                <a:sym typeface="Arial"/>
              </a:rPr>
              <a:t>や</a:t>
            </a:r>
            <a:r>
              <a:rPr lang="ja-JP" altLang="ja-JP" b="0">
                <a:latin typeface="Arial"/>
                <a:ea typeface="Arial"/>
                <a:cs typeface="Arial"/>
                <a:sym typeface="Arial"/>
              </a:rPr>
              <a:t>降りた後</a:t>
            </a:r>
            <a:r>
              <a:rPr lang="ja-JP" b="0">
                <a:latin typeface="Arial"/>
                <a:ea typeface="Arial"/>
                <a:cs typeface="Arial"/>
                <a:sym typeface="Arial"/>
              </a:rPr>
              <a:t>に、ドアを閉めるのを忘れないでくださいね。▼</a:t>
            </a:r>
            <a:endParaRPr lang="vi-VN" altLang="ja-JP" b="0">
              <a:latin typeface="Arial"/>
              <a:ea typeface="Arial"/>
              <a:cs typeface="Arial"/>
              <a:sym typeface="Arial"/>
            </a:endParaRPr>
          </a:p>
          <a:p>
            <a:pPr marL="0" lvl="0" indent="0" algn="l" rtl="0">
              <a:spcBef>
                <a:spcPts val="0"/>
              </a:spcBef>
              <a:spcAft>
                <a:spcPts val="0"/>
              </a:spcAft>
              <a:buNone/>
            </a:pPr>
            <a:endParaRPr lang="vi-VN"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Tiếp theo, với những địa điểm và thời gian ít người sử dụng, cửa tàu điện có thể không đóng mở</a:t>
            </a:r>
            <a:r>
              <a:rPr lang="vi-VN" b="0" baseline="0">
                <a:latin typeface="Arial"/>
                <a:ea typeface="Arial"/>
                <a:cs typeface="Arial"/>
                <a:sym typeface="Arial"/>
              </a:rPr>
              <a:t> tự động.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altLang="ja-JP" b="0">
                <a:latin typeface="Arial"/>
                <a:ea typeface="Arial"/>
                <a:cs typeface="Arial"/>
                <a:sym typeface="Arial"/>
              </a:rPr>
              <a:t>Dù cửa không mở cũng đừng lúng túng, hãy ấn nút này. </a:t>
            </a:r>
            <a:r>
              <a:rPr lang="ja-JP" altLang="en-US"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altLang="ja-JP" b="0">
                <a:latin typeface="Arial"/>
                <a:ea typeface="Arial"/>
                <a:cs typeface="Arial"/>
                <a:sym typeface="Arial"/>
              </a:rPr>
              <a:t>Khi đóng lại thì ấn nút này. Sau khi lên, xuống tàu, đừng quên đóng cửa tàu nhé. </a:t>
            </a:r>
            <a:r>
              <a:rPr lang="ja-JP" altLang="en-US"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endParaRPr b="1">
              <a:latin typeface="Arial"/>
              <a:ea typeface="Arial"/>
              <a:cs typeface="Arial"/>
              <a:sym typeface="Arial"/>
            </a:endParaRPr>
          </a:p>
        </p:txBody>
      </p:sp>
      <p:sp>
        <p:nvSpPr>
          <p:cNvPr id="370" name="Google Shape;370;p22: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26</a:t>
            </a:fld>
            <a:endParaRPr/>
          </a:p>
        </p:txBody>
      </p:sp>
    </p:spTree>
    <p:extLst>
      <p:ext uri="{BB962C8B-B14F-4D97-AF65-F5344CB8AC3E}">
        <p14:creationId xmlns:p14="http://schemas.microsoft.com/office/powerpoint/2010/main" val="1068573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3: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23: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b="0">
                <a:latin typeface="Arial"/>
                <a:ea typeface="Arial"/>
                <a:cs typeface="Arial"/>
                <a:sym typeface="Arial"/>
              </a:rPr>
              <a:t>次はバスです。▼</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バスにも時刻表がありますが、道路が混んだりすると、少し遅れて来ることもあります。時刻表はバス停にも書いてありますが、インターネットで調べることもできます。▼</a:t>
            </a:r>
            <a:endParaRPr b="0">
              <a:latin typeface="Arial"/>
              <a:ea typeface="Arial"/>
              <a:cs typeface="Arial"/>
              <a:sym typeface="Arial"/>
            </a:endParaRPr>
          </a:p>
          <a:p>
            <a:pPr marL="0" lvl="0" indent="0" algn="l" rtl="0">
              <a:spcBef>
                <a:spcPts val="0"/>
              </a:spcBef>
              <a:spcAft>
                <a:spcPts val="0"/>
              </a:spcAft>
              <a:buNone/>
            </a:pPr>
            <a:endParaRPr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Tiếp theo là xe bus. </a:t>
            </a:r>
            <a:r>
              <a:rPr lang="ja-JP" altLang="en-US"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Xe bus cũng có bảng giờ xe chạy, nếu đường đông, xe cũng có thể đến muộn một chút. Bảng giờ xe chạy có ghi ở bến xe bus, và cũng có thể tra cứu trên internet. </a:t>
            </a:r>
            <a:r>
              <a:rPr lang="ja-JP" altLang="ja-JP" b="0">
                <a:latin typeface="Arial"/>
                <a:ea typeface="Arial"/>
                <a:cs typeface="Arial"/>
                <a:sym typeface="Arial"/>
              </a:rPr>
              <a:t>▼</a:t>
            </a:r>
            <a:endParaRPr b="0">
              <a:latin typeface="Arial"/>
              <a:ea typeface="Arial"/>
              <a:cs typeface="Arial"/>
              <a:sym typeface="Arial"/>
            </a:endParaRPr>
          </a:p>
        </p:txBody>
      </p:sp>
      <p:sp>
        <p:nvSpPr>
          <p:cNvPr id="380" name="Google Shape;380;p23: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27</a:t>
            </a:fld>
            <a:endParaRPr/>
          </a:p>
        </p:txBody>
      </p:sp>
    </p:spTree>
    <p:extLst>
      <p:ext uri="{BB962C8B-B14F-4D97-AF65-F5344CB8AC3E}">
        <p14:creationId xmlns:p14="http://schemas.microsoft.com/office/powerpoint/2010/main" val="6554718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24: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24: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b="0">
                <a:latin typeface="Arial"/>
                <a:ea typeface="Arial"/>
                <a:cs typeface="Arial"/>
                <a:sym typeface="Arial"/>
              </a:rPr>
              <a:t>次はバスの乗り方です。▼</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バス料金は現金、</a:t>
            </a:r>
            <a:r>
              <a:rPr lang="ja-JP" altLang="en-US" b="0">
                <a:latin typeface="Arial"/>
                <a:ea typeface="Arial"/>
                <a:cs typeface="Arial"/>
                <a:sym typeface="Arial"/>
              </a:rPr>
              <a:t>または</a:t>
            </a:r>
            <a:r>
              <a:rPr lang="ja-JP" b="0">
                <a:latin typeface="Arial"/>
                <a:ea typeface="Arial"/>
                <a:cs typeface="Arial"/>
                <a:sym typeface="Arial"/>
              </a:rPr>
              <a:t>電車と同じようにプリペイドカードやスマホのアプリで払うことができます。運転席にあるICセンサーにタッチするのも電車と同じです。現金で払うときは、料金箱にお金を入れます。小銭がないときはおつりも出ますが、できるだけ小銭を用意しておく方が便利です。また支払いは、乗る時か降りる時か、バスによって違いますので、運転手や周りの人に聞いてください</a:t>
            </a:r>
            <a:r>
              <a:rPr lang="ja-JP"/>
              <a:t>。また、バスの料金</a:t>
            </a:r>
            <a:r>
              <a:rPr lang="ja-JP" altLang="en-US"/>
              <a:t>も一律だったり、距離によって変わったり、バス会社によって違いますので、自分がよく乗るバス会社のバスは料金が一律なのか、距離によって変わるのか自分で調べておくか、同じ会社の人、近所の人に聞いたりしてください。</a:t>
            </a:r>
            <a:r>
              <a:rPr lang="ja-JP" b="0">
                <a:latin typeface="Arial"/>
                <a:ea typeface="Arial"/>
                <a:cs typeface="Arial"/>
                <a:sym typeface="Arial"/>
              </a:rPr>
              <a:t>▼</a:t>
            </a:r>
            <a:endParaRPr lang="ja-JP" altLang="en-US" b="0">
              <a:latin typeface="Arial"/>
              <a:ea typeface="Arial"/>
              <a:cs typeface="Arial"/>
            </a:endParaRPr>
          </a:p>
          <a:p>
            <a:pPr marL="0" lvl="0" indent="0" algn="l" rtl="0">
              <a:spcBef>
                <a:spcPts val="0"/>
              </a:spcBef>
              <a:spcAft>
                <a:spcPts val="0"/>
              </a:spcAft>
              <a:buNone/>
            </a:pPr>
            <a:r>
              <a:rPr lang="ja-JP" b="0">
                <a:latin typeface="Arial"/>
                <a:ea typeface="Arial"/>
                <a:cs typeface="Arial"/>
                <a:sym typeface="Arial"/>
              </a:rPr>
              <a:t>車内案内を聞いて、降りたい場所に近づいたら「とまります」と書いてあるボタンを押してください。また降りるときは、バスが止まってから席を立つようにしましょう。▼</a:t>
            </a:r>
            <a:endParaRPr b="0">
              <a:latin typeface="Arial"/>
              <a:ea typeface="Arial"/>
              <a:cs typeface="Arial"/>
              <a:sym typeface="Arial"/>
            </a:endParaRPr>
          </a:p>
          <a:p>
            <a:pPr marL="0" lvl="0" indent="0" algn="l" rtl="0">
              <a:spcBef>
                <a:spcPts val="0"/>
              </a:spcBef>
              <a:spcAft>
                <a:spcPts val="0"/>
              </a:spcAft>
              <a:buNone/>
            </a:pPr>
            <a:endParaRPr lang="en-US" b="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a:latin typeface="Arial"/>
                <a:ea typeface="Arial"/>
                <a:cs typeface="Arial"/>
                <a:sym typeface="Arial"/>
              </a:rPr>
              <a:t>（</a:t>
            </a:r>
            <a:r>
              <a:rPr lang="en-US" altLang="ja-JP" b="0">
                <a:latin typeface="Arial"/>
                <a:ea typeface="Arial"/>
                <a:cs typeface="Arial"/>
                <a:sym typeface="Arial"/>
              </a:rPr>
              <a:t>※</a:t>
            </a:r>
            <a:r>
              <a:rPr lang="ja-JP" altLang="en-US" b="0">
                <a:latin typeface="Arial"/>
                <a:ea typeface="Arial"/>
                <a:cs typeface="Arial"/>
                <a:sym typeface="Arial"/>
              </a:rPr>
              <a:t>参考：下記のサイトで電車の乗り方の動画を視聴できます。）</a:t>
            </a:r>
            <a:endParaRPr lang="en-US" altLang="ja-JP" b="0">
              <a:latin typeface="Arial"/>
              <a:ea typeface="Arial"/>
              <a:cs typeface="Arial"/>
              <a:sym typeface="Arial"/>
            </a:endParaRPr>
          </a:p>
          <a:p>
            <a:pPr marL="0" lvl="0" indent="0" algn="l" rtl="0">
              <a:spcBef>
                <a:spcPts val="0"/>
              </a:spcBef>
              <a:spcAft>
                <a:spcPts val="0"/>
              </a:spcAft>
              <a:buNone/>
            </a:pPr>
            <a:r>
              <a:rPr lang="en-US" b="0">
                <a:latin typeface="Arial"/>
                <a:ea typeface="Arial"/>
                <a:cs typeface="Arial"/>
                <a:sym typeface="Arial"/>
              </a:rPr>
              <a:t>https://www.erin.jpf.go.jp/jp/lesson/06/basic/</a:t>
            </a:r>
          </a:p>
          <a:p>
            <a:pPr marL="0" lvl="0" indent="0" algn="l" rtl="0">
              <a:spcBef>
                <a:spcPts val="0"/>
              </a:spcBef>
              <a:spcAft>
                <a:spcPts val="0"/>
              </a:spcAft>
              <a:buNone/>
            </a:pPr>
            <a:endParaRPr lang="en-US"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Tiếp theo là cách đi xe bus.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Phí đi xe bus có thể trả bằng tiền mặt hoặc bằng thẻ trả trước hay ứng dụng điện thoại giống như đi tàu điện. Chạm</a:t>
            </a:r>
            <a:r>
              <a:rPr lang="vi-VN" b="0" baseline="0">
                <a:latin typeface="Arial"/>
                <a:ea typeface="Arial"/>
                <a:cs typeface="Arial"/>
                <a:sym typeface="Arial"/>
              </a:rPr>
              <a:t> vào thiết bị cảm ứng IC ở gần ghế lái giống như đi tàu điện. Khi trả tiền mặt, cho tiền vào hộp thu phí. Khi không có tiền lẻ, tiền thừa sẽ được trả lại, nhưng sẽ tiện lợi hơn nếu chuẩn bị trước nhiều tiền lẻ. Ngoài ra, việc trả tiền vào lúc lên hay xuống tuỳ thuộc vào từng xe, nên hãy hỏi người lái xe và những người xung quanh nhé. </a:t>
            </a:r>
            <a:r>
              <a:rPr lang="vi-VN"/>
              <a:t>Ngoài ra, giá vé xe buýt có thể cố định hoặc thay đổi tùy theo khoảng cách, và điều này cũng khác nhau tùy theo từng công ty xe buýt. Do đó, bạn nên tự tìm hiểu xem tuyến xe buýt của công ty mà bạn thường đi có giá vé cố định hay thay đổi theo khoảng cách, hoặc bạn có thể hỏi đồng nghiệp hoặc những người hàng xóm để biết thêm thông tin.</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altLang="ja-JP" b="0">
                <a:latin typeface="Arial"/>
                <a:ea typeface="Arial"/>
                <a:cs typeface="Arial"/>
                <a:sym typeface="Arial"/>
              </a:rPr>
              <a:t>Lắng nghe thông báo trong xe, khi gần tới điểm</a:t>
            </a:r>
            <a:r>
              <a:rPr lang="vi-VN" altLang="ja-JP" b="0" baseline="0">
                <a:latin typeface="Arial"/>
                <a:ea typeface="Arial"/>
                <a:cs typeface="Arial"/>
                <a:sym typeface="Arial"/>
              </a:rPr>
              <a:t> muốn xuống, hãy ấn nút có ghi “dừng lại”. Khi xuống xe, </a:t>
            </a:r>
            <a:r>
              <a:rPr lang="en-US" altLang="ja-JP" b="0" baseline="0" err="1">
                <a:latin typeface="Arial"/>
                <a:ea typeface="Arial"/>
                <a:cs typeface="Arial"/>
                <a:sym typeface="Arial"/>
              </a:rPr>
              <a:t>chỉ</a:t>
            </a:r>
            <a:r>
              <a:rPr lang="vi-VN" altLang="ja-JP" b="0" baseline="0">
                <a:latin typeface="Arial"/>
                <a:ea typeface="Arial"/>
                <a:cs typeface="Arial"/>
                <a:sym typeface="Arial"/>
              </a:rPr>
              <a:t> đứng lên khỏi ghế sau khi xe bus </a:t>
            </a:r>
            <a:r>
              <a:rPr lang="en-US" altLang="ja-JP" b="0" baseline="0" err="1">
                <a:latin typeface="Arial"/>
                <a:ea typeface="Arial"/>
                <a:cs typeface="Arial"/>
                <a:sym typeface="Arial"/>
              </a:rPr>
              <a:t>đã</a:t>
            </a:r>
            <a:r>
              <a:rPr lang="en-US" altLang="ja-JP" b="0" baseline="0">
                <a:latin typeface="Arial"/>
                <a:ea typeface="Arial"/>
                <a:cs typeface="Arial"/>
                <a:sym typeface="Arial"/>
              </a:rPr>
              <a:t> </a:t>
            </a:r>
            <a:r>
              <a:rPr lang="vi-VN" altLang="ja-JP" b="0" baseline="0">
                <a:latin typeface="Arial"/>
                <a:ea typeface="Arial"/>
                <a:cs typeface="Arial"/>
                <a:sym typeface="Arial"/>
              </a:rPr>
              <a:t>dừng</a:t>
            </a:r>
            <a:r>
              <a:rPr lang="en-US" altLang="ja-JP" b="0" baseline="0">
                <a:latin typeface="Arial"/>
                <a:ea typeface="Arial"/>
                <a:cs typeface="Arial"/>
                <a:sym typeface="Arial"/>
              </a:rPr>
              <a:t> </a:t>
            </a:r>
            <a:r>
              <a:rPr lang="en-US" altLang="ja-JP" b="0" baseline="0" err="1">
                <a:latin typeface="Arial"/>
                <a:ea typeface="Arial"/>
                <a:cs typeface="Arial"/>
                <a:sym typeface="Arial"/>
              </a:rPr>
              <a:t>hẳn</a:t>
            </a:r>
            <a:r>
              <a:rPr lang="vi-VN" altLang="ja-JP" b="0" baseline="0">
                <a:latin typeface="Arial"/>
                <a:ea typeface="Arial"/>
                <a:cs typeface="Arial"/>
                <a:sym typeface="Arial"/>
              </a:rPr>
              <a:t> lại.</a:t>
            </a:r>
            <a:r>
              <a:rPr lang="ja-JP" altLang="ja-JP" b="0">
                <a:latin typeface="Arial"/>
                <a:ea typeface="Arial"/>
                <a:cs typeface="Arial"/>
                <a:sym typeface="Arial"/>
              </a:rPr>
              <a:t> ▼</a:t>
            </a:r>
            <a:endParaRPr lang="vi-VN" altLang="ja-JP" b="0">
              <a:latin typeface="Arial"/>
              <a:ea typeface="Arial"/>
              <a:cs typeface="Arial"/>
              <a:sym typeface="Arial"/>
            </a:endParaRPr>
          </a:p>
          <a:p>
            <a:pPr marL="0" lvl="0" indent="0" algn="l" rtl="0">
              <a:spcBef>
                <a:spcPts val="0"/>
              </a:spcBef>
              <a:spcAft>
                <a:spcPts val="0"/>
              </a:spcAft>
              <a:buNone/>
            </a:pPr>
            <a:endParaRPr lang="vi-VN" altLang="ja-JP" b="0">
              <a:latin typeface="Arial"/>
              <a:ea typeface="Arial"/>
              <a:cs typeface="Arial"/>
              <a:sym typeface="Arial"/>
            </a:endParaRPr>
          </a:p>
          <a:p>
            <a:pPr marL="0" lvl="0" indent="0" algn="l" rtl="0">
              <a:spcBef>
                <a:spcPts val="0"/>
              </a:spcBef>
              <a:spcAft>
                <a:spcPts val="0"/>
              </a:spcAft>
              <a:buNone/>
            </a:pPr>
            <a:r>
              <a:rPr lang="vi-VN" altLang="ja-JP" b="0">
                <a:latin typeface="Arial"/>
                <a:ea typeface="Arial"/>
                <a:cs typeface="Arial"/>
                <a:sym typeface="Arial"/>
              </a:rPr>
              <a:t>(</a:t>
            </a:r>
            <a:r>
              <a:rPr lang="en-US" altLang="ja-JP" b="0">
                <a:latin typeface="Arial"/>
                <a:ea typeface="Arial"/>
                <a:cs typeface="Arial"/>
                <a:sym typeface="Arial"/>
              </a:rPr>
              <a:t>※</a:t>
            </a:r>
            <a:r>
              <a:rPr lang="vi-VN" altLang="ja-JP" b="0">
                <a:latin typeface="Arial"/>
                <a:ea typeface="Arial"/>
                <a:cs typeface="Arial"/>
                <a:sym typeface="Arial"/>
              </a:rPr>
              <a:t>Tham khảo: có thể xem video cách đi tàu điện ở trang web dưới đây.)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ja-JP" b="0">
                <a:latin typeface="Arial"/>
                <a:ea typeface="Arial"/>
                <a:cs typeface="Arial"/>
                <a:sym typeface="Arial"/>
              </a:rPr>
              <a:t>https://www.erin.jpf.go.jp/jp/lesson/06/basic/</a:t>
            </a:r>
          </a:p>
          <a:p>
            <a:pPr marL="0" lvl="0" indent="0" algn="l" rtl="0">
              <a:spcBef>
                <a:spcPts val="0"/>
              </a:spcBef>
              <a:spcAft>
                <a:spcPts val="0"/>
              </a:spcAft>
              <a:buNone/>
            </a:pPr>
            <a:endParaRPr lang="vi-VN" altLang="ja-JP" b="0">
              <a:latin typeface="Arial"/>
              <a:ea typeface="Arial"/>
              <a:cs typeface="Arial"/>
              <a:sym typeface="Arial"/>
            </a:endParaRPr>
          </a:p>
        </p:txBody>
      </p:sp>
      <p:sp>
        <p:nvSpPr>
          <p:cNvPr id="394" name="Google Shape;394;p24: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28</a:t>
            </a:fld>
            <a:endParaRPr/>
          </a:p>
        </p:txBody>
      </p:sp>
    </p:spTree>
    <p:extLst>
      <p:ext uri="{BB962C8B-B14F-4D97-AF65-F5344CB8AC3E}">
        <p14:creationId xmlns:p14="http://schemas.microsoft.com/office/powerpoint/2010/main" val="8350333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30: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p30: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a:latin typeface="Arial"/>
                <a:ea typeface="Arial"/>
                <a:cs typeface="Arial"/>
                <a:sym typeface="Arial"/>
              </a:rPr>
              <a:t>それでは</a:t>
            </a:r>
            <a:r>
              <a:rPr lang="ja-JP" b="0">
                <a:latin typeface="Arial"/>
                <a:ea typeface="Arial"/>
                <a:cs typeface="Arial"/>
                <a:sym typeface="Arial"/>
              </a:rPr>
              <a:t>電車やバスに乗るとき</a:t>
            </a:r>
            <a:r>
              <a:rPr lang="ja-JP" altLang="en-US" b="0">
                <a:latin typeface="Arial"/>
                <a:ea typeface="Arial"/>
                <a:cs typeface="Arial"/>
                <a:sym typeface="Arial"/>
              </a:rPr>
              <a:t>のマナーについて考えてみましょう。ベトナムには</a:t>
            </a:r>
            <a:r>
              <a:rPr lang="ja-JP" b="0">
                <a:latin typeface="Arial"/>
                <a:ea typeface="Arial"/>
                <a:cs typeface="Arial"/>
                <a:sym typeface="Arial"/>
              </a:rPr>
              <a:t>どんな</a:t>
            </a:r>
            <a:r>
              <a:rPr lang="ja-JP" altLang="en-US" b="0">
                <a:latin typeface="Arial"/>
                <a:ea typeface="Arial"/>
                <a:cs typeface="Arial"/>
                <a:sym typeface="Arial"/>
              </a:rPr>
              <a:t>マナー</a:t>
            </a:r>
            <a:r>
              <a:rPr lang="ja-JP" b="0">
                <a:latin typeface="Arial"/>
                <a:ea typeface="Arial"/>
                <a:cs typeface="Arial"/>
                <a:sym typeface="Arial"/>
              </a:rPr>
              <a:t>があ</a:t>
            </a:r>
            <a:r>
              <a:rPr lang="ja-JP" altLang="en-US" b="0">
                <a:latin typeface="Arial"/>
                <a:ea typeface="Arial"/>
                <a:cs typeface="Arial"/>
                <a:sym typeface="Arial"/>
              </a:rPr>
              <a:t>り</a:t>
            </a:r>
            <a:r>
              <a:rPr lang="ja-JP" b="0">
                <a:latin typeface="Arial"/>
                <a:ea typeface="Arial"/>
                <a:cs typeface="Arial"/>
                <a:sym typeface="Arial"/>
              </a:rPr>
              <a:t>ますか。（参加者数人に聞く、参加者の答えの例：</a:t>
            </a:r>
            <a:r>
              <a:rPr lang="ja-JP" altLang="en-US" b="0">
                <a:latin typeface="Arial"/>
                <a:ea typeface="Arial"/>
                <a:cs typeface="Arial"/>
                <a:sym typeface="Arial"/>
              </a:rPr>
              <a:t>タバコを吸わ</a:t>
            </a:r>
            <a:r>
              <a:rPr lang="ja-JP" b="0">
                <a:latin typeface="Arial"/>
                <a:ea typeface="Arial"/>
                <a:cs typeface="Arial"/>
                <a:sym typeface="Arial"/>
              </a:rPr>
              <a:t>ない、騒がない、など）では</a:t>
            </a:r>
            <a:r>
              <a:rPr lang="ja-JP" altLang="en-US" b="0">
                <a:latin typeface="Arial"/>
                <a:ea typeface="Arial"/>
                <a:cs typeface="Arial"/>
                <a:sym typeface="Arial"/>
              </a:rPr>
              <a:t>日本のマナーにはどんなものがあると思いますか。グループで少し考えてみてください。（参加者をグループに分けて</a:t>
            </a:r>
            <a:r>
              <a:rPr lang="en-US" altLang="ja-JP" b="0">
                <a:latin typeface="Arial"/>
                <a:ea typeface="Arial"/>
                <a:cs typeface="Arial"/>
                <a:sym typeface="Arial"/>
              </a:rPr>
              <a:t>5</a:t>
            </a:r>
            <a:r>
              <a:rPr lang="ja-JP" altLang="en-US" b="0">
                <a:latin typeface="Arial"/>
                <a:ea typeface="Arial"/>
                <a:cs typeface="Arial"/>
                <a:sym typeface="Arial"/>
              </a:rPr>
              <a:t>分程度、話し合わせてから発表させる。グループの答えの例：飲食をしない、携帯電話を使わない、など）そうですね。それではグループで話したことが合っているか、見てみましょう。次のページで日本のマナーを紹介しますので、グループで話し合った答えと同じものがいくつあるか数えてください。▼</a:t>
            </a:r>
            <a:endParaRPr lang="vi-VN" altLang="ja-JP" b="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vi-VN" altLang="ja-JP" b="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b="0">
                <a:latin typeface="Arial"/>
                <a:ea typeface="Arial"/>
                <a:cs typeface="Arial"/>
                <a:sym typeface="Arial"/>
              </a:rPr>
              <a:t>Vậy thì hãy cùng suy nghĩ về những quy tắc ứng xử khi đi tàu điện và xe bus. Ở Việt Nam có những quy tắc ứng xử như thế nào? (Hỏi một vài người tham gia. Ví dụ</a:t>
            </a:r>
            <a:r>
              <a:rPr lang="vi-VN" altLang="ja-JP" b="0" baseline="0">
                <a:latin typeface="Arial"/>
                <a:ea typeface="Arial"/>
                <a:cs typeface="Arial"/>
                <a:sym typeface="Arial"/>
              </a:rPr>
              <a:t> người tham gia trả lời: không hút thuốc, không gây ồn ào,...) Vậy theo các bạn ở Nhật có những quy tắc ứng xử như thế nào? Hãy thảo luận một chút theo nhóm. (Chia người tham gia thành các nhóm, cho thảo luận trong 5 phút, mời phát biểu. Ví dụ người tham gia trả lời: không ăn uống, không dùng điện thoại di động,...) Đúng vậy. Vậy hãy cùng xem các nhóm phát biểu có đúng không nhé. Trang tiếp theo, tôi sẽ giới thiệu về các quy tắc ứng xử ở Nhật, hãy cho biết các nhóm có bao nhiêu câu trả lời đúng nhé. </a:t>
            </a:r>
            <a:r>
              <a:rPr lang="ja-JP" altLang="en-US" b="0">
                <a:latin typeface="Arial"/>
                <a:ea typeface="Arial"/>
                <a:cs typeface="Arial"/>
                <a:sym typeface="Arial"/>
              </a:rPr>
              <a:t>▼</a:t>
            </a:r>
            <a:endParaRPr lang="en-US" altLang="ja-JP" b="0">
              <a:latin typeface="Arial"/>
              <a:ea typeface="Arial"/>
              <a:cs typeface="Arial"/>
              <a:sym typeface="Arial"/>
            </a:endParaRPr>
          </a:p>
        </p:txBody>
      </p:sp>
      <p:sp>
        <p:nvSpPr>
          <p:cNvPr id="471" name="Google Shape;471;p30: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29</a:t>
            </a:fld>
            <a:endParaRPr/>
          </a:p>
        </p:txBody>
      </p:sp>
    </p:spTree>
    <p:extLst>
      <p:ext uri="{BB962C8B-B14F-4D97-AF65-F5344CB8AC3E}">
        <p14:creationId xmlns:p14="http://schemas.microsoft.com/office/powerpoint/2010/main" val="599712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b="0"/>
              <a:t>それでは最初に今日の目標を確認しましょう。▼</a:t>
            </a:r>
            <a:endParaRPr b="0"/>
          </a:p>
          <a:p>
            <a:pPr marL="0" lvl="0" indent="0" algn="l" rtl="0">
              <a:spcBef>
                <a:spcPts val="0"/>
              </a:spcBef>
              <a:spcAft>
                <a:spcPts val="0"/>
              </a:spcAft>
              <a:buNone/>
            </a:pPr>
            <a:r>
              <a:rPr lang="ja-JP" b="0"/>
              <a:t>１つ目は、日本でバスや電車</a:t>
            </a:r>
            <a:r>
              <a:rPr lang="ja-JP" altLang="en-US" b="0"/>
              <a:t>が</a:t>
            </a:r>
            <a:r>
              <a:rPr lang="ja-JP" b="0"/>
              <a:t>使えるようになる、です。</a:t>
            </a:r>
            <a:r>
              <a:rPr lang="ja-JP" altLang="en-US" b="0"/>
              <a:t>▼</a:t>
            </a:r>
            <a:endParaRPr b="0"/>
          </a:p>
          <a:p>
            <a:pPr marL="0" lvl="0" indent="0" algn="l" rtl="0">
              <a:spcBef>
                <a:spcPts val="0"/>
              </a:spcBef>
              <a:spcAft>
                <a:spcPts val="0"/>
              </a:spcAft>
              <a:buNone/>
            </a:pPr>
            <a:r>
              <a:rPr lang="ja-JP" sz="1200" b="0">
                <a:solidFill>
                  <a:srgbClr val="000000"/>
                </a:solidFill>
                <a:latin typeface="Arial"/>
                <a:ea typeface="Arial"/>
                <a:cs typeface="Arial"/>
                <a:sym typeface="Arial"/>
              </a:rPr>
              <a:t>2つ目は、日本の交通ルールを知</a:t>
            </a:r>
            <a:r>
              <a:rPr lang="ja-JP" altLang="en-US" sz="1200" b="0">
                <a:solidFill>
                  <a:srgbClr val="000000"/>
                </a:solidFill>
                <a:latin typeface="Arial"/>
                <a:ea typeface="Arial"/>
                <a:cs typeface="Arial"/>
                <a:sym typeface="Arial"/>
              </a:rPr>
              <a:t>って日本で安全に生活できるようになる</a:t>
            </a:r>
            <a:r>
              <a:rPr lang="ja-JP" b="0"/>
              <a:t>、です。▼</a:t>
            </a:r>
            <a:endParaRPr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b="0"/>
              <a:t>3つ目は、</a:t>
            </a:r>
            <a:r>
              <a:rPr lang="ja-JP" altLang="en-US" sz="1800" b="0">
                <a:effectLst/>
                <a:latin typeface="Meiryo UI" panose="020B0604030504040204" pitchFamily="50" charset="-128"/>
                <a:ea typeface="Meiryo UI" panose="020B0604030504040204" pitchFamily="50" charset="-128"/>
              </a:rPr>
              <a:t>日本の交通機関を使って目的地まで行けるようになる</a:t>
            </a:r>
            <a:r>
              <a:rPr lang="ja-JP" b="0"/>
              <a:t>、です。この3つが出来るようになる事が今日の目標です。▼</a:t>
            </a:r>
            <a:endParaRPr b="0"/>
          </a:p>
          <a:p>
            <a:pPr marL="0" lvl="0" indent="0" algn="l" rtl="0">
              <a:spcBef>
                <a:spcPts val="0"/>
              </a:spcBef>
              <a:spcAft>
                <a:spcPts val="0"/>
              </a:spcAft>
              <a:buClr>
                <a:schemeClr val="dk1"/>
              </a:buClr>
              <a:buSzPts val="1200"/>
              <a:buFont typeface="Arial"/>
              <a:buNone/>
            </a:pPr>
            <a:endParaRPr lang="vi-VN" b="0"/>
          </a:p>
          <a:p>
            <a:pPr marL="0" lvl="0" indent="0" algn="l" rtl="0">
              <a:spcBef>
                <a:spcPts val="0"/>
              </a:spcBef>
              <a:spcAft>
                <a:spcPts val="0"/>
              </a:spcAft>
              <a:buClr>
                <a:schemeClr val="dk1"/>
              </a:buClr>
              <a:buSzPts val="1200"/>
              <a:buFont typeface="Arial"/>
              <a:buNone/>
            </a:pPr>
            <a:r>
              <a:rPr lang="vi-VN" b="0"/>
              <a:t>Vậy chúng ta đi vào phần đầu tiên là xác nhận các mục tiêu của ngày hôm nay.</a:t>
            </a:r>
            <a:r>
              <a:rPr lang="vi-VN" b="0" baseline="0"/>
              <a:t> </a:t>
            </a:r>
            <a:r>
              <a:rPr lang="ja-JP" altLang="ja-JP" b="0"/>
              <a:t>▼</a:t>
            </a:r>
            <a:endParaRPr lang="vi-VN" altLang="ja-JP" b="0"/>
          </a:p>
          <a:p>
            <a:pPr marL="0" lvl="0" indent="0" algn="l" rtl="0">
              <a:spcBef>
                <a:spcPts val="0"/>
              </a:spcBef>
              <a:spcAft>
                <a:spcPts val="0"/>
              </a:spcAft>
              <a:buClr>
                <a:schemeClr val="dk1"/>
              </a:buClr>
              <a:buSzPts val="1200"/>
              <a:buFont typeface="Arial"/>
              <a:buNone/>
            </a:pPr>
            <a:r>
              <a:rPr lang="vi-VN" b="0"/>
              <a:t>Mục tiêu thứ 1 là: Có thể sử dụng xe bus và tàu điện ở Nhật. </a:t>
            </a:r>
            <a:r>
              <a:rPr lang="ja-JP" altLang="ja-JP" b="0"/>
              <a:t>▼</a:t>
            </a:r>
            <a:endParaRPr lang="vi-VN" altLang="ja-JP" b="0"/>
          </a:p>
          <a:p>
            <a:pPr marL="0" lvl="0" indent="0" algn="l" rtl="0">
              <a:spcBef>
                <a:spcPts val="0"/>
              </a:spcBef>
              <a:spcAft>
                <a:spcPts val="0"/>
              </a:spcAft>
              <a:buClr>
                <a:schemeClr val="dk1"/>
              </a:buClr>
              <a:buSzPts val="1200"/>
              <a:buFont typeface="Arial"/>
              <a:buNone/>
            </a:pPr>
            <a:r>
              <a:rPr lang="vi-VN" b="0"/>
              <a:t>Mục tiêu thứ 2 là: Biết được luật giao thông ở Nhật để có thể </a:t>
            </a:r>
            <a:r>
              <a:rPr lang="en-US" b="0"/>
              <a:t>sinh hoạt</a:t>
            </a:r>
            <a:r>
              <a:rPr lang="en-US" b="0" baseline="0"/>
              <a:t> </a:t>
            </a:r>
            <a:r>
              <a:rPr lang="vi-VN" b="0"/>
              <a:t>an toàn ở Nhật. </a:t>
            </a:r>
            <a:r>
              <a:rPr lang="ja-JP" altLang="ja-JP" b="0"/>
              <a:t>▼</a:t>
            </a:r>
            <a:endParaRPr lang="vi-VN" altLang="ja-JP" b="0"/>
          </a:p>
          <a:p>
            <a:pPr marL="0" lvl="0" indent="0" algn="l" rtl="0">
              <a:spcBef>
                <a:spcPts val="0"/>
              </a:spcBef>
              <a:spcAft>
                <a:spcPts val="0"/>
              </a:spcAft>
              <a:buClr>
                <a:schemeClr val="dk1"/>
              </a:buClr>
              <a:buSzPts val="1200"/>
              <a:buFont typeface="Arial"/>
              <a:buNone/>
            </a:pPr>
            <a:r>
              <a:rPr lang="vi-VN" b="0"/>
              <a:t>Mục tiêu thứ 3 là: Có thể đến nơi muốn đến bằng cách sử dụng</a:t>
            </a:r>
            <a:r>
              <a:rPr lang="vi-VN" b="0" baseline="0"/>
              <a:t> </a:t>
            </a:r>
            <a:r>
              <a:rPr lang="vi-VN" b="0"/>
              <a:t>những phương tiện giao thông ở Nhật.</a:t>
            </a:r>
            <a:r>
              <a:rPr lang="vi-VN" b="0" baseline="0"/>
              <a:t> Có thể đạt được 3 điều trên là mục tiêu của bài hôm nay. </a:t>
            </a:r>
            <a:r>
              <a:rPr lang="ja-JP" altLang="ja-JP" b="0"/>
              <a:t>▼</a:t>
            </a:r>
            <a:endParaRPr lang="vi-VN" b="0"/>
          </a:p>
        </p:txBody>
      </p:sp>
      <p:sp>
        <p:nvSpPr>
          <p:cNvPr id="110" name="Google Shape;11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ja-JP"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867552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31: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31:notes"/>
          <p:cNvSpPr txBox="1">
            <a:spLocks noGrp="1"/>
          </p:cNvSpPr>
          <p:nvPr>
            <p:ph type="body" idx="1"/>
          </p:nvPr>
        </p:nvSpPr>
        <p:spPr>
          <a:xfrm>
            <a:off x="673577" y="4748163"/>
            <a:ext cx="5388600" cy="3885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a:latin typeface="Arial"/>
                <a:ea typeface="Arial"/>
                <a:cs typeface="Arial"/>
                <a:sym typeface="Arial"/>
              </a:rPr>
              <a:t>まずは、</a:t>
            </a:r>
            <a:r>
              <a:rPr lang="ja-JP" b="0">
                <a:latin typeface="Arial"/>
                <a:ea typeface="Arial"/>
                <a:cs typeface="Arial"/>
                <a:sym typeface="Arial"/>
              </a:rPr>
              <a:t>バスなどを待っている人の列に割り込まな</a:t>
            </a:r>
            <a:r>
              <a:rPr lang="ja-JP" altLang="en-US" b="0">
                <a:latin typeface="Arial"/>
                <a:ea typeface="Arial"/>
                <a:cs typeface="Arial"/>
                <a:sym typeface="Arial"/>
              </a:rPr>
              <a:t>い、です。どうですか。同じ意見が出たグループはありますか。（参加者に手を上げさせて確認する、以下同様に）</a:t>
            </a:r>
            <a:r>
              <a:rPr lang="ja-JP" b="0">
                <a:latin typeface="Arial"/>
                <a:ea typeface="Arial"/>
                <a:cs typeface="Arial"/>
                <a:sym typeface="Arial"/>
              </a:rPr>
              <a:t>▼</a:t>
            </a:r>
            <a:endParaRPr b="0">
              <a:latin typeface="Arial"/>
              <a:ea typeface="Arial"/>
              <a:cs typeface="Arial"/>
              <a:sym typeface="Arial"/>
            </a:endParaRPr>
          </a:p>
          <a:p>
            <a:pPr marL="0" lvl="0" indent="0" algn="l" rtl="0">
              <a:spcBef>
                <a:spcPts val="0"/>
              </a:spcBef>
              <a:spcAft>
                <a:spcPts val="0"/>
              </a:spcAft>
              <a:buNone/>
            </a:pPr>
            <a:r>
              <a:rPr lang="ja-JP" altLang="en-US" b="0">
                <a:latin typeface="Arial"/>
                <a:ea typeface="Arial"/>
                <a:cs typeface="Arial"/>
                <a:sym typeface="Arial"/>
              </a:rPr>
              <a:t>次は、</a:t>
            </a:r>
            <a:r>
              <a:rPr lang="ja-JP" b="0">
                <a:latin typeface="Arial"/>
                <a:ea typeface="Arial"/>
                <a:cs typeface="Arial"/>
                <a:sym typeface="Arial"/>
              </a:rPr>
              <a:t>車内では食べたり飲んだりしない</a:t>
            </a:r>
            <a:r>
              <a:rPr lang="ja-JP" altLang="en-US" b="0">
                <a:latin typeface="Arial"/>
                <a:ea typeface="Arial"/>
                <a:cs typeface="Arial"/>
                <a:sym typeface="Arial"/>
              </a:rPr>
              <a:t>、です。この答えが出たグループはありますか。（確認）</a:t>
            </a:r>
            <a:r>
              <a:rPr lang="ja-JP" b="0">
                <a:latin typeface="Arial"/>
                <a:ea typeface="Arial"/>
                <a:cs typeface="Arial"/>
                <a:sym typeface="Arial"/>
              </a:rPr>
              <a:t>▼</a:t>
            </a:r>
            <a:endParaRPr b="0">
              <a:latin typeface="Arial"/>
              <a:ea typeface="Arial"/>
              <a:cs typeface="Arial"/>
              <a:sym typeface="Arial"/>
            </a:endParaRPr>
          </a:p>
          <a:p>
            <a:pPr marL="0" lvl="0" indent="0" algn="l" rtl="0">
              <a:spcBef>
                <a:spcPts val="0"/>
              </a:spcBef>
              <a:spcAft>
                <a:spcPts val="0"/>
              </a:spcAft>
              <a:buNone/>
            </a:pPr>
            <a:r>
              <a:rPr lang="ja-JP" altLang="en-US" b="0">
                <a:latin typeface="Arial"/>
                <a:ea typeface="Arial"/>
                <a:cs typeface="Arial"/>
                <a:sym typeface="Arial"/>
              </a:rPr>
              <a:t>そして、</a:t>
            </a:r>
            <a:r>
              <a:rPr lang="ja-JP" b="0">
                <a:latin typeface="Arial"/>
                <a:ea typeface="Arial"/>
                <a:cs typeface="Arial"/>
                <a:sym typeface="Arial"/>
              </a:rPr>
              <a:t>1人でも多くの人が座れるように、座席に物を置かない</a:t>
            </a:r>
            <a:r>
              <a:rPr lang="ja-JP" altLang="en-US" b="0">
                <a:latin typeface="Arial"/>
                <a:ea typeface="Arial"/>
                <a:cs typeface="Arial"/>
                <a:sym typeface="Arial"/>
              </a:rPr>
              <a:t>、です</a:t>
            </a:r>
            <a:r>
              <a:rPr lang="ja-JP" b="0">
                <a:latin typeface="Arial"/>
                <a:ea typeface="Arial"/>
                <a:cs typeface="Arial"/>
                <a:sym typeface="Arial"/>
              </a:rPr>
              <a:t>。</a:t>
            </a:r>
            <a:r>
              <a:rPr lang="ja-JP" altLang="en-US" b="0">
                <a:latin typeface="Arial"/>
                <a:ea typeface="Arial"/>
                <a:cs typeface="Arial"/>
                <a:sym typeface="Arial"/>
              </a:rPr>
              <a:t>はい、どうでしょう。（確認）</a:t>
            </a:r>
            <a:r>
              <a:rPr lang="ja-JP" b="0">
                <a:latin typeface="Arial"/>
                <a:ea typeface="Arial"/>
                <a:cs typeface="Arial"/>
                <a:sym typeface="Arial"/>
              </a:rPr>
              <a:t>▼</a:t>
            </a:r>
            <a:endParaRPr b="0">
              <a:latin typeface="Arial"/>
              <a:ea typeface="Arial"/>
              <a:cs typeface="Arial"/>
              <a:sym typeface="Arial"/>
            </a:endParaRPr>
          </a:p>
          <a:p>
            <a:pPr marL="0" lvl="0" indent="0" algn="l" rtl="0">
              <a:spcBef>
                <a:spcPts val="0"/>
              </a:spcBef>
              <a:spcAft>
                <a:spcPts val="0"/>
              </a:spcAft>
              <a:buNone/>
            </a:pPr>
            <a:r>
              <a:rPr lang="ja-JP" altLang="en-US" b="0">
                <a:latin typeface="Arial"/>
                <a:ea typeface="Arial"/>
                <a:cs typeface="Arial"/>
                <a:sym typeface="Arial"/>
              </a:rPr>
              <a:t>それから、</a:t>
            </a:r>
            <a:r>
              <a:rPr lang="ja-JP" b="0">
                <a:latin typeface="Arial"/>
                <a:ea typeface="Arial"/>
                <a:cs typeface="Arial"/>
                <a:sym typeface="Arial"/>
              </a:rPr>
              <a:t>車内は自分1人の場所ではないので、携帯電話で話をしたり、お化粧をしたりしな</a:t>
            </a:r>
            <a:r>
              <a:rPr lang="ja-JP" altLang="en-US" b="0">
                <a:latin typeface="Arial"/>
                <a:ea typeface="Arial"/>
                <a:cs typeface="Arial"/>
                <a:sym typeface="Arial"/>
              </a:rPr>
              <a:t>い、です。これがあったグループは手を上げてください。（確認）</a:t>
            </a:r>
            <a:r>
              <a:rPr lang="ja-JP" b="0">
                <a:latin typeface="Arial"/>
                <a:ea typeface="Arial"/>
                <a:cs typeface="Arial"/>
                <a:sym typeface="Arial"/>
              </a:rPr>
              <a:t>▼</a:t>
            </a:r>
            <a:endParaRPr b="0">
              <a:latin typeface="Arial"/>
              <a:ea typeface="Arial"/>
              <a:cs typeface="Arial"/>
              <a:sym typeface="Arial"/>
            </a:endParaRPr>
          </a:p>
          <a:p>
            <a:pPr marL="0" lvl="0" indent="0" algn="l" rtl="0">
              <a:spcBef>
                <a:spcPts val="0"/>
              </a:spcBef>
              <a:spcAft>
                <a:spcPts val="0"/>
              </a:spcAft>
              <a:buNone/>
            </a:pPr>
            <a:r>
              <a:rPr lang="ja-JP" altLang="en-US" b="0">
                <a:latin typeface="Arial"/>
                <a:ea typeface="Arial"/>
                <a:cs typeface="Arial"/>
                <a:sym typeface="Arial"/>
              </a:rPr>
              <a:t>次は、</a:t>
            </a:r>
            <a:r>
              <a:rPr lang="ja-JP" b="0">
                <a:latin typeface="Arial"/>
                <a:ea typeface="Arial"/>
                <a:cs typeface="Arial"/>
                <a:sym typeface="Arial"/>
              </a:rPr>
              <a:t>バックパックは他の人の邪魔になるので、前に抱えるように</a:t>
            </a:r>
            <a:r>
              <a:rPr lang="ja-JP" altLang="en-US" b="0">
                <a:latin typeface="Arial"/>
                <a:ea typeface="Arial"/>
                <a:cs typeface="Arial"/>
                <a:sym typeface="Arial"/>
              </a:rPr>
              <a:t>する、です。どうですか。これが出たグループはありますか。（確認）</a:t>
            </a:r>
            <a:r>
              <a:rPr lang="ja-JP" b="0">
                <a:latin typeface="Arial"/>
                <a:ea typeface="Arial"/>
                <a:cs typeface="Arial"/>
                <a:sym typeface="Arial"/>
              </a:rPr>
              <a:t>▼</a:t>
            </a:r>
            <a:endParaRPr b="0">
              <a:latin typeface="Arial"/>
              <a:ea typeface="Arial"/>
              <a:cs typeface="Arial"/>
              <a:sym typeface="Arial"/>
            </a:endParaRPr>
          </a:p>
          <a:p>
            <a:pPr marL="0" lvl="0" indent="0" algn="l" rtl="0">
              <a:spcBef>
                <a:spcPts val="0"/>
              </a:spcBef>
              <a:spcAft>
                <a:spcPts val="0"/>
              </a:spcAft>
              <a:buNone/>
            </a:pPr>
            <a:r>
              <a:rPr lang="ja-JP" altLang="en-US" b="0">
                <a:latin typeface="Arial"/>
                <a:ea typeface="Arial"/>
                <a:cs typeface="Arial"/>
                <a:sym typeface="Arial"/>
              </a:rPr>
              <a:t>最後です。</a:t>
            </a:r>
            <a:r>
              <a:rPr lang="ja-JP" b="0">
                <a:latin typeface="Arial"/>
                <a:ea typeface="Arial"/>
                <a:cs typeface="Arial"/>
                <a:sym typeface="Arial"/>
              </a:rPr>
              <a:t>日本のバスや電車には、お年寄りや体</a:t>
            </a:r>
            <a:r>
              <a:rPr lang="ja-JP" altLang="en-US" b="0">
                <a:latin typeface="Arial"/>
                <a:ea typeface="Arial"/>
                <a:cs typeface="Arial"/>
                <a:sym typeface="Arial"/>
              </a:rPr>
              <a:t>が</a:t>
            </a:r>
            <a:r>
              <a:rPr lang="ja-JP" b="0">
                <a:latin typeface="Arial"/>
                <a:ea typeface="Arial"/>
                <a:cs typeface="Arial"/>
                <a:sym typeface="Arial"/>
              </a:rPr>
              <a:t>不自由な人、お腹に赤ちゃんがいる人などの為の特別な座席があります。車椅子のマークなどがついているので、ゆずり合ってください。</a:t>
            </a:r>
            <a:r>
              <a:rPr lang="ja-JP" altLang="en-US" b="0">
                <a:latin typeface="Arial"/>
                <a:ea typeface="Arial"/>
                <a:cs typeface="Arial"/>
                <a:sym typeface="Arial"/>
              </a:rPr>
              <a:t>これはどうでしょう。（確認）</a:t>
            </a:r>
            <a:r>
              <a:rPr lang="en-US" altLang="ja-JP" b="0">
                <a:latin typeface="Arial"/>
                <a:ea typeface="Arial"/>
                <a:cs typeface="Arial"/>
                <a:sym typeface="Arial"/>
              </a:rPr>
              <a:t>6</a:t>
            </a:r>
            <a:r>
              <a:rPr lang="ja-JP" altLang="en-US" b="0">
                <a:latin typeface="Arial"/>
                <a:ea typeface="Arial"/>
                <a:cs typeface="Arial"/>
                <a:sym typeface="Arial"/>
              </a:rPr>
              <a:t>つ全部わかったグループはありますか。（手を挙げさせる、以下同様に）</a:t>
            </a:r>
            <a:r>
              <a:rPr lang="en-US" altLang="ja-JP" b="0">
                <a:latin typeface="Arial"/>
                <a:ea typeface="Arial"/>
                <a:cs typeface="Arial"/>
                <a:sym typeface="Arial"/>
              </a:rPr>
              <a:t>5</a:t>
            </a:r>
            <a:r>
              <a:rPr lang="ja-JP" altLang="en-US" b="0">
                <a:latin typeface="Arial"/>
                <a:ea typeface="Arial"/>
                <a:cs typeface="Arial"/>
                <a:sym typeface="Arial"/>
              </a:rPr>
              <a:t>つのグループ。（確認）</a:t>
            </a:r>
            <a:r>
              <a:rPr lang="en-US" altLang="ja-JP" b="0">
                <a:latin typeface="Arial"/>
                <a:ea typeface="Arial"/>
                <a:cs typeface="Arial"/>
                <a:sym typeface="Arial"/>
              </a:rPr>
              <a:t>4</a:t>
            </a:r>
            <a:r>
              <a:rPr lang="ja-JP" altLang="en-US" b="0">
                <a:latin typeface="Arial"/>
                <a:ea typeface="Arial"/>
                <a:cs typeface="Arial"/>
                <a:sym typeface="Arial"/>
              </a:rPr>
              <a:t>つのグループ。（確認）。</a:t>
            </a:r>
            <a:r>
              <a:rPr lang="en-US" altLang="ja-JP" b="0">
                <a:latin typeface="Arial"/>
                <a:ea typeface="Arial"/>
                <a:cs typeface="Arial"/>
                <a:sym typeface="Arial"/>
              </a:rPr>
              <a:t>3</a:t>
            </a:r>
            <a:r>
              <a:rPr lang="ja-JP" altLang="en-US" b="0">
                <a:latin typeface="Arial"/>
                <a:ea typeface="Arial"/>
                <a:cs typeface="Arial"/>
                <a:sym typeface="Arial"/>
              </a:rPr>
              <a:t>つのグループ。（確認）。</a:t>
            </a:r>
            <a:r>
              <a:rPr lang="en-US" altLang="ja-JP" b="0">
                <a:latin typeface="Arial"/>
                <a:ea typeface="Arial"/>
                <a:cs typeface="Arial"/>
                <a:sym typeface="Arial"/>
              </a:rPr>
              <a:t>2</a:t>
            </a:r>
            <a:r>
              <a:rPr lang="ja-JP" altLang="en-US" b="0">
                <a:latin typeface="Arial"/>
                <a:ea typeface="Arial"/>
                <a:cs typeface="Arial"/>
                <a:sym typeface="Arial"/>
              </a:rPr>
              <a:t>つのグループ。（確認）。</a:t>
            </a:r>
            <a:r>
              <a:rPr lang="en-US" altLang="ja-JP" b="0">
                <a:latin typeface="Arial"/>
                <a:ea typeface="Arial"/>
                <a:cs typeface="Arial"/>
                <a:sym typeface="Arial"/>
              </a:rPr>
              <a:t>1</a:t>
            </a:r>
            <a:r>
              <a:rPr lang="ja-JP" altLang="en-US" b="0">
                <a:latin typeface="Arial"/>
                <a:ea typeface="Arial"/>
                <a:cs typeface="Arial"/>
                <a:sym typeface="Arial"/>
              </a:rPr>
              <a:t>つだけのグループ。（確認）。全部わからなかったグループはありますか。（確認）なかなか難しかったかもしれませんが、大切なマナーなので、覚えておいてくださいね。</a:t>
            </a:r>
            <a:r>
              <a:rPr 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endParaRPr lang="vi-VN"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Đầu tiên là: không chen ngang khi xếp hàng chờ lên xe bus</a:t>
            </a:r>
            <a:r>
              <a:rPr lang="en-US" b="0">
                <a:latin typeface="Arial"/>
                <a:ea typeface="Arial"/>
                <a:cs typeface="Arial"/>
                <a:sym typeface="Arial"/>
              </a:rPr>
              <a:t>…</a:t>
            </a:r>
            <a:r>
              <a:rPr lang="vi-VN" b="0">
                <a:latin typeface="Arial"/>
                <a:ea typeface="Arial"/>
                <a:cs typeface="Arial"/>
                <a:sym typeface="Arial"/>
              </a:rPr>
              <a:t>. Các bạn nghĩ sao? Có nhóm nào đưa ra ý kiến này không? (Yêu cầu người tham gia giơ tay để xác nhận, những câu dưới làm tương tự)</a:t>
            </a:r>
            <a:r>
              <a:rPr lang="vi-VN" b="0" baseline="0">
                <a:latin typeface="Arial"/>
                <a:ea typeface="Arial"/>
                <a:cs typeface="Arial"/>
                <a:sym typeface="Arial"/>
              </a:rPr>
              <a:t>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Tiếp theo</a:t>
            </a:r>
            <a:r>
              <a:rPr lang="vi-VN" b="0" baseline="0">
                <a:latin typeface="Arial"/>
                <a:ea typeface="Arial"/>
                <a:cs typeface="Arial"/>
                <a:sym typeface="Arial"/>
              </a:rPr>
              <a:t> là: không ăn uống ở trong tàu, xe. Có nhóm nào đưa ra ý kiến này không? (Xác nhận)</a:t>
            </a:r>
            <a:r>
              <a:rPr lang="ja-JP" altLang="ja-JP" b="0">
                <a:latin typeface="Arial"/>
                <a:ea typeface="Arial"/>
                <a:cs typeface="Arial"/>
                <a:sym typeface="Arial"/>
              </a:rPr>
              <a:t> ▼</a:t>
            </a:r>
            <a:endParaRPr lang="vi-VN" altLang="ja-JP"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Một điều nữa là: không để đồ lên ghế để nhiều</a:t>
            </a:r>
            <a:r>
              <a:rPr lang="vi-VN" b="0" baseline="0">
                <a:latin typeface="Arial"/>
                <a:ea typeface="Arial"/>
                <a:cs typeface="Arial"/>
                <a:sym typeface="Arial"/>
              </a:rPr>
              <a:t> người có thể ngồi được. Vâng, các bạn nghĩ sao? (Xác nhận)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Thêm nữa là: vì trong tàu xe không phải là chỗ của riêng mình, vì vậy không</a:t>
            </a:r>
            <a:r>
              <a:rPr lang="vi-VN" b="0" baseline="0">
                <a:latin typeface="Arial"/>
                <a:ea typeface="Arial"/>
                <a:cs typeface="Arial"/>
                <a:sym typeface="Arial"/>
              </a:rPr>
              <a:t> nói chuyện điện thoại hoặc trang điểm. Nhóm nào có cùng ý kiến này hãy giơ tay. (Xác nhận)</a:t>
            </a:r>
            <a:r>
              <a:rPr lang="ja-JP" altLang="ja-JP" b="0">
                <a:latin typeface="Arial"/>
                <a:ea typeface="Arial"/>
                <a:cs typeface="Arial"/>
                <a:sym typeface="Arial"/>
              </a:rPr>
              <a:t> ▼</a:t>
            </a:r>
            <a:endParaRPr lang="vi-VN" altLang="ja-JP" b="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b="0">
                <a:latin typeface="Arial"/>
                <a:ea typeface="Arial"/>
                <a:cs typeface="Arial"/>
                <a:sym typeface="Arial"/>
              </a:rPr>
              <a:t>Tiếp</a:t>
            </a:r>
            <a:r>
              <a:rPr lang="vi-VN" altLang="ja-JP" b="0" baseline="0">
                <a:latin typeface="Arial"/>
                <a:ea typeface="Arial"/>
                <a:cs typeface="Arial"/>
                <a:sym typeface="Arial"/>
              </a:rPr>
              <a:t> theo, đeo balo</a:t>
            </a:r>
            <a:r>
              <a:rPr lang="en-US" altLang="ja-JP" b="0" baseline="0">
                <a:latin typeface="Arial"/>
                <a:ea typeface="Arial"/>
                <a:cs typeface="Arial"/>
                <a:sym typeface="Arial"/>
              </a:rPr>
              <a:t> </a:t>
            </a:r>
            <a:r>
              <a:rPr lang="en-US" altLang="ja-JP" b="0" baseline="0" err="1">
                <a:latin typeface="Arial"/>
                <a:ea typeface="Arial"/>
                <a:cs typeface="Arial"/>
                <a:sym typeface="Arial"/>
              </a:rPr>
              <a:t>sau</a:t>
            </a:r>
            <a:r>
              <a:rPr lang="en-US" altLang="ja-JP" b="0" baseline="0">
                <a:latin typeface="Arial"/>
                <a:ea typeface="Arial"/>
                <a:cs typeface="Arial"/>
                <a:sym typeface="Arial"/>
              </a:rPr>
              <a:t> </a:t>
            </a:r>
            <a:r>
              <a:rPr lang="en-US" altLang="ja-JP" b="0" baseline="0" err="1">
                <a:latin typeface="Arial"/>
                <a:ea typeface="Arial"/>
                <a:cs typeface="Arial"/>
                <a:sym typeface="Arial"/>
              </a:rPr>
              <a:t>lưng</a:t>
            </a:r>
            <a:r>
              <a:rPr lang="vi-VN" altLang="ja-JP" b="0" baseline="0">
                <a:latin typeface="Arial"/>
                <a:ea typeface="Arial"/>
                <a:cs typeface="Arial"/>
                <a:sym typeface="Arial"/>
              </a:rPr>
              <a:t> có thể gây vướng víu cho người khác, vì vậy hãy ôm trước ng</a:t>
            </a:r>
            <a:r>
              <a:rPr lang="en-US" altLang="ja-JP" b="0" baseline="0" err="1">
                <a:latin typeface="Arial"/>
                <a:ea typeface="Arial"/>
                <a:cs typeface="Arial"/>
                <a:sym typeface="Arial"/>
              </a:rPr>
              <a:t>ực</a:t>
            </a:r>
            <a:r>
              <a:rPr lang="vi-VN" altLang="ja-JP" b="0" baseline="0">
                <a:latin typeface="Arial"/>
                <a:ea typeface="Arial"/>
                <a:cs typeface="Arial"/>
                <a:sym typeface="Arial"/>
              </a:rPr>
              <a:t>. Các bạn đã trả lời thế nào? Có nhóm nào đưa ra ý kiến giống vậy không? (Xác nhận)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Điều cuối cùng.</a:t>
            </a:r>
            <a:r>
              <a:rPr lang="vi-VN" b="0" baseline="0">
                <a:latin typeface="Arial"/>
                <a:ea typeface="Arial"/>
                <a:cs typeface="Arial"/>
                <a:sym typeface="Arial"/>
              </a:rPr>
              <a:t> Trong xe bus hay tàu điện ở Nhật có những hàng ghế đặc biệt dành cho người già, người khuyết tật hay phụ nữ mang thai. Khi thấy những biểu tượng như hình xe lăn.... </a:t>
            </a:r>
            <a:r>
              <a:rPr lang="en-US" b="0" baseline="0">
                <a:latin typeface="Arial"/>
                <a:ea typeface="Arial"/>
                <a:cs typeface="Arial"/>
                <a:sym typeface="Arial"/>
              </a:rPr>
              <a:t>T</a:t>
            </a:r>
            <a:r>
              <a:rPr lang="vi-VN" b="0" baseline="0">
                <a:latin typeface="Arial"/>
                <a:ea typeface="Arial"/>
                <a:cs typeface="Arial"/>
                <a:sym typeface="Arial"/>
              </a:rPr>
              <a:t>hì hãy nhường ghế nhé. Các bạn nghĩ sao về điều này? (Xác nhận) Có nhóm nào đúng cả 6 điều không? (Yêu cầu giơ tay, những câu sau làm tương tự) Nhóm nào đúng 5 điều? (Xác nhận) Nhóm nào đúng 4? (Xác nhận). Nhóm nào đúng 3? (Xác nhận) Nhóm nào đúng 2? (Xác nhận) Nhóm nào chỉ đúng 1 điều? (Xác nhận) Có nhóm nào không đúng điều nào không? (Xác nhận) Có lẽ vẫn hơi khó phải không, nhưng đây là những quy tắc ứng xử quan trọng, hãy ghi nhớ nhé. </a:t>
            </a:r>
            <a:r>
              <a:rPr lang="ja-JP" altLang="ja-JP" b="0">
                <a:latin typeface="Arial"/>
                <a:ea typeface="Arial"/>
                <a:cs typeface="Arial"/>
                <a:sym typeface="Arial"/>
              </a:rPr>
              <a:t>▼</a:t>
            </a:r>
            <a:endParaRPr b="0">
              <a:latin typeface="Arial"/>
              <a:ea typeface="Arial"/>
              <a:cs typeface="Arial"/>
              <a:sym typeface="Arial"/>
            </a:endParaRPr>
          </a:p>
        </p:txBody>
      </p:sp>
      <p:sp>
        <p:nvSpPr>
          <p:cNvPr id="480" name="Google Shape;480;p31:notes"/>
          <p:cNvSpPr txBox="1">
            <a:spLocks noGrp="1"/>
          </p:cNvSpPr>
          <p:nvPr>
            <p:ph type="sldNum" idx="12"/>
          </p:nvPr>
        </p:nvSpPr>
        <p:spPr>
          <a:xfrm>
            <a:off x="3815373" y="9371286"/>
            <a:ext cx="2918700" cy="4950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30</a:t>
            </a:fld>
            <a:endParaRPr/>
          </a:p>
        </p:txBody>
      </p:sp>
    </p:spTree>
    <p:extLst>
      <p:ext uri="{BB962C8B-B14F-4D97-AF65-F5344CB8AC3E}">
        <p14:creationId xmlns:p14="http://schemas.microsoft.com/office/powerpoint/2010/main" val="12227782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sz="1200" b="0">
                <a:effectLst/>
                <a:latin typeface="Meiryo UI"/>
                <a:ea typeface="Meiryo UI"/>
              </a:rPr>
              <a:t>このように日本では、電車やバスに乗るときのマナーが色々あります。ベトナムと同じものもあれば、違うものもあると思います。でも皆さんは日本に住んで、日本の社会の中で多くの人たちと一緒に生活することになります。ですからマナーに気をつけて</a:t>
            </a:r>
            <a:r>
              <a:rPr lang="ja-JP" altLang="en-US" sz="1200" b="0">
                <a:effectLst/>
                <a:latin typeface="Arial"/>
                <a:ea typeface="Meiryo UI"/>
                <a:cs typeface="Arial"/>
                <a:sym typeface="Arial"/>
              </a:rPr>
              <a:t>バスや電車に乗って、色々なところに行ってみてください。</a:t>
            </a:r>
            <a:r>
              <a:rPr lang="ja-JP"/>
              <a:t>マナーは他の人への配慮なので、特に人が多いところでは、自分が良ければいいではなく、他の人への配慮を忘れないでください。</a:t>
            </a:r>
            <a:r>
              <a:rPr lang="ja-JP" altLang="en-US" b="0">
                <a:latin typeface="Arial"/>
                <a:ea typeface="Arial"/>
                <a:cs typeface="Arial"/>
                <a:sym typeface="Arial"/>
              </a:rPr>
              <a:t>▼</a:t>
            </a:r>
            <a:endParaRPr lang="vi-VN" altLang="ja-JP" b="0">
              <a:latin typeface="Arial"/>
              <a:ea typeface="Arial"/>
              <a:cs typeface="Arial"/>
              <a:sym typeface="Arial"/>
            </a:endParaRP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1" lang="vi-VN" altLang="ja-JP" b="0">
              <a:latin typeface="Arial"/>
              <a:ea typeface="Arial"/>
              <a:cs typeface="Arial"/>
              <a:sym typeface="Arial"/>
            </a:endParaRP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1" lang="vi-VN" altLang="ja-JP" b="0"/>
              <a:t>Tương tự,</a:t>
            </a:r>
            <a:r>
              <a:rPr kumimoji="1" lang="vi-VN" altLang="ja-JP" b="0" baseline="0"/>
              <a:t> khi lên xuống tàu điện và xe bus cũng có rất nhiều quy tắc khác nhau. Cũng có những quy tắc giống với Việt Nam nhưng cũng có những điều khác. Tuy nhiên khi các bạn đến Nhật, các bạn sẽ cùng chung sống với rất nhiều người trong xã hội Nhật Bản. Vậy nên hãy lên xe bus hay tàu điện để đến thật nhiều nơi, và hãy chú ý các quy tắc ứng xử trên tàu xe nhé. </a:t>
            </a:r>
            <a:r>
              <a:rPr kumimoji="1" lang="en-US" altLang="ja-JP" b="0" baseline="0"/>
              <a:t>Quy </a:t>
            </a:r>
            <a:r>
              <a:rPr kumimoji="1" lang="en-US" altLang="ja-JP" b="0" baseline="0" err="1"/>
              <a:t>tắc</a:t>
            </a:r>
            <a:r>
              <a:rPr kumimoji="1" lang="en-US" altLang="ja-JP" b="0" baseline="0"/>
              <a:t> </a:t>
            </a:r>
            <a:r>
              <a:rPr kumimoji="1" lang="en-US" altLang="ja-JP" b="0" baseline="0" err="1"/>
              <a:t>ứng</a:t>
            </a:r>
            <a:r>
              <a:rPr kumimoji="1" lang="en-US" altLang="ja-JP" b="0" baseline="0"/>
              <a:t> </a:t>
            </a:r>
            <a:r>
              <a:rPr kumimoji="1" lang="en-US" altLang="ja-JP" b="0" baseline="0" err="1"/>
              <a:t>xử</a:t>
            </a:r>
            <a:r>
              <a:rPr kumimoji="1" lang="en-US" altLang="ja-JP" b="0" baseline="0"/>
              <a:t> </a:t>
            </a:r>
            <a:r>
              <a:rPr kumimoji="1" lang="en-US" altLang="ja-JP" b="0" baseline="0" err="1"/>
              <a:t>là</a:t>
            </a:r>
            <a:r>
              <a:rPr kumimoji="1" lang="en-US" altLang="ja-JP" b="0" baseline="0"/>
              <a:t> </a:t>
            </a:r>
            <a:r>
              <a:rPr kumimoji="1" lang="en-US" altLang="ja-JP" b="0" baseline="0" err="1"/>
              <a:t>sự</a:t>
            </a:r>
            <a:r>
              <a:rPr kumimoji="1" lang="en-US" altLang="ja-JP" b="0" baseline="0"/>
              <a:t> </a:t>
            </a:r>
            <a:r>
              <a:rPr kumimoji="1" lang="en-US" altLang="ja-JP" b="0" baseline="0" err="1"/>
              <a:t>quan</a:t>
            </a:r>
            <a:r>
              <a:rPr kumimoji="1" lang="en-US" altLang="ja-JP" b="0" baseline="0"/>
              <a:t> </a:t>
            </a:r>
            <a:r>
              <a:rPr kumimoji="1" lang="en-US" altLang="ja-JP" b="0" baseline="0" err="1"/>
              <a:t>tâm</a:t>
            </a:r>
            <a:r>
              <a:rPr kumimoji="1" lang="en-US" altLang="ja-JP" b="0" baseline="0"/>
              <a:t> </a:t>
            </a:r>
            <a:r>
              <a:rPr kumimoji="1" lang="en-US" altLang="ja-JP" b="0" baseline="0" err="1"/>
              <a:t>đến</a:t>
            </a:r>
            <a:r>
              <a:rPr kumimoji="1" lang="en-US" altLang="ja-JP" b="0" baseline="0"/>
              <a:t> </a:t>
            </a:r>
            <a:r>
              <a:rPr kumimoji="1" lang="en-US" altLang="ja-JP" b="0" baseline="0" err="1"/>
              <a:t>người</a:t>
            </a:r>
            <a:r>
              <a:rPr kumimoji="1" lang="en-US" altLang="ja-JP" b="0" baseline="0"/>
              <a:t> </a:t>
            </a:r>
            <a:r>
              <a:rPr kumimoji="1" lang="en-US" altLang="ja-JP" b="0" baseline="0" err="1"/>
              <a:t>khác</a:t>
            </a:r>
            <a:r>
              <a:rPr kumimoji="1" lang="en-US" altLang="ja-JP" b="0" baseline="0"/>
              <a:t>, </a:t>
            </a:r>
            <a:r>
              <a:rPr kumimoji="1" lang="en-US" altLang="ja-JP" b="0" baseline="0" err="1"/>
              <a:t>vì</a:t>
            </a:r>
            <a:r>
              <a:rPr kumimoji="1" lang="en-US" altLang="ja-JP" b="0" baseline="0"/>
              <a:t> </a:t>
            </a:r>
            <a:r>
              <a:rPr kumimoji="1" lang="en-US" altLang="ja-JP" b="0" baseline="0" err="1"/>
              <a:t>vậy</a:t>
            </a:r>
            <a:r>
              <a:rPr kumimoji="1" lang="en-US" altLang="ja-JP" b="0" baseline="0"/>
              <a:t> </a:t>
            </a:r>
            <a:r>
              <a:rPr kumimoji="1" lang="en-US" altLang="ja-JP" b="0" baseline="0" err="1"/>
              <a:t>đặc</a:t>
            </a:r>
            <a:r>
              <a:rPr kumimoji="1" lang="en-US" altLang="ja-JP" b="0" baseline="0"/>
              <a:t> </a:t>
            </a:r>
            <a:r>
              <a:rPr kumimoji="1" lang="en-US" altLang="ja-JP" b="0" baseline="0" err="1"/>
              <a:t>biệt</a:t>
            </a:r>
            <a:r>
              <a:rPr kumimoji="1" lang="en-US" altLang="ja-JP" b="0" baseline="0"/>
              <a:t> </a:t>
            </a:r>
            <a:r>
              <a:rPr kumimoji="1" lang="en-US" altLang="ja-JP" b="0" baseline="0" err="1"/>
              <a:t>tại</a:t>
            </a:r>
            <a:r>
              <a:rPr kumimoji="1" lang="en-US" altLang="ja-JP" b="0" baseline="0"/>
              <a:t> </a:t>
            </a:r>
            <a:r>
              <a:rPr kumimoji="1" lang="en-US" altLang="ja-JP" b="0" baseline="0" err="1"/>
              <a:t>nhưng</a:t>
            </a:r>
            <a:r>
              <a:rPr kumimoji="1" lang="en-US" altLang="ja-JP" b="0" baseline="0"/>
              <a:t> nơi </a:t>
            </a:r>
            <a:r>
              <a:rPr kumimoji="1" lang="en-US" altLang="ja-JP" b="0" baseline="0" err="1"/>
              <a:t>đông</a:t>
            </a:r>
            <a:r>
              <a:rPr kumimoji="1" lang="en-US" altLang="ja-JP" b="0" baseline="0"/>
              <a:t> </a:t>
            </a:r>
            <a:r>
              <a:rPr kumimoji="1" lang="en-US" altLang="ja-JP" b="0" baseline="0" err="1"/>
              <a:t>người</a:t>
            </a:r>
            <a:r>
              <a:rPr kumimoji="1" lang="en-US" altLang="ja-JP" b="0" baseline="0"/>
              <a:t>, </a:t>
            </a:r>
            <a:r>
              <a:rPr kumimoji="1" lang="en-US" altLang="ja-JP" b="0" baseline="0" err="1"/>
              <a:t>đừng</a:t>
            </a:r>
            <a:r>
              <a:rPr kumimoji="1" lang="en-US" altLang="ja-JP" b="0" baseline="0"/>
              <a:t> </a:t>
            </a:r>
            <a:r>
              <a:rPr kumimoji="1" lang="en-US" altLang="ja-JP" b="0" baseline="0" err="1"/>
              <a:t>chỉ</a:t>
            </a:r>
            <a:r>
              <a:rPr kumimoji="1" lang="en-US" altLang="ja-JP" b="0" baseline="0"/>
              <a:t> </a:t>
            </a:r>
            <a:r>
              <a:rPr kumimoji="1" lang="en-US" altLang="ja-JP" b="0" baseline="0" err="1"/>
              <a:t>nghĩ</a:t>
            </a:r>
            <a:r>
              <a:rPr kumimoji="1" lang="en-US" altLang="ja-JP" b="0" baseline="0"/>
              <a:t> </a:t>
            </a:r>
            <a:r>
              <a:rPr kumimoji="1" lang="en-US" altLang="ja-JP" b="0" baseline="0" err="1"/>
              <a:t>đến</a:t>
            </a:r>
            <a:r>
              <a:rPr kumimoji="1" lang="en-US" altLang="ja-JP" b="0" baseline="0"/>
              <a:t> </a:t>
            </a:r>
            <a:r>
              <a:rPr kumimoji="1" lang="en-US" altLang="ja-JP" b="0" baseline="0" err="1"/>
              <a:t>bản</a:t>
            </a:r>
            <a:r>
              <a:rPr kumimoji="1" lang="en-US" altLang="ja-JP" b="0" baseline="0"/>
              <a:t> </a:t>
            </a:r>
            <a:r>
              <a:rPr kumimoji="1" lang="en-US" altLang="ja-JP" b="0" baseline="0" err="1"/>
              <a:t>thân</a:t>
            </a:r>
            <a:r>
              <a:rPr kumimoji="1" lang="en-US" altLang="ja-JP" b="0" baseline="0"/>
              <a:t> </a:t>
            </a:r>
            <a:r>
              <a:rPr kumimoji="1" lang="en-US" altLang="ja-JP" b="0" baseline="0" err="1"/>
              <a:t>mà</a:t>
            </a:r>
            <a:r>
              <a:rPr kumimoji="1" lang="en-US" altLang="ja-JP" b="0" baseline="0"/>
              <a:t> </a:t>
            </a:r>
            <a:r>
              <a:rPr kumimoji="1" lang="en-US" altLang="ja-JP" b="0" baseline="0" err="1"/>
              <a:t>hãy</a:t>
            </a:r>
            <a:r>
              <a:rPr kumimoji="1" lang="en-US" altLang="ja-JP" b="0" baseline="0"/>
              <a:t> </a:t>
            </a:r>
            <a:r>
              <a:rPr kumimoji="1" lang="en-US" altLang="ja-JP" b="0" baseline="0" err="1"/>
              <a:t>nhớ</a:t>
            </a:r>
            <a:r>
              <a:rPr kumimoji="1" lang="en-US" altLang="ja-JP" b="0" baseline="0"/>
              <a:t> </a:t>
            </a:r>
            <a:r>
              <a:rPr kumimoji="1" lang="en-US" altLang="ja-JP" b="0" baseline="0" err="1"/>
              <a:t>quan</a:t>
            </a:r>
            <a:r>
              <a:rPr kumimoji="1" lang="en-US" altLang="ja-JP" b="0" baseline="0"/>
              <a:t> </a:t>
            </a:r>
            <a:r>
              <a:rPr kumimoji="1" lang="en-US" altLang="ja-JP" b="0" baseline="0" err="1"/>
              <a:t>tâm</a:t>
            </a:r>
            <a:r>
              <a:rPr kumimoji="1" lang="en-US" altLang="ja-JP" b="0" baseline="0"/>
              <a:t> </a:t>
            </a:r>
            <a:r>
              <a:rPr kumimoji="1" lang="en-US" altLang="ja-JP" b="0" baseline="0" err="1"/>
              <a:t>đến</a:t>
            </a:r>
            <a:r>
              <a:rPr kumimoji="1" lang="en-US" altLang="ja-JP" b="0" baseline="0"/>
              <a:t> </a:t>
            </a:r>
            <a:r>
              <a:rPr kumimoji="1" lang="en-US" altLang="ja-JP" b="0" baseline="0" err="1"/>
              <a:t>người</a:t>
            </a:r>
            <a:r>
              <a:rPr kumimoji="1" lang="en-US" altLang="ja-JP" b="0" baseline="0"/>
              <a:t> </a:t>
            </a:r>
            <a:r>
              <a:rPr kumimoji="1" lang="en-US" altLang="ja-JP" b="0" baseline="0" err="1"/>
              <a:t>khác</a:t>
            </a:r>
            <a:r>
              <a:rPr kumimoji="1" lang="en-US" altLang="ja-JP" b="0" baseline="0"/>
              <a:t>.</a:t>
            </a:r>
            <a:r>
              <a:rPr lang="ja-JP" altLang="ja-JP" b="0">
                <a:latin typeface="Arial"/>
                <a:ea typeface="Arial"/>
                <a:cs typeface="Arial"/>
                <a:sym typeface="Arial"/>
              </a:rPr>
              <a:t>▼</a:t>
            </a:r>
            <a:endParaRPr kumimoji="1" lang="ja-JP" altLang="en-US" b="0"/>
          </a:p>
        </p:txBody>
      </p:sp>
      <p:sp>
        <p:nvSpPr>
          <p:cNvPr id="4" name="スライド番号プレースホルダー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altLang="ja-JP" sz="1200" b="0" i="0" u="none" strike="noStrike" cap="none" smtClean="0">
                <a:solidFill>
                  <a:schemeClr val="dk1"/>
                </a:solidFill>
                <a:latin typeface="Arial"/>
                <a:ea typeface="Arial"/>
                <a:cs typeface="Arial"/>
                <a:sym typeface="Arial"/>
              </a:rPr>
              <a:t>31</a:t>
            </a:fld>
            <a:endParaRPr lang="ja-JP"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881145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5: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25: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ja-JP" altLang="en-US" b="0">
                <a:latin typeface="Arial"/>
                <a:ea typeface="Arial"/>
                <a:cs typeface="Arial"/>
                <a:sym typeface="Arial"/>
              </a:rPr>
              <a:t>ここまで電車やバスの乗り方やルールを勉強しました。</a:t>
            </a:r>
            <a:r>
              <a:rPr lang="ja-JP" b="0">
                <a:latin typeface="Arial"/>
                <a:ea typeface="Arial"/>
                <a:cs typeface="Arial"/>
                <a:sym typeface="Arial"/>
              </a:rPr>
              <a:t>では</a:t>
            </a:r>
            <a:r>
              <a:rPr lang="ja-JP" altLang="en-US" b="0">
                <a:latin typeface="Arial"/>
                <a:ea typeface="Arial"/>
                <a:cs typeface="Arial"/>
                <a:sym typeface="Arial"/>
              </a:rPr>
              <a:t>次に大阪から京都へ行く方法を調べましょう。▼</a:t>
            </a:r>
            <a:endParaRPr lang="en-US" altLang="ja-JP" b="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ja-JP" b="0">
                <a:latin typeface="Arial"/>
                <a:ea typeface="Arial"/>
                <a:cs typeface="Arial"/>
                <a:sym typeface="Arial"/>
              </a:rPr>
              <a:t>日本で電車やバスを利用するときに便利なアプリを紹介します。</a:t>
            </a:r>
            <a:r>
              <a:rPr lang="ja-JP" b="0"/>
              <a:t>そのアプリの名前は、「</a:t>
            </a:r>
            <a:r>
              <a:rPr lang="ja-JP" b="0">
                <a:latin typeface="Arial"/>
                <a:ea typeface="Arial"/>
                <a:cs typeface="Arial"/>
                <a:sym typeface="Arial"/>
              </a:rPr>
              <a:t>Japan Transit Planner</a:t>
            </a:r>
            <a:r>
              <a:rPr lang="ja-JP" b="0"/>
              <a:t>」です。▼</a:t>
            </a:r>
            <a:endParaRPr b="0"/>
          </a:p>
          <a:p>
            <a:pPr marL="0" lvl="0" indent="0" algn="l" rtl="0">
              <a:spcBef>
                <a:spcPts val="0"/>
              </a:spcBef>
              <a:spcAft>
                <a:spcPts val="0"/>
              </a:spcAft>
              <a:buClr>
                <a:schemeClr val="dk1"/>
              </a:buClr>
              <a:buSzPts val="1200"/>
              <a:buFont typeface="Arial"/>
              <a:buNone/>
            </a:pPr>
            <a:r>
              <a:rPr lang="ja-JP" b="0" strike="noStrike"/>
              <a:t>今から皆さんのスマホを使って実際にダウンロードしてもらいます。</a:t>
            </a:r>
            <a:r>
              <a:rPr lang="ja-JP" b="0"/>
              <a:t>▼</a:t>
            </a:r>
            <a:endParaRPr lang="en-US" altLang="ja-JP" b="0"/>
          </a:p>
          <a:p>
            <a:pPr marL="0" lvl="0" indent="0" algn="l" rtl="0">
              <a:spcBef>
                <a:spcPts val="0"/>
              </a:spcBef>
              <a:spcAft>
                <a:spcPts val="0"/>
              </a:spcAft>
              <a:buClr>
                <a:schemeClr val="dk1"/>
              </a:buClr>
              <a:buSzPts val="1200"/>
              <a:buFont typeface="Arial"/>
              <a:buNone/>
            </a:pPr>
            <a:r>
              <a:rPr lang="ja-JP" altLang="en-US" b="0" i="0" u="none" strike="noStrike">
                <a:solidFill>
                  <a:srgbClr val="000000"/>
                </a:solidFill>
                <a:effectLst/>
                <a:ea typeface="Arial" panose="020B0604020202020204" pitchFamily="34" charset="0"/>
              </a:rPr>
              <a:t>（＊「</a:t>
            </a:r>
            <a:r>
              <a:rPr lang="en-US" altLang="ja-JP" b="0" i="0" u="none" strike="noStrike">
                <a:solidFill>
                  <a:srgbClr val="000000"/>
                </a:solidFill>
                <a:effectLst/>
                <a:latin typeface="Arial" panose="020B0604020202020204" pitchFamily="34" charset="0"/>
              </a:rPr>
              <a:t>Japan Transit Planner</a:t>
            </a:r>
            <a:r>
              <a:rPr lang="ja-JP" altLang="en-US" b="0" i="0" u="none" strike="noStrike">
                <a:solidFill>
                  <a:srgbClr val="000000"/>
                </a:solidFill>
                <a:effectLst/>
                <a:ea typeface="Arial" panose="020B0604020202020204" pitchFamily="34" charset="0"/>
              </a:rPr>
              <a:t>」アプリは</a:t>
            </a:r>
            <a:r>
              <a:rPr lang="en-US" altLang="ja-JP" b="0" i="0" u="none" strike="noStrike">
                <a:solidFill>
                  <a:srgbClr val="000000"/>
                </a:solidFill>
                <a:effectLst/>
                <a:latin typeface="Arial" panose="020B0604020202020204" pitchFamily="34" charset="0"/>
              </a:rPr>
              <a:t>2024</a:t>
            </a:r>
            <a:r>
              <a:rPr lang="ja-JP" altLang="en-US" b="0" i="0" u="none" strike="noStrike">
                <a:solidFill>
                  <a:srgbClr val="000000"/>
                </a:solidFill>
                <a:effectLst/>
                <a:ea typeface="Arial" panose="020B0604020202020204" pitchFamily="34" charset="0"/>
              </a:rPr>
              <a:t>年</a:t>
            </a:r>
            <a:r>
              <a:rPr lang="en-US" altLang="ja-JP" b="0" i="0" u="none" strike="noStrike">
                <a:solidFill>
                  <a:srgbClr val="000000"/>
                </a:solidFill>
                <a:effectLst/>
                <a:latin typeface="Arial" panose="020B0604020202020204" pitchFamily="34" charset="0"/>
              </a:rPr>
              <a:t>8</a:t>
            </a:r>
            <a:r>
              <a:rPr lang="ja-JP" altLang="en-US" b="0" i="0" u="none" strike="noStrike">
                <a:solidFill>
                  <a:srgbClr val="000000"/>
                </a:solidFill>
                <a:effectLst/>
                <a:ea typeface="Arial" panose="020B0604020202020204" pitchFamily="34" charset="0"/>
              </a:rPr>
              <a:t>月</a:t>
            </a:r>
            <a:r>
              <a:rPr lang="en-US" altLang="ja-JP" b="0" i="0" u="none" strike="noStrike">
                <a:solidFill>
                  <a:srgbClr val="000000"/>
                </a:solidFill>
                <a:effectLst/>
                <a:latin typeface="Arial" panose="020B0604020202020204" pitchFamily="34" charset="0"/>
              </a:rPr>
              <a:t>19</a:t>
            </a:r>
            <a:r>
              <a:rPr lang="ja-JP" altLang="en-US" b="0" i="0" u="none" strike="noStrike">
                <a:solidFill>
                  <a:srgbClr val="000000"/>
                </a:solidFill>
                <a:effectLst/>
                <a:ea typeface="Arial" panose="020B0604020202020204" pitchFamily="34" charset="0"/>
              </a:rPr>
              <a:t>日に最新情報で更新されました。使用中にロゴやアプリ名が変更される場合がありますので、アプリの開発元に注意してください。）</a:t>
            </a:r>
            <a:r>
              <a:rPr lang="ja-JP" altLang="en-US" b="0" i="0">
                <a:solidFill>
                  <a:srgbClr val="000000"/>
                </a:solidFill>
                <a:effectLst/>
                <a:latin typeface="Arial" panose="020B0604020202020204" pitchFamily="34" charset="0"/>
              </a:rPr>
              <a:t>​</a:t>
            </a:r>
            <a:endParaRPr b="0"/>
          </a:p>
          <a:p>
            <a:pPr marL="0" lvl="0" indent="0" algn="l" rtl="0">
              <a:spcBef>
                <a:spcPts val="0"/>
              </a:spcBef>
              <a:spcAft>
                <a:spcPts val="0"/>
              </a:spcAft>
              <a:buClr>
                <a:schemeClr val="dk1"/>
              </a:buClr>
              <a:buSzPts val="1200"/>
              <a:buFont typeface="Arial"/>
              <a:buNone/>
            </a:pPr>
            <a:endParaRPr lang="vi-VN" b="0"/>
          </a:p>
          <a:p>
            <a:pPr marL="0" lvl="0" indent="0" algn="l" rtl="0">
              <a:spcBef>
                <a:spcPts val="0"/>
              </a:spcBef>
              <a:spcAft>
                <a:spcPts val="0"/>
              </a:spcAft>
              <a:buClr>
                <a:schemeClr val="dk1"/>
              </a:buClr>
              <a:buSzPts val="1200"/>
              <a:buFont typeface="Arial"/>
              <a:buNone/>
            </a:pPr>
            <a:r>
              <a:rPr lang="vi-VN" b="0"/>
              <a:t>Đến đây các bạn đã học được cách đi tàu điện và xe bus cũng như những quy tắc ứng xử. Vậy tiếp theo, hãy cùng tra cứu cách đi từ Osaka đến Kyoto nhé.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vi-VN" b="0">
                <a:latin typeface="Arial"/>
                <a:ea typeface="Arial"/>
                <a:cs typeface="Arial"/>
                <a:sym typeface="Arial"/>
              </a:rPr>
              <a:t>Tôi sẽ giới thiệu một ứng dụng rất tiện lợi khi đi tàu điện và xe bus ở Nhật. Ứng dụng đó có tên “Japan Transit Planner”.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vi-VN" b="0">
                <a:latin typeface="Arial"/>
                <a:ea typeface="Arial"/>
                <a:cs typeface="Arial"/>
                <a:sym typeface="Arial"/>
              </a:rPr>
              <a:t>Bây giờ các bạn hãy dùng điện thoại để tải ứng dụng này về nhé. </a:t>
            </a:r>
            <a:r>
              <a:rPr lang="ja-JP" altLang="ja-JP" b="0">
                <a:latin typeface="Arial"/>
                <a:ea typeface="Arial"/>
                <a:cs typeface="Arial"/>
                <a:sym typeface="Arial"/>
              </a:rPr>
              <a:t>▼</a:t>
            </a:r>
            <a:endParaRPr lang="en-US" altLang="ja-JP" b="0">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en-US" b="0" i="0" u="none" strike="noStrike">
                <a:solidFill>
                  <a:srgbClr val="000000"/>
                </a:solidFill>
                <a:effectLst/>
                <a:latin typeface="Arial" panose="020B0604020202020204" pitchFamily="34" charset="0"/>
              </a:rPr>
              <a:t>(</a:t>
            </a:r>
            <a:r>
              <a:rPr lang="ja-JP" b="0" i="0" u="none" strike="noStrike">
                <a:solidFill>
                  <a:srgbClr val="000000"/>
                </a:solidFill>
                <a:effectLst/>
                <a:ea typeface="Arial" panose="020B0604020202020204" pitchFamily="34" charset="0"/>
              </a:rPr>
              <a:t>＊</a:t>
            </a:r>
            <a:r>
              <a:rPr lang="en-US" altLang="ja-JP" b="0" i="0" u="none" strike="noStrike">
                <a:solidFill>
                  <a:srgbClr val="000000"/>
                </a:solidFill>
                <a:effectLst/>
                <a:ea typeface="Arial" panose="020B0604020202020204" pitchFamily="34" charset="0"/>
              </a:rPr>
              <a:t>Ứ</a:t>
            </a:r>
            <a:r>
              <a:rPr lang="vi-VN" b="0" i="0" u="none" strike="noStrike">
                <a:solidFill>
                  <a:srgbClr val="000000"/>
                </a:solidFill>
                <a:effectLst/>
                <a:latin typeface="Arial" panose="020B0604020202020204" pitchFamily="34" charset="0"/>
              </a:rPr>
              <a:t>ng dụng </a:t>
            </a:r>
            <a:r>
              <a:rPr lang="en-US" b="0" i="0" u="none" strike="noStrike">
                <a:solidFill>
                  <a:srgbClr val="000000"/>
                </a:solidFill>
                <a:effectLst/>
                <a:latin typeface="Arial" panose="020B0604020202020204" pitchFamily="34" charset="0"/>
              </a:rPr>
              <a:t>Japan Transit Planner </a:t>
            </a:r>
            <a:r>
              <a:rPr lang="vi-VN" b="0" i="0" u="none" strike="noStrike">
                <a:solidFill>
                  <a:srgbClr val="000000"/>
                </a:solidFill>
                <a:effectLst/>
                <a:latin typeface="Arial" panose="020B0604020202020204" pitchFamily="34" charset="0"/>
              </a:rPr>
              <a:t>được cập nhật thông tin mới nhất vào ngày </a:t>
            </a:r>
            <a:r>
              <a:rPr lang="en-US" b="0" i="0" u="none" strike="noStrike">
                <a:solidFill>
                  <a:srgbClr val="000000"/>
                </a:solidFill>
                <a:effectLst/>
                <a:latin typeface="Arial" panose="020B0604020202020204" pitchFamily="34" charset="0"/>
              </a:rPr>
              <a:t>19</a:t>
            </a:r>
            <a:r>
              <a:rPr lang="vi-VN" b="0" i="0" u="none" strike="noStrike">
                <a:solidFill>
                  <a:srgbClr val="000000"/>
                </a:solidFill>
                <a:effectLst/>
                <a:latin typeface="Arial" panose="020B0604020202020204" pitchFamily="34" charset="0"/>
              </a:rPr>
              <a:t>/0</a:t>
            </a:r>
            <a:r>
              <a:rPr lang="en-US" b="0" i="0" u="none" strike="noStrike">
                <a:solidFill>
                  <a:srgbClr val="000000"/>
                </a:solidFill>
                <a:effectLst/>
                <a:latin typeface="Arial" panose="020B0604020202020204" pitchFamily="34" charset="0"/>
              </a:rPr>
              <a:t>8</a:t>
            </a:r>
            <a:r>
              <a:rPr lang="vi-VN" b="0" i="0" u="none" strike="noStrike">
                <a:solidFill>
                  <a:srgbClr val="000000"/>
                </a:solidFill>
                <a:effectLst/>
                <a:latin typeface="Arial" panose="020B0604020202020204" pitchFamily="34" charset="0"/>
              </a:rPr>
              <a:t>/2024. Trong quá trình sử dụng, tên và logo ứng dụng có thể bị thay đổi, hãy chú ý đến </a:t>
            </a:r>
            <a:r>
              <a:rPr lang="en-US" b="0" i="0" u="none" strike="noStrike" err="1">
                <a:solidFill>
                  <a:srgbClr val="000000"/>
                </a:solidFill>
                <a:effectLst/>
                <a:latin typeface="Arial" panose="020B0604020202020204" pitchFamily="34" charset="0"/>
              </a:rPr>
              <a:t>tên</a:t>
            </a:r>
            <a:r>
              <a:rPr lang="en-US" b="0" i="0" u="none" strike="noStrike">
                <a:solidFill>
                  <a:srgbClr val="000000"/>
                </a:solidFill>
                <a:effectLst/>
                <a:latin typeface="Arial" panose="020B0604020202020204" pitchFamily="34" charset="0"/>
              </a:rPr>
              <a:t> </a:t>
            </a:r>
            <a:r>
              <a:rPr lang="vi-VN" b="0" i="0" u="none" strike="noStrike">
                <a:solidFill>
                  <a:srgbClr val="000000"/>
                </a:solidFill>
                <a:effectLst/>
                <a:latin typeface="Arial" panose="020B0604020202020204" pitchFamily="34" charset="0"/>
              </a:rPr>
              <a:t>nhà phát hành ứng dụng</a:t>
            </a:r>
            <a:r>
              <a:rPr lang="en-US" b="0" i="0" u="none" strike="noStrike">
                <a:solidFill>
                  <a:srgbClr val="000000"/>
                </a:solidFill>
                <a:effectLst/>
                <a:latin typeface="Arial" panose="020B0604020202020204" pitchFamily="34" charset="0"/>
              </a:rPr>
              <a:t>)</a:t>
            </a:r>
            <a:endParaRPr b="0"/>
          </a:p>
        </p:txBody>
      </p:sp>
      <p:sp>
        <p:nvSpPr>
          <p:cNvPr id="405" name="Google Shape;405;p25: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ltLang="ja-JP"/>
              <a:t>32</a:t>
            </a:fld>
            <a:endParaRPr/>
          </a:p>
        </p:txBody>
      </p:sp>
    </p:spTree>
    <p:extLst>
      <p:ext uri="{BB962C8B-B14F-4D97-AF65-F5344CB8AC3E}">
        <p14:creationId xmlns:p14="http://schemas.microsoft.com/office/powerpoint/2010/main" val="11842910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26: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26: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ja-JP" b="0"/>
              <a:t>では皆さん、スマホを出して、Google PlayかApp Storeを開いてください。▼</a:t>
            </a:r>
            <a:endParaRPr b="0"/>
          </a:p>
          <a:p>
            <a:pPr marL="0" lvl="0" indent="0" algn="l" rtl="0">
              <a:spcBef>
                <a:spcPts val="0"/>
              </a:spcBef>
              <a:spcAft>
                <a:spcPts val="0"/>
              </a:spcAft>
              <a:buClr>
                <a:schemeClr val="dk1"/>
              </a:buClr>
              <a:buSzPts val="1200"/>
              <a:buFont typeface="Arial"/>
              <a:buNone/>
            </a:pPr>
            <a:r>
              <a:rPr lang="ja-JP" b="0"/>
              <a:t>検索欄に</a:t>
            </a:r>
            <a:r>
              <a:rPr lang="ja-JP" b="0">
                <a:latin typeface="Arial"/>
                <a:ea typeface="Arial"/>
                <a:cs typeface="Arial"/>
                <a:sym typeface="Arial"/>
              </a:rPr>
              <a:t>Japan Transit Planner</a:t>
            </a:r>
            <a:r>
              <a:rPr lang="ja-JP" b="0"/>
              <a:t>と入力してください。▼</a:t>
            </a:r>
            <a:endParaRPr b="0"/>
          </a:p>
          <a:p>
            <a:pPr marL="0" lvl="0" indent="0" algn="l" rtl="0">
              <a:spcBef>
                <a:spcPts val="0"/>
              </a:spcBef>
              <a:spcAft>
                <a:spcPts val="0"/>
              </a:spcAft>
              <a:buClr>
                <a:schemeClr val="dk1"/>
              </a:buClr>
              <a:buSzPts val="1200"/>
              <a:buFont typeface="Arial"/>
              <a:buNone/>
            </a:pPr>
            <a:r>
              <a:rPr lang="ja-JP" b="0"/>
              <a:t>次にこのアイコンのアプリを選んでください。アイコンがない場合は、</a:t>
            </a:r>
            <a:r>
              <a:rPr lang="ja-JP" b="0">
                <a:latin typeface="Arial"/>
                <a:ea typeface="Arial"/>
                <a:cs typeface="Arial"/>
                <a:sym typeface="Arial"/>
              </a:rPr>
              <a:t>Japan Transit Planner</a:t>
            </a:r>
            <a:r>
              <a:rPr lang="ja-JP" b="0"/>
              <a:t>という名前を探してください。▼</a:t>
            </a:r>
            <a:endParaRPr b="0"/>
          </a:p>
          <a:p>
            <a:pPr marL="0" lvl="0" indent="0" algn="l" rtl="0">
              <a:spcBef>
                <a:spcPts val="0"/>
              </a:spcBef>
              <a:spcAft>
                <a:spcPts val="0"/>
              </a:spcAft>
              <a:buClr>
                <a:schemeClr val="dk1"/>
              </a:buClr>
              <a:buSzPts val="1200"/>
              <a:buFont typeface="Arial"/>
              <a:buNone/>
            </a:pPr>
            <a:r>
              <a:rPr lang="ja-JP" b="0"/>
              <a:t>アプリが見つかったら、それをインストールしてください。▼</a:t>
            </a:r>
            <a:endParaRPr b="0"/>
          </a:p>
          <a:p>
            <a:pPr marL="0" lvl="0" indent="0" algn="l" rtl="0">
              <a:spcBef>
                <a:spcPts val="0"/>
              </a:spcBef>
              <a:spcAft>
                <a:spcPts val="0"/>
              </a:spcAft>
              <a:buClr>
                <a:schemeClr val="dk1"/>
              </a:buClr>
              <a:buSzPts val="1200"/>
              <a:buFont typeface="Arial"/>
              <a:buNone/>
            </a:pPr>
            <a:endParaRPr b="0"/>
          </a:p>
          <a:p>
            <a:pPr marL="0" lvl="0" indent="0" algn="l" rtl="0">
              <a:spcBef>
                <a:spcPts val="0"/>
              </a:spcBef>
              <a:spcAft>
                <a:spcPts val="0"/>
              </a:spcAft>
              <a:buClr>
                <a:schemeClr val="dk1"/>
              </a:buClr>
              <a:buSzPts val="1200"/>
              <a:buFont typeface="Arial"/>
              <a:buNone/>
            </a:pPr>
            <a:r>
              <a:rPr lang="ja-JP" b="0"/>
              <a:t>Bây giờ các bạn hãy lấy điện thoại ra, mở Google Play hoặc App Store ra nhé. ▼</a:t>
            </a:r>
            <a:endParaRPr b="0"/>
          </a:p>
          <a:p>
            <a:pPr marL="0" lvl="0" indent="0" algn="l" rtl="0">
              <a:spcBef>
                <a:spcPts val="0"/>
              </a:spcBef>
              <a:spcAft>
                <a:spcPts val="0"/>
              </a:spcAft>
              <a:buClr>
                <a:schemeClr val="dk1"/>
              </a:buClr>
              <a:buSzPts val="1200"/>
              <a:buFont typeface="Arial"/>
              <a:buNone/>
            </a:pPr>
            <a:r>
              <a:rPr lang="ja-JP" b="0"/>
              <a:t>Trong mục tìm kiếm, điền </a:t>
            </a:r>
            <a:r>
              <a:rPr lang="vi-VN" altLang="ja-JP" b="0"/>
              <a:t>Japan Transit Planner</a:t>
            </a:r>
            <a:r>
              <a:rPr lang="ja-JP" b="0"/>
              <a:t>. ▼</a:t>
            </a:r>
            <a:endParaRPr b="0"/>
          </a:p>
          <a:p>
            <a:pPr marL="0" lvl="0" indent="0" algn="l" rtl="0">
              <a:spcBef>
                <a:spcPts val="0"/>
              </a:spcBef>
              <a:spcAft>
                <a:spcPts val="0"/>
              </a:spcAft>
              <a:buClr>
                <a:schemeClr val="dk1"/>
              </a:buClr>
              <a:buSzPts val="1200"/>
              <a:buFont typeface="Arial"/>
              <a:buNone/>
            </a:pPr>
            <a:r>
              <a:rPr lang="ja-JP" b="0"/>
              <a:t>Sau đó hãy chọn biểu tượng này của ứng dụng. Trong trường hợp không thấy biểu tượng, hãy tìm tên ứng dụng </a:t>
            </a:r>
            <a:r>
              <a:rPr lang="vi-VN" altLang="ja-JP" b="0"/>
              <a:t>Japan Transit Planner</a:t>
            </a:r>
            <a:r>
              <a:rPr lang="ja-JP" b="0"/>
              <a:t>. ▼</a:t>
            </a:r>
            <a:endParaRPr b="0"/>
          </a:p>
          <a:p>
            <a:pPr marL="0" lvl="0" indent="0" algn="l" rtl="0">
              <a:spcBef>
                <a:spcPts val="0"/>
              </a:spcBef>
              <a:spcAft>
                <a:spcPts val="0"/>
              </a:spcAft>
              <a:buClr>
                <a:schemeClr val="dk1"/>
              </a:buClr>
              <a:buSzPts val="1200"/>
              <a:buFont typeface="Arial"/>
              <a:buNone/>
            </a:pPr>
            <a:r>
              <a:rPr lang="ja-JP" b="0"/>
              <a:t>Sau khi tìm thấy ứng dụng, hãy cài đặt nó. ▼</a:t>
            </a:r>
            <a:endParaRPr b="0"/>
          </a:p>
        </p:txBody>
      </p:sp>
      <p:sp>
        <p:nvSpPr>
          <p:cNvPr id="416" name="Google Shape;416;p26: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Arial"/>
              <a:buNone/>
            </a:pPr>
            <a:fld id="{00000000-1234-1234-1234-123412341234}" type="slidenum">
              <a:rPr lang="en-US" altLang="ja-JP" sz="1200" b="0" i="0" u="none" strike="noStrike" cap="none">
                <a:solidFill>
                  <a:schemeClr val="dk1"/>
                </a:solidFill>
                <a:latin typeface="Arial"/>
                <a:ea typeface="Arial"/>
                <a:cs typeface="Arial"/>
                <a:sym typeface="Arial"/>
              </a:rPr>
              <a:t>33</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672201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27: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p27: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b="0">
                <a:latin typeface="Arial"/>
                <a:ea typeface="Arial"/>
                <a:cs typeface="Arial"/>
                <a:sym typeface="Arial"/>
              </a:rPr>
              <a:t>まず出発地の名前と、目的地の名前を入力します。▼</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それから乗りたい日時を入力します。そうすると、そのときに一番速い行き方や一番安い行き方などが表示されますから、自分</a:t>
            </a:r>
            <a:r>
              <a:rPr lang="ja-JP" altLang="en-US" b="0">
                <a:latin typeface="Arial"/>
                <a:ea typeface="Arial"/>
                <a:cs typeface="Arial"/>
                <a:sym typeface="Arial"/>
              </a:rPr>
              <a:t>に</a:t>
            </a:r>
            <a:r>
              <a:rPr lang="ja-JP" b="0">
                <a:latin typeface="Arial"/>
                <a:ea typeface="Arial"/>
                <a:cs typeface="Arial"/>
                <a:sym typeface="Arial"/>
              </a:rPr>
              <a:t>一番良い行き方を選んで、もっと詳しく見ることができます。</a:t>
            </a:r>
            <a:r>
              <a:rPr lang="ja-JP" altLang="en-US" b="0">
                <a:latin typeface="Arial"/>
                <a:ea typeface="Arial"/>
                <a:cs typeface="Arial"/>
                <a:sym typeface="Arial"/>
              </a:rPr>
              <a:t>▼</a:t>
            </a:r>
            <a:endParaRPr lang="en-US" altLang="ja-JP" b="0">
              <a:latin typeface="Arial"/>
              <a:ea typeface="Arial"/>
              <a:cs typeface="Arial"/>
              <a:sym typeface="Arial"/>
            </a:endParaRPr>
          </a:p>
          <a:p>
            <a:pPr marL="0" lvl="0" indent="0" algn="l" rtl="0">
              <a:spcBef>
                <a:spcPts val="0"/>
              </a:spcBef>
              <a:spcAft>
                <a:spcPts val="0"/>
              </a:spcAft>
              <a:buNone/>
            </a:pPr>
            <a:r>
              <a:rPr lang="ja-JP" altLang="en-US" b="0">
                <a:latin typeface="Arial"/>
                <a:ea typeface="Arial"/>
                <a:cs typeface="Arial"/>
                <a:sym typeface="Arial"/>
              </a:rPr>
              <a:t>では大阪から京都への行き方を実際に調べてみましょう。</a:t>
            </a:r>
            <a:r>
              <a:rPr 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endParaRPr lang="vi-VN"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Trước hết hãy nhập tên điểm</a:t>
            </a:r>
            <a:r>
              <a:rPr lang="vi-VN" b="0" baseline="0">
                <a:latin typeface="Arial"/>
                <a:ea typeface="Arial"/>
                <a:cs typeface="Arial"/>
                <a:sym typeface="Arial"/>
              </a:rPr>
              <a:t> xuất phát và điểm đến.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Tiếp theo, nhập ngày giờ muốn đi. Sau đó, màn hình sẽ hiển thị cách đi nhanh nhất và cách đi rẻ nhất cho thời gian bạn đã chọn, nên hãy chọn cho mình cách đi hợp lý nhất, các bạn có thể xem chi tiết hơn.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altLang="ja-JP" b="0">
                <a:latin typeface="Arial"/>
                <a:ea typeface="Arial"/>
                <a:cs typeface="Arial"/>
                <a:sym typeface="Arial"/>
              </a:rPr>
              <a:t>Vậy bây giờ hãy thử tra cách đi từ Osaka đến Kyoto nhé.</a:t>
            </a:r>
            <a:r>
              <a:rPr lang="vi-VN" altLang="ja-JP" b="0" baseline="0">
                <a:latin typeface="Arial"/>
                <a:ea typeface="Arial"/>
                <a:cs typeface="Arial"/>
                <a:sym typeface="Arial"/>
              </a:rPr>
              <a:t>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endParaRPr b="0">
              <a:latin typeface="Arial"/>
              <a:ea typeface="Arial"/>
              <a:cs typeface="Arial"/>
              <a:sym typeface="Arial"/>
            </a:endParaRPr>
          </a:p>
        </p:txBody>
      </p:sp>
      <p:sp>
        <p:nvSpPr>
          <p:cNvPr id="438" name="Google Shape;438;p27: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34</a:t>
            </a:fld>
            <a:endParaRPr/>
          </a:p>
        </p:txBody>
      </p:sp>
    </p:spTree>
    <p:extLst>
      <p:ext uri="{BB962C8B-B14F-4D97-AF65-F5344CB8AC3E}">
        <p14:creationId xmlns:p14="http://schemas.microsoft.com/office/powerpoint/2010/main" val="141744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8: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28: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a:latin typeface="Arial"/>
                <a:ea typeface="Arial"/>
                <a:cs typeface="Arial"/>
                <a:sym typeface="Arial"/>
              </a:rPr>
              <a:t>皆さん、アプリはダウンロードできましたか。（参加者の準備ができたかどうか確認する）▼</a:t>
            </a:r>
            <a:endParaRPr lang="en-US" altLang="ja-JP" b="0">
              <a:latin typeface="Arial"/>
              <a:ea typeface="Arial"/>
              <a:cs typeface="Arial"/>
              <a:sym typeface="Arial"/>
            </a:endParaRPr>
          </a:p>
          <a:p>
            <a:pPr marL="0" lvl="0" indent="0" algn="l" rtl="0">
              <a:spcBef>
                <a:spcPts val="0"/>
              </a:spcBef>
              <a:spcAft>
                <a:spcPts val="0"/>
              </a:spcAft>
              <a:buNone/>
            </a:pPr>
            <a:r>
              <a:rPr lang="ja-JP" altLang="en-US" b="0">
                <a:latin typeface="Arial"/>
                <a:ea typeface="Arial"/>
                <a:cs typeface="Arial"/>
                <a:sym typeface="Arial"/>
              </a:rPr>
              <a:t>それでは</a:t>
            </a:r>
            <a:r>
              <a:rPr lang="ja-JP" b="0">
                <a:latin typeface="Arial"/>
                <a:ea typeface="Arial"/>
                <a:cs typeface="Arial"/>
                <a:sym typeface="Arial"/>
              </a:rPr>
              <a:t>出発地に大阪、目的地に京都と入力してください。▼</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日付は今日の日付で、時間は17：00にしましょう。▼</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京都までの行き方が表示されましたか。乗り物の種類は何ですか。（</a:t>
            </a:r>
            <a:r>
              <a:rPr lang="ja-JP" altLang="en-US" b="0" i="0">
                <a:solidFill>
                  <a:srgbClr val="222222"/>
                </a:solidFill>
                <a:effectLst/>
                <a:latin typeface="Arial" panose="020B0604020202020204" pitchFamily="34" charset="0"/>
              </a:rPr>
              <a:t>参加者数人に聞く。参加者の答えの例：</a:t>
            </a:r>
            <a:r>
              <a:rPr lang="ja-JP" b="0">
                <a:latin typeface="Arial"/>
                <a:ea typeface="Arial"/>
                <a:cs typeface="Arial"/>
                <a:sym typeface="Arial"/>
              </a:rPr>
              <a:t>JRです）いくらですか。（</a:t>
            </a:r>
            <a:r>
              <a:rPr lang="ja-JP" altLang="en-US" b="0" i="0">
                <a:solidFill>
                  <a:srgbClr val="222222"/>
                </a:solidFill>
                <a:effectLst/>
                <a:latin typeface="Arial" panose="020B0604020202020204" pitchFamily="34" charset="0"/>
              </a:rPr>
              <a:t>参加者数人に聞く。参加者の答えの例：</a:t>
            </a:r>
            <a:r>
              <a:rPr lang="ja-JP" b="0">
                <a:latin typeface="Arial"/>
                <a:ea typeface="Arial"/>
                <a:cs typeface="Arial"/>
                <a:sym typeface="Arial"/>
              </a:rPr>
              <a:t>570円です）何分かかりますか。（</a:t>
            </a:r>
            <a:r>
              <a:rPr lang="ja-JP" altLang="en-US" b="0" i="0">
                <a:solidFill>
                  <a:srgbClr val="222222"/>
                </a:solidFill>
                <a:effectLst/>
                <a:latin typeface="Arial" panose="020B0604020202020204" pitchFamily="34" charset="0"/>
              </a:rPr>
              <a:t>参加者数人に聞く。参加者の答えの例：</a:t>
            </a:r>
            <a:r>
              <a:rPr lang="ja-JP" b="0">
                <a:latin typeface="Arial"/>
                <a:ea typeface="Arial"/>
                <a:cs typeface="Arial"/>
                <a:sym typeface="Arial"/>
              </a:rPr>
              <a:t>◯◯分です：時間は乗る電車によって変わる）</a:t>
            </a:r>
            <a:r>
              <a:rPr lang="ja-JP" altLang="en-US" b="0">
                <a:latin typeface="Arial"/>
                <a:ea typeface="Arial"/>
                <a:cs typeface="Arial"/>
                <a:sym typeface="Arial"/>
              </a:rPr>
              <a:t>▼</a:t>
            </a:r>
            <a:endParaRPr lang="en-US" altLang="ja-JP"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他の行き方がある場合は、ここに表示されます。１番が一番早くて安くて乗り換えが少ない行き方です。</a:t>
            </a:r>
            <a:r>
              <a:rPr lang="ja-JP" altLang="en-US" b="0">
                <a:latin typeface="Arial"/>
                <a:ea typeface="Arial"/>
                <a:cs typeface="Arial"/>
                <a:sym typeface="Arial"/>
              </a:rPr>
              <a:t>では今度は自分の好きな場所で調べてみましょう。▼</a:t>
            </a:r>
            <a:endParaRPr lang="vi-VN" altLang="ja-JP" b="0">
              <a:latin typeface="Arial"/>
              <a:ea typeface="Arial"/>
              <a:cs typeface="Arial"/>
              <a:sym typeface="Arial"/>
            </a:endParaRPr>
          </a:p>
          <a:p>
            <a:pPr marL="0" lvl="0" indent="0" algn="l" rtl="0">
              <a:spcBef>
                <a:spcPts val="0"/>
              </a:spcBef>
              <a:spcAft>
                <a:spcPts val="0"/>
              </a:spcAft>
              <a:buNone/>
            </a:pPr>
            <a:endParaRPr lang="en-US" altLang="ja-JP" b="0">
              <a:latin typeface="Arial"/>
              <a:ea typeface="Arial"/>
              <a:cs typeface="Arial"/>
              <a:sym typeface="Arial"/>
            </a:endParaRPr>
          </a:p>
          <a:p>
            <a:pPr marL="0" lvl="0" indent="0" algn="l" rtl="0">
              <a:spcBef>
                <a:spcPts val="0"/>
              </a:spcBef>
              <a:spcAft>
                <a:spcPts val="0"/>
              </a:spcAft>
              <a:buNone/>
            </a:pPr>
            <a:r>
              <a:rPr lang="vi-VN" altLang="ja-JP" b="0">
                <a:latin typeface="Arial"/>
                <a:ea typeface="Arial"/>
                <a:cs typeface="Arial"/>
                <a:sym typeface="Arial"/>
              </a:rPr>
              <a:t>Các bạn đã tải được ứng dụng chưa? (Kiểm tra xem người tham gia đã chuẩn bị được chưa)</a:t>
            </a:r>
            <a:r>
              <a:rPr lang="vi-VN" altLang="ja-JP" b="0" baseline="0">
                <a:latin typeface="Arial"/>
                <a:ea typeface="Arial"/>
                <a:cs typeface="Arial"/>
                <a:sym typeface="Arial"/>
              </a:rPr>
              <a:t>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altLang="ja-JP" b="0">
                <a:latin typeface="Arial"/>
                <a:ea typeface="Arial"/>
                <a:cs typeface="Arial"/>
                <a:sym typeface="Arial"/>
              </a:rPr>
              <a:t>Sau đó hãy nhập điểm xuất phát là Osaka, điểm đến là</a:t>
            </a:r>
            <a:r>
              <a:rPr lang="vi-VN" altLang="ja-JP" b="0" baseline="0">
                <a:latin typeface="Arial"/>
                <a:ea typeface="Arial"/>
                <a:cs typeface="Arial"/>
                <a:sym typeface="Arial"/>
              </a:rPr>
              <a:t> Kyoto.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altLang="ja-JP" b="0">
                <a:latin typeface="Arial"/>
                <a:ea typeface="Arial"/>
                <a:cs typeface="Arial"/>
                <a:sym typeface="Arial"/>
              </a:rPr>
              <a:t>Ngày tháng là ngày hôm nay, thời gian là 17:00.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altLang="ja-JP" b="0">
                <a:latin typeface="Arial"/>
                <a:ea typeface="Arial"/>
                <a:cs typeface="Arial"/>
                <a:sym typeface="Arial"/>
              </a:rPr>
              <a:t>Màn hình đã hiển thị cách đi đến Kyoto chưa? Có những loại phương tiện đi lại nào? (Hỏi một vài người tham gia. Ví dụ người tham gia trả lời: tàu JR)</a:t>
            </a:r>
            <a:r>
              <a:rPr lang="vi-VN" altLang="ja-JP" b="0" baseline="0">
                <a:latin typeface="Arial"/>
                <a:ea typeface="Arial"/>
                <a:cs typeface="Arial"/>
                <a:sym typeface="Arial"/>
              </a:rPr>
              <a:t> Giá bao nhiêu? (Hỏi một vài người tham gia. Ví dụ người tham gia trả lời:  570 yên) Mất bao nhiêu phút? (Hỏi một vài người tham gia. Ví dụ người tham gia trả lời: ...phút: thời gian thay đổi theo chuyến tàu)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altLang="ja-JP" b="0">
                <a:latin typeface="Arial"/>
                <a:ea typeface="Arial"/>
                <a:cs typeface="Arial"/>
                <a:sym typeface="Arial"/>
              </a:rPr>
              <a:t>Trong trường hợp có những cách đi khác thì sẽ hiện lên ở đây. Đứng đầu tiên là cách đi nhanh,</a:t>
            </a:r>
            <a:r>
              <a:rPr lang="vi-VN" altLang="ja-JP" b="0" baseline="0">
                <a:latin typeface="Arial"/>
                <a:ea typeface="Arial"/>
                <a:cs typeface="Arial"/>
                <a:sym typeface="Arial"/>
              </a:rPr>
              <a:t> rẻ và ít đổi tàu nhất. Vậy lần tới, hãy thử tra điểm đến mà các bạn thích nhé. </a:t>
            </a:r>
            <a:r>
              <a:rPr lang="ja-JP" altLang="ja-JP" b="0">
                <a:latin typeface="Arial"/>
                <a:ea typeface="Arial"/>
                <a:cs typeface="Arial"/>
                <a:sym typeface="Arial"/>
              </a:rPr>
              <a:t>▼</a:t>
            </a:r>
            <a:endParaRPr lang="ja-JP" altLang="en-US" b="0">
              <a:latin typeface="Arial"/>
              <a:ea typeface="Arial"/>
              <a:cs typeface="Arial"/>
              <a:sym typeface="Arial"/>
            </a:endParaRPr>
          </a:p>
        </p:txBody>
      </p:sp>
      <p:sp>
        <p:nvSpPr>
          <p:cNvPr id="447" name="Google Shape;447;p28: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35</a:t>
            </a:fld>
            <a:endParaRPr/>
          </a:p>
        </p:txBody>
      </p:sp>
    </p:spTree>
    <p:extLst>
      <p:ext uri="{BB962C8B-B14F-4D97-AF65-F5344CB8AC3E}">
        <p14:creationId xmlns:p14="http://schemas.microsoft.com/office/powerpoint/2010/main" val="20072673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8: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28: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a:latin typeface="Arial"/>
                <a:ea typeface="Arial"/>
                <a:cs typeface="Arial"/>
                <a:sym typeface="Arial"/>
              </a:rPr>
              <a:t>大阪から電車で遊びに行ける場所には、神戸や奈良や姫路があります。▼</a:t>
            </a:r>
            <a:endParaRPr lang="en-US" altLang="ja-JP" b="0">
              <a:latin typeface="Arial"/>
              <a:ea typeface="Arial"/>
              <a:cs typeface="Arial"/>
              <a:sym typeface="Arial"/>
            </a:endParaRPr>
          </a:p>
          <a:p>
            <a:pPr marL="0" lvl="0" indent="0" algn="l" rtl="0">
              <a:spcBef>
                <a:spcPts val="0"/>
              </a:spcBef>
              <a:spcAft>
                <a:spcPts val="0"/>
              </a:spcAft>
              <a:buNone/>
            </a:pPr>
            <a:r>
              <a:rPr lang="ja-JP" altLang="en-US" b="0">
                <a:latin typeface="Arial"/>
                <a:ea typeface="Arial"/>
                <a:cs typeface="Arial"/>
                <a:sym typeface="Arial"/>
              </a:rPr>
              <a:t>神戸には港が▼</a:t>
            </a:r>
            <a:endParaRPr lang="en-US" altLang="ja-JP" b="0">
              <a:latin typeface="Arial"/>
              <a:ea typeface="Arial"/>
              <a:cs typeface="Arial"/>
              <a:sym typeface="Arial"/>
            </a:endParaRPr>
          </a:p>
          <a:p>
            <a:pPr marL="0" lvl="0" indent="0" algn="l" rtl="0">
              <a:spcBef>
                <a:spcPts val="0"/>
              </a:spcBef>
              <a:spcAft>
                <a:spcPts val="0"/>
              </a:spcAft>
              <a:buNone/>
            </a:pPr>
            <a:r>
              <a:rPr lang="ja-JP" altLang="en-US" b="0">
                <a:latin typeface="Arial"/>
                <a:ea typeface="Arial"/>
                <a:cs typeface="Arial"/>
                <a:sym typeface="Arial"/>
              </a:rPr>
              <a:t>奈良には大仏が▼</a:t>
            </a:r>
            <a:endParaRPr lang="en-US" altLang="ja-JP" b="0">
              <a:latin typeface="Arial"/>
              <a:ea typeface="Arial"/>
              <a:cs typeface="Arial"/>
              <a:sym typeface="Arial"/>
            </a:endParaRPr>
          </a:p>
          <a:p>
            <a:pPr marL="0" lvl="0" indent="0" algn="l" rtl="0">
              <a:spcBef>
                <a:spcPts val="0"/>
              </a:spcBef>
              <a:spcAft>
                <a:spcPts val="0"/>
              </a:spcAft>
              <a:buNone/>
            </a:pPr>
            <a:r>
              <a:rPr lang="ja-JP" altLang="en-US" b="0">
                <a:latin typeface="Arial"/>
                <a:ea typeface="Arial"/>
                <a:cs typeface="Arial"/>
                <a:sym typeface="Arial"/>
              </a:rPr>
              <a:t>姫路には城があります。行きたいところを目的地に入力して調べてみましょう。（</a:t>
            </a:r>
            <a:r>
              <a:rPr lang="en-US" altLang="ja-JP" b="0">
                <a:latin typeface="Arial"/>
                <a:ea typeface="Arial"/>
                <a:cs typeface="Arial"/>
                <a:sym typeface="Arial"/>
              </a:rPr>
              <a:t>5</a:t>
            </a:r>
            <a:r>
              <a:rPr lang="ja-JP" altLang="en-US" b="0">
                <a:latin typeface="Arial"/>
                <a:ea typeface="Arial"/>
                <a:cs typeface="Arial"/>
                <a:sym typeface="Arial"/>
              </a:rPr>
              <a:t>分程度、各自でアプリを使わせてみる。）▼</a:t>
            </a:r>
            <a:endParaRPr lang="en-US" altLang="ja-JP" b="0">
              <a:latin typeface="Arial"/>
              <a:ea typeface="Arial"/>
              <a:cs typeface="Arial"/>
              <a:sym typeface="Arial"/>
            </a:endParaRPr>
          </a:p>
          <a:p>
            <a:pPr marL="0" lvl="0" indent="0" algn="l" rtl="0">
              <a:spcBef>
                <a:spcPts val="0"/>
              </a:spcBef>
              <a:spcAft>
                <a:spcPts val="0"/>
              </a:spcAft>
              <a:buNone/>
            </a:pPr>
            <a:r>
              <a:rPr lang="ja-JP" altLang="en-US" b="0">
                <a:latin typeface="Arial"/>
                <a:ea typeface="Arial"/>
                <a:cs typeface="Arial"/>
                <a:sym typeface="Arial"/>
              </a:rPr>
              <a:t>どうですか。どこに行きますか。何分かかりますか。いくらですか。（参加者数人に調べた結果を発表させる。）皆さん、アプリが使えるようになりましたね。こ</a:t>
            </a:r>
            <a:r>
              <a:rPr lang="ja-JP" b="0">
                <a:latin typeface="Arial"/>
                <a:ea typeface="Arial"/>
                <a:cs typeface="Arial"/>
                <a:sym typeface="Arial"/>
              </a:rPr>
              <a:t>のアプリを使えば、行きたいところに行く方法を調べることができますから、日本に行ったらぜひこれを使って、色々なところに行ってみてください。▼</a:t>
            </a:r>
            <a:endParaRPr lang="vi-VN" altLang="ja-JP" b="0">
              <a:latin typeface="Arial"/>
              <a:ea typeface="Arial"/>
              <a:cs typeface="Arial"/>
              <a:sym typeface="Arial"/>
            </a:endParaRPr>
          </a:p>
          <a:p>
            <a:pPr marL="0" lvl="0" indent="0" algn="l" rtl="0">
              <a:spcBef>
                <a:spcPts val="0"/>
              </a:spcBef>
              <a:spcAft>
                <a:spcPts val="0"/>
              </a:spcAft>
              <a:buNone/>
            </a:pPr>
            <a:endParaRPr lang="vi-VN"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Từ Osaka các bạn có thể lên tàu điện đi chơi ở Kobe, Nara, Himeji. </a:t>
            </a:r>
            <a:r>
              <a:rPr lang="ja-JP" altLang="en-US"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altLang="ja-JP" b="0">
                <a:latin typeface="Arial"/>
                <a:ea typeface="Arial"/>
                <a:cs typeface="Arial"/>
                <a:sym typeface="Arial"/>
              </a:rPr>
              <a:t>Ở Kobe có cảng </a:t>
            </a:r>
            <a:r>
              <a:rPr lang="ja-JP" altLang="en-US"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altLang="ja-JP" b="0">
                <a:latin typeface="Arial"/>
                <a:ea typeface="Arial"/>
                <a:cs typeface="Arial"/>
                <a:sym typeface="Arial"/>
              </a:rPr>
              <a:t>Nara có Đại tượng Phật </a:t>
            </a:r>
            <a:r>
              <a:rPr lang="ja-JP" altLang="en-US"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altLang="ja-JP" b="0">
                <a:latin typeface="Arial"/>
                <a:ea typeface="Arial"/>
                <a:cs typeface="Arial"/>
                <a:sym typeface="Arial"/>
              </a:rPr>
              <a:t>Himeji có lâu đài. H</a:t>
            </a:r>
            <a:r>
              <a:rPr lang="pt-BR" altLang="ja-JP" b="0" err="1">
                <a:latin typeface="Arial"/>
                <a:ea typeface="Arial"/>
                <a:cs typeface="Arial"/>
                <a:sym typeface="Arial"/>
              </a:rPr>
              <a:t>ã</a:t>
            </a:r>
            <a:r>
              <a:rPr lang="vi-VN" altLang="ja-JP" b="0">
                <a:latin typeface="Arial"/>
                <a:ea typeface="Arial"/>
                <a:cs typeface="Arial"/>
                <a:sym typeface="Arial"/>
              </a:rPr>
              <a:t>y nhập điểm đến mà các bạn muốn tới và tra thử. (Cho 5 phút tự sử dụng ứng dụng của mình.) </a:t>
            </a:r>
            <a:r>
              <a:rPr lang="ja-JP" altLang="en-US"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altLang="ja-JP" b="0">
                <a:latin typeface="Arial"/>
                <a:ea typeface="Arial"/>
                <a:cs typeface="Arial"/>
                <a:sym typeface="Arial"/>
              </a:rPr>
              <a:t>Các bạn thấy sao? Các bạn đi đến đâu? Mất bao nhiêu phút? Tốn bao nhiêu tiền? (Mời</a:t>
            </a:r>
            <a:r>
              <a:rPr lang="vi-VN" altLang="ja-JP" b="0" baseline="0">
                <a:latin typeface="Arial"/>
                <a:ea typeface="Arial"/>
                <a:cs typeface="Arial"/>
                <a:sym typeface="Arial"/>
              </a:rPr>
              <a:t> một vài người phát biểu về kết quả đã tìm được) Các bạn đã có thể sử dụng được ứng dụng rồi phải không? Khi sử dụng được ứng dụng này, các bạn sẽ tra được cách đi đến những nơi mình muốn, vì thế khi đến Nhật, nhất định hãy dùng ứng dụng này để đi đến thật nhiều nơi nhé. </a:t>
            </a:r>
            <a:r>
              <a:rPr lang="ja-JP" altLang="en-US" b="0">
                <a:latin typeface="Arial"/>
                <a:ea typeface="Arial"/>
                <a:cs typeface="Arial"/>
                <a:sym typeface="Arial"/>
              </a:rPr>
              <a:t>▼</a:t>
            </a:r>
            <a:endParaRPr lang="vi-VN" altLang="ja-JP" b="0">
              <a:latin typeface="Arial"/>
              <a:ea typeface="Arial"/>
              <a:cs typeface="Arial"/>
              <a:sym typeface="Arial"/>
            </a:endParaRPr>
          </a:p>
        </p:txBody>
      </p:sp>
      <p:sp>
        <p:nvSpPr>
          <p:cNvPr id="447" name="Google Shape;447;p28: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36</a:t>
            </a:fld>
            <a:endParaRPr/>
          </a:p>
        </p:txBody>
      </p:sp>
    </p:spTree>
    <p:extLst>
      <p:ext uri="{BB962C8B-B14F-4D97-AF65-F5344CB8AC3E}">
        <p14:creationId xmlns:p14="http://schemas.microsoft.com/office/powerpoint/2010/main" val="34189522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ja-JP" b="0"/>
              <a:t>以上で「交通」の話は終わりですが、最初に確認した今日の目標をもう一度見てみましょう。▼</a:t>
            </a:r>
            <a:endParaRPr b="0"/>
          </a:p>
          <a:p>
            <a:pPr marL="0" lvl="0" indent="0" algn="l" rtl="0">
              <a:spcBef>
                <a:spcPts val="0"/>
              </a:spcBef>
              <a:spcAft>
                <a:spcPts val="0"/>
              </a:spcAft>
              <a:buNone/>
            </a:pPr>
            <a:r>
              <a:rPr lang="ja-JP" b="0"/>
              <a:t>1つ目は、日本でバスや電車</a:t>
            </a:r>
            <a:r>
              <a:rPr lang="ja-JP" altLang="en-US" b="0"/>
              <a:t>が</a:t>
            </a:r>
            <a:r>
              <a:rPr lang="ja-JP" b="0"/>
              <a:t>使えるようになる、です。</a:t>
            </a:r>
            <a:r>
              <a:rPr lang="ja-JP" altLang="en-US" b="0"/>
              <a:t>日本のバスや電車に乗れるようになったと思いますか</a:t>
            </a:r>
            <a:r>
              <a:rPr lang="ja-JP" b="0"/>
              <a:t>。（参加者の答えの例：「はい」）では、１つ目の目標は達成です。▼▼</a:t>
            </a:r>
            <a:endParaRPr b="0"/>
          </a:p>
          <a:p>
            <a:pPr marL="0" lvl="0" indent="0" algn="l" rtl="0">
              <a:spcBef>
                <a:spcPts val="0"/>
              </a:spcBef>
              <a:spcAft>
                <a:spcPts val="0"/>
              </a:spcAft>
              <a:buNone/>
            </a:pPr>
            <a:r>
              <a:rPr lang="ja-JP" sz="1200" b="0">
                <a:solidFill>
                  <a:srgbClr val="000000"/>
                </a:solidFill>
                <a:latin typeface="Arial"/>
                <a:ea typeface="Arial"/>
                <a:cs typeface="Arial"/>
                <a:sym typeface="Arial"/>
              </a:rPr>
              <a:t>2つ目は、日本の交通</a:t>
            </a:r>
            <a:r>
              <a:rPr lang="ja-JP" altLang="en-US" sz="1200" b="0">
                <a:solidFill>
                  <a:srgbClr val="000000"/>
                </a:solidFill>
                <a:latin typeface="Arial"/>
                <a:ea typeface="Arial"/>
                <a:cs typeface="Arial"/>
                <a:sym typeface="Arial"/>
              </a:rPr>
              <a:t>と</a:t>
            </a:r>
            <a:r>
              <a:rPr lang="ja-JP" sz="1200" b="0">
                <a:solidFill>
                  <a:srgbClr val="000000"/>
                </a:solidFill>
                <a:latin typeface="Arial"/>
                <a:ea typeface="Arial"/>
                <a:cs typeface="Arial"/>
                <a:sym typeface="Arial"/>
              </a:rPr>
              <a:t>ルールを知</a:t>
            </a:r>
            <a:r>
              <a:rPr lang="ja-JP" altLang="en-US" sz="1200" b="0">
                <a:solidFill>
                  <a:srgbClr val="000000"/>
                </a:solidFill>
                <a:latin typeface="Arial"/>
                <a:ea typeface="Arial"/>
                <a:cs typeface="Arial"/>
                <a:sym typeface="Arial"/>
              </a:rPr>
              <a:t>って日本で安全に生活できるようになる</a:t>
            </a:r>
            <a:r>
              <a:rPr lang="ja-JP" b="0"/>
              <a:t>、です。</a:t>
            </a:r>
            <a:r>
              <a:rPr lang="ja-JP" altLang="en-US" b="0"/>
              <a:t>日本に行ったらルールを守って安全に生活できそうですか</a:t>
            </a:r>
            <a:r>
              <a:rPr lang="ja-JP" b="0"/>
              <a:t>。（参加者の答えの例：「</a:t>
            </a:r>
            <a:r>
              <a:rPr lang="ja-JP" altLang="en-US" b="0"/>
              <a:t>はい</a:t>
            </a:r>
            <a:r>
              <a:rPr lang="ja-JP" b="0"/>
              <a:t>」）</a:t>
            </a:r>
            <a:r>
              <a:rPr lang="ja-JP" altLang="en-US" b="0"/>
              <a:t>それは良かったです</a:t>
            </a:r>
            <a:r>
              <a:rPr lang="ja-JP" b="0"/>
              <a:t>。では２つ目の目標は達成です。▼▼</a:t>
            </a:r>
            <a:endParaRPr b="0"/>
          </a:p>
          <a:p>
            <a:pPr marL="0" lvl="0" indent="0" algn="l" rtl="0">
              <a:spcBef>
                <a:spcPts val="0"/>
              </a:spcBef>
              <a:spcAft>
                <a:spcPts val="0"/>
              </a:spcAft>
              <a:buNone/>
            </a:pPr>
            <a:r>
              <a:rPr lang="ja-JP" b="0"/>
              <a:t>3つ目は、</a:t>
            </a:r>
            <a:r>
              <a:rPr lang="ja-JP" altLang="en-US" sz="1200" b="0">
                <a:solidFill>
                  <a:srgbClr val="000000"/>
                </a:solidFill>
                <a:latin typeface="Arial"/>
                <a:cs typeface="Arial"/>
                <a:sym typeface="Arial"/>
              </a:rPr>
              <a:t>日本の交通機関を使って目的地まで行けるようになる、です</a:t>
            </a:r>
            <a:r>
              <a:rPr lang="ja-JP" b="0"/>
              <a:t>。</a:t>
            </a:r>
            <a:r>
              <a:rPr lang="ja-JP" altLang="ja-JP" b="0"/>
              <a:t>アプリを使って、行きたいところに行けそうですか。</a:t>
            </a:r>
            <a:r>
              <a:rPr lang="ja-JP" b="0"/>
              <a:t>（参加者の答えの例：「</a:t>
            </a:r>
            <a:r>
              <a:rPr lang="ja-JP" altLang="en-US" b="0"/>
              <a:t>はい</a:t>
            </a:r>
            <a:r>
              <a:rPr lang="ja-JP" b="0"/>
              <a:t>」）では３つ目の目標も達成です。ベトナムにいるときも、日本に行ったときも、交通ルールを守って、安全に過ごしてください。▼</a:t>
            </a:r>
            <a:endParaRPr lang="vi-VN" altLang="ja-JP" b="0"/>
          </a:p>
          <a:p>
            <a:pPr marL="0" lvl="0" indent="0" algn="l" rtl="0">
              <a:spcBef>
                <a:spcPts val="0"/>
              </a:spcBef>
              <a:spcAft>
                <a:spcPts val="0"/>
              </a:spcAft>
              <a:buNone/>
            </a:pPr>
            <a:endParaRPr lang="vi-VN" b="0"/>
          </a:p>
          <a:p>
            <a:pPr marL="0" lvl="0" indent="0" algn="l" rtl="0">
              <a:spcBef>
                <a:spcPts val="0"/>
              </a:spcBef>
              <a:spcAft>
                <a:spcPts val="0"/>
              </a:spcAft>
              <a:buClr>
                <a:schemeClr val="dk1"/>
              </a:buClr>
              <a:buSzPts val="1200"/>
              <a:buFont typeface="Arial"/>
              <a:buNone/>
            </a:pPr>
            <a:r>
              <a:rPr lang="vi-VN" b="0"/>
              <a:t>Bài giảng về “Giao thông” đến đây là kết thúc, hãy cùng</a:t>
            </a:r>
            <a:r>
              <a:rPr lang="vi-VN" b="0" baseline="0"/>
              <a:t> nhìn lại các mục tiêu đã xác định lúc đầu nhé. </a:t>
            </a:r>
            <a:r>
              <a:rPr lang="ja-JP" altLang="ja-JP" b="0"/>
              <a:t>▼</a:t>
            </a:r>
            <a:endParaRPr lang="vi-VN" b="0" baseline="0"/>
          </a:p>
          <a:p>
            <a:pPr marL="0" lvl="0" indent="0" algn="l" rtl="0">
              <a:spcBef>
                <a:spcPts val="0"/>
              </a:spcBef>
              <a:spcAft>
                <a:spcPts val="0"/>
              </a:spcAft>
              <a:buClr>
                <a:schemeClr val="dk1"/>
              </a:buClr>
              <a:buSzPts val="1200"/>
              <a:buFont typeface="Arial"/>
              <a:buNone/>
            </a:pPr>
            <a:r>
              <a:rPr lang="vi-VN" altLang="ja-JP" b="0"/>
              <a:t>Mục tiêu thứ 1 là: Có thể sử dụng xe bus và tàu điện ở Nhật. Các bạn có thể đi xe bus và tàu điện ở Nhật chưa? (Ví dụ người tham gia trả lời: “Rồi</a:t>
            </a:r>
            <a:r>
              <a:rPr lang="vi-VN" altLang="ja-JP" b="0" baseline="0"/>
              <a:t> ạ”) Vậy là mục tiêu thứ 1 đã hoàn thành</a:t>
            </a:r>
            <a:r>
              <a:rPr lang="ja-JP" altLang="ja-JP" b="0"/>
              <a:t>▼▼</a:t>
            </a:r>
            <a:endParaRPr lang="vi-VN" altLang="ja-JP" b="0"/>
          </a:p>
          <a:p>
            <a:pPr marL="0" lvl="0" indent="0" algn="l" rtl="0">
              <a:spcBef>
                <a:spcPts val="0"/>
              </a:spcBef>
              <a:spcAft>
                <a:spcPts val="0"/>
              </a:spcAft>
              <a:buClr>
                <a:schemeClr val="dk1"/>
              </a:buClr>
              <a:buSzPts val="1200"/>
              <a:buFont typeface="Arial"/>
              <a:buNone/>
            </a:pPr>
            <a:r>
              <a:rPr lang="vi-VN" altLang="ja-JP" b="0"/>
              <a:t>Mục tiêu thứ 2 là: Biết được luật giao thông ở Nhật để có thể </a:t>
            </a:r>
            <a:r>
              <a:rPr lang="en-US" altLang="ja-JP" b="0"/>
              <a:t>sinh hoạt</a:t>
            </a:r>
            <a:r>
              <a:rPr lang="en-US" altLang="ja-JP" b="0" baseline="0"/>
              <a:t> </a:t>
            </a:r>
            <a:r>
              <a:rPr lang="vi-VN" altLang="ja-JP" b="0"/>
              <a:t>an toàn ở Nhật. Khi đến Nhật các bạn có thể</a:t>
            </a:r>
            <a:r>
              <a:rPr lang="en-US" altLang="ja-JP" b="0"/>
              <a:t> sinh hoạt</a:t>
            </a:r>
            <a:r>
              <a:rPr lang="vi-VN" altLang="ja-JP" b="0"/>
              <a:t> an toàn bằng cách tuân thủ luật lệ phải không? (Ví dụ người tham gia trả lời: “Vâng ạ”)</a:t>
            </a:r>
            <a:r>
              <a:rPr lang="vi-VN" altLang="ja-JP" b="0" baseline="0"/>
              <a:t> Vậy thì rất tốt. Mục tiêu thứ 2 hoàn thành.</a:t>
            </a:r>
            <a:r>
              <a:rPr lang="vi-VN" altLang="ja-JP" b="0"/>
              <a:t> </a:t>
            </a:r>
            <a:r>
              <a:rPr lang="ja-JP" altLang="ja-JP" b="0"/>
              <a:t>▼▼</a:t>
            </a:r>
            <a:endParaRPr lang="vi-VN" altLang="ja-JP" b="0"/>
          </a:p>
          <a:p>
            <a:pPr marL="0" lvl="0" indent="0" algn="l" rtl="0">
              <a:spcBef>
                <a:spcPts val="0"/>
              </a:spcBef>
              <a:spcAft>
                <a:spcPts val="0"/>
              </a:spcAft>
              <a:buClr>
                <a:schemeClr val="dk1"/>
              </a:buClr>
              <a:buSzPts val="1200"/>
              <a:buFont typeface="Arial"/>
              <a:buNone/>
            </a:pPr>
            <a:r>
              <a:rPr lang="vi-VN" altLang="ja-JP" b="0"/>
              <a:t>Mục tiêu thứ 3 là: Có thể đến nơi muốn đến bằng cách sử dụng</a:t>
            </a:r>
            <a:r>
              <a:rPr lang="vi-VN" altLang="ja-JP" b="0" baseline="0"/>
              <a:t> </a:t>
            </a:r>
            <a:r>
              <a:rPr lang="vi-VN" altLang="ja-JP" b="0"/>
              <a:t>những phương tiện giao thông ở Nhật.</a:t>
            </a:r>
            <a:r>
              <a:rPr lang="vi-VN" altLang="ja-JP" b="0" baseline="0"/>
              <a:t> Các bạn có thể đi đến những nơi mình muốn bằng cách dùng ứng dụng rồi phải không? (Ví dụ người tham gia trả lời: “Rồi ạ”) Vậy là mục tiêu thứ 3 hoàn thành. Khi còn ở Việt Nam h</a:t>
            </a:r>
            <a:r>
              <a:rPr lang="en-US" altLang="ja-JP" b="0" baseline="0"/>
              <a:t>ay</a:t>
            </a:r>
            <a:r>
              <a:rPr lang="vi-VN" altLang="ja-JP" b="0" baseline="0"/>
              <a:t> khi đã đi Nhật, hãy tuân thủ luật giao thông để đảm bảo an toàn nhé. </a:t>
            </a:r>
            <a:r>
              <a:rPr lang="ja-JP" altLang="ja-JP" b="0"/>
              <a:t>▼</a:t>
            </a:r>
            <a:endParaRPr b="0"/>
          </a:p>
        </p:txBody>
      </p:sp>
      <p:sp>
        <p:nvSpPr>
          <p:cNvPr id="602" name="Google Shape;602;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ja-JP" sz="1400" b="0" i="0" u="none" strike="noStrike" cap="none">
                <a:solidFill>
                  <a:srgbClr val="000000"/>
                </a:solidFill>
                <a:latin typeface="Arial"/>
                <a:ea typeface="Arial"/>
                <a:cs typeface="Arial"/>
                <a:sym typeface="Arial"/>
              </a:rPr>
              <a:t>37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244176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a:t>次の質問を一緒に考えましょう▼​</a:t>
            </a:r>
            <a:endParaRPr lang="en-US" altLang="ja-JP" b="0"/>
          </a:p>
          <a:p>
            <a:pPr marL="0" lvl="0" indent="0" algn="l" rtl="0">
              <a:spcBef>
                <a:spcPts val="0"/>
              </a:spcBef>
              <a:spcAft>
                <a:spcPts val="0"/>
              </a:spcAft>
              <a:buNone/>
            </a:pPr>
            <a:endParaRPr lang="ja-JP" altLang="en-US" b="0"/>
          </a:p>
          <a:p>
            <a:pPr marL="0" lvl="0" indent="0" algn="l" rtl="0">
              <a:spcBef>
                <a:spcPts val="0"/>
              </a:spcBef>
              <a:spcAft>
                <a:spcPts val="0"/>
              </a:spcAft>
              <a:buNone/>
            </a:pPr>
            <a:r>
              <a:rPr lang="en-US" altLang="ja-JP" b="0" err="1"/>
              <a:t>Hãy</a:t>
            </a:r>
            <a:r>
              <a:rPr lang="en-US" altLang="ja-JP" b="0"/>
              <a:t> </a:t>
            </a:r>
            <a:r>
              <a:rPr lang="en-US" altLang="ja-JP" b="0" err="1"/>
              <a:t>cùng</a:t>
            </a:r>
            <a:r>
              <a:rPr lang="en-US" altLang="ja-JP" b="0"/>
              <a:t> </a:t>
            </a:r>
            <a:r>
              <a:rPr lang="en-US" altLang="ja-JP" b="0" err="1"/>
              <a:t>nhau</a:t>
            </a:r>
            <a:r>
              <a:rPr lang="en-US" altLang="ja-JP" b="0"/>
              <a:t> </a:t>
            </a:r>
            <a:r>
              <a:rPr lang="en-US" altLang="ja-JP" b="0" err="1"/>
              <a:t>suy</a:t>
            </a:r>
            <a:r>
              <a:rPr lang="en-US" altLang="ja-JP" b="0"/>
              <a:t> </a:t>
            </a:r>
            <a:r>
              <a:rPr lang="en-US" altLang="ja-JP" b="0" err="1"/>
              <a:t>nghĩ</a:t>
            </a:r>
            <a:r>
              <a:rPr lang="en-US" altLang="ja-JP" b="0"/>
              <a:t> </a:t>
            </a:r>
            <a:r>
              <a:rPr lang="en-US" altLang="ja-JP" b="0" err="1"/>
              <a:t>các</a:t>
            </a:r>
            <a:r>
              <a:rPr lang="en-US" altLang="ja-JP" b="0"/>
              <a:t> </a:t>
            </a:r>
            <a:r>
              <a:rPr lang="en-US" altLang="ja-JP" b="0" err="1"/>
              <a:t>câu</a:t>
            </a:r>
            <a:r>
              <a:rPr lang="en-US" altLang="ja-JP" b="0"/>
              <a:t> </a:t>
            </a:r>
            <a:r>
              <a:rPr lang="en-US" altLang="ja-JP" b="0" err="1"/>
              <a:t>hỏi</a:t>
            </a:r>
            <a:r>
              <a:rPr lang="en-US" altLang="ja-JP" b="0"/>
              <a:t> </a:t>
            </a:r>
            <a:r>
              <a:rPr lang="en-US" altLang="ja-JP" b="0" err="1"/>
              <a:t>dưới</a:t>
            </a:r>
            <a:r>
              <a:rPr lang="en-US" altLang="ja-JP" b="0"/>
              <a:t> </a:t>
            </a:r>
            <a:r>
              <a:rPr lang="en-US" altLang="ja-JP" b="0" err="1"/>
              <a:t>đây</a:t>
            </a:r>
            <a:r>
              <a:rPr lang="en-US" altLang="ja-JP" b="0"/>
              <a:t> ▼</a:t>
            </a:r>
            <a:endParaRPr lang="pt-BR" altLang="ja-JP" b="0"/>
          </a:p>
          <a:p>
            <a:pPr marL="0" marR="0" lvl="0" indent="0" algn="l" rtl="0">
              <a:lnSpc>
                <a:spcPct val="100000"/>
              </a:lnSpc>
              <a:spcBef>
                <a:spcPts val="0"/>
              </a:spcBef>
              <a:spcAft>
                <a:spcPts val="0"/>
              </a:spcAft>
              <a:buClr>
                <a:schemeClr val="dk1"/>
              </a:buClr>
              <a:buSzPts val="1200"/>
              <a:buFont typeface="Arial"/>
              <a:buNone/>
            </a:pPr>
            <a:endParaRPr b="0"/>
          </a:p>
        </p:txBody>
      </p:sp>
      <p:sp>
        <p:nvSpPr>
          <p:cNvPr id="546" name="Google Shape;546;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ja-JP" sz="1400" b="0" i="0" u="none" strike="noStrike" cap="none">
                <a:solidFill>
                  <a:srgbClr val="000000"/>
                </a:solidFill>
                <a:latin typeface="Arial"/>
                <a:ea typeface="Arial"/>
                <a:cs typeface="Arial"/>
                <a:sym typeface="Arial"/>
              </a:rPr>
              <a:t>38</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959257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34: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34: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sz="1200" b="0" i="0" strike="noStrike">
                <a:solidFill>
                  <a:schemeClr val="dk1"/>
                </a:solidFill>
                <a:latin typeface="Arial"/>
                <a:ea typeface="Arial"/>
                <a:cs typeface="Arial"/>
                <a:sym typeface="Arial"/>
              </a:rPr>
              <a:t>先ほど、切符の買い方や改札の通り方について説明しましたね。まず、切符を使って入口の改札を通り、必ず反対側から切符を抜き取って大事に保管しておきます。それから、駅のホームに向かい、電車に乗ります。電車を降りたら、出口に向かって改札から外に出ます。出る時にも、切符を改札の差込口に入れて外に出ます。▼</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sz="1200" b="0" i="0" strike="noStrike">
                <a:solidFill>
                  <a:schemeClr val="dk1"/>
                </a:solidFill>
                <a:latin typeface="Arial"/>
                <a:ea typeface="Arial"/>
                <a:cs typeface="Arial"/>
                <a:sym typeface="Arial"/>
              </a:rPr>
              <a:t>しかし、電車に乗っている間にどこかで切符を紛失してしまったことに気づきました。バッグやズボンのポケットなどを探しても、見つかりません。この時、皆さんならどうしますか？（参加者に聞く　回答例：いいえ）▼</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sz="1200" b="0" i="0" strike="noStrike">
                <a:solidFill>
                  <a:schemeClr val="dk1"/>
                </a:solidFill>
                <a:latin typeface="Arial"/>
                <a:ea typeface="Arial"/>
                <a:cs typeface="Arial"/>
                <a:sym typeface="Arial"/>
              </a:rPr>
              <a:t>では、切符（乗車券）を紛失した場合にどのように対処すればいいのかを説明します。▼</a:t>
            </a:r>
            <a:endParaRPr lang="en-US" altLang="ja-JP" sz="1200" b="0" i="0" strike="noStrike">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tLang="ja-JP" sz="1200" b="0" i="0" strike="noStrike">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ja-JP" sz="1200" b="0" i="0" strike="noStrike" err="1">
                <a:solidFill>
                  <a:schemeClr val="dk1"/>
                </a:solidFill>
                <a:latin typeface="Arial"/>
                <a:ea typeface="Arial"/>
                <a:cs typeface="Arial"/>
                <a:sym typeface="Arial"/>
              </a:rPr>
              <a:t>Vừa</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rồi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tôi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đã</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giải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thích</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về</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các</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mua</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vé</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cách</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đi</a:t>
            </a:r>
            <a:r>
              <a:rPr lang="en-US" altLang="ja-JP" sz="1200" b="0" i="0" strike="noStrike">
                <a:solidFill>
                  <a:schemeClr val="dk1"/>
                </a:solidFill>
                <a:latin typeface="Arial"/>
                <a:ea typeface="Arial"/>
                <a:cs typeface="Arial"/>
                <a:sym typeface="Arial"/>
              </a:rPr>
              <a:t> qua </a:t>
            </a:r>
            <a:r>
              <a:rPr lang="en-US" altLang="ja-JP" sz="1200" b="0" i="0" strike="noStrike" err="1">
                <a:solidFill>
                  <a:schemeClr val="dk1"/>
                </a:solidFill>
                <a:latin typeface="Arial"/>
                <a:ea typeface="Arial"/>
                <a:cs typeface="Arial"/>
                <a:sym typeface="Arial"/>
              </a:rPr>
              <a:t>cổng</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soát</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vé</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rồi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nhỉ</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Trước</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hết</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chúng</a:t>
            </a:r>
            <a:r>
              <a:rPr lang="en-US" altLang="ja-JP" sz="1200" b="0" i="0" strike="noStrike">
                <a:solidFill>
                  <a:schemeClr val="dk1"/>
                </a:solidFill>
                <a:latin typeface="Arial"/>
                <a:ea typeface="Arial"/>
                <a:cs typeface="Arial"/>
                <a:sym typeface="Arial"/>
              </a:rPr>
              <a:t> ta </a:t>
            </a:r>
            <a:r>
              <a:rPr lang="en-US" altLang="ja-JP" sz="1200" b="0" i="0" strike="noStrike" err="1">
                <a:solidFill>
                  <a:schemeClr val="dk1"/>
                </a:solidFill>
                <a:latin typeface="Arial"/>
                <a:ea typeface="Arial"/>
                <a:cs typeface="Arial"/>
                <a:sym typeface="Arial"/>
              </a:rPr>
              <a:t>sẽ</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sử</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dụng</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vé</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để</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đi</a:t>
            </a:r>
            <a:r>
              <a:rPr lang="en-US" altLang="ja-JP" sz="1200" b="0" i="0" strike="noStrike">
                <a:solidFill>
                  <a:schemeClr val="dk1"/>
                </a:solidFill>
                <a:latin typeface="Arial"/>
                <a:ea typeface="Arial"/>
                <a:cs typeface="Arial"/>
                <a:sym typeface="Arial"/>
              </a:rPr>
              <a:t> qua </a:t>
            </a:r>
            <a:r>
              <a:rPr lang="en-US" altLang="ja-JP" sz="1200" b="0" i="0" strike="noStrike" err="1">
                <a:solidFill>
                  <a:schemeClr val="dk1"/>
                </a:solidFill>
                <a:latin typeface="Arial"/>
                <a:ea typeface="Arial"/>
                <a:cs typeface="Arial"/>
                <a:sym typeface="Arial"/>
              </a:rPr>
              <a:t>cổng</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soát</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vé</a:t>
            </a:r>
            <a:r>
              <a:rPr lang="en-US" altLang="ja-JP" sz="1200" b="0" i="0" strike="noStrike">
                <a:solidFill>
                  <a:schemeClr val="dk1"/>
                </a:solidFill>
                <a:latin typeface="Arial"/>
                <a:ea typeface="Arial"/>
                <a:cs typeface="Arial"/>
                <a:sym typeface="Arial"/>
              </a:rPr>
              <a:t> ở </a:t>
            </a:r>
            <a:r>
              <a:rPr lang="en-US" altLang="ja-JP" sz="1200" b="0" i="0" strike="noStrike" err="1">
                <a:solidFill>
                  <a:schemeClr val="dk1"/>
                </a:solidFill>
                <a:latin typeface="Arial"/>
                <a:ea typeface="Arial"/>
                <a:cs typeface="Arial"/>
                <a:sym typeface="Arial"/>
              </a:rPr>
              <a:t>lối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vào</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nhất</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định</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phải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lấy</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vé</a:t>
            </a:r>
            <a:r>
              <a:rPr lang="en-US" altLang="ja-JP" sz="1200" b="0" i="0" strike="noStrike">
                <a:solidFill>
                  <a:schemeClr val="dk1"/>
                </a:solidFill>
                <a:latin typeface="Arial"/>
                <a:ea typeface="Arial"/>
                <a:cs typeface="Arial"/>
                <a:sym typeface="Arial"/>
              </a:rPr>
              <a:t> ở </a:t>
            </a:r>
            <a:r>
              <a:rPr lang="en-US" altLang="ja-JP" sz="1200" b="0" i="0" strike="noStrike" err="1">
                <a:solidFill>
                  <a:schemeClr val="dk1"/>
                </a:solidFill>
                <a:latin typeface="Arial"/>
                <a:ea typeface="Arial"/>
                <a:cs typeface="Arial"/>
                <a:sym typeface="Arial"/>
              </a:rPr>
              <a:t>phía</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đối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diện</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và</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cất</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giữ</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cẩn</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thận</a:t>
            </a:r>
            <a:r>
              <a:rPr lang="en-US" altLang="ja-JP" sz="1200" b="0" i="0" strike="noStrike">
                <a:solidFill>
                  <a:schemeClr val="dk1"/>
                </a:solidFill>
                <a:latin typeface="Arial"/>
                <a:ea typeface="Arial"/>
                <a:cs typeface="Arial"/>
                <a:sym typeface="Arial"/>
              </a:rPr>
              <a:t>. Sau </a:t>
            </a:r>
            <a:r>
              <a:rPr lang="en-US" altLang="ja-JP" sz="1200" b="0" i="0" strike="noStrike" err="1">
                <a:solidFill>
                  <a:schemeClr val="dk1"/>
                </a:solidFill>
                <a:latin typeface="Arial"/>
                <a:ea typeface="Arial"/>
                <a:cs typeface="Arial"/>
                <a:sym typeface="Arial"/>
              </a:rPr>
              <a:t>đó</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bạn</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tới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sân</a:t>
            </a:r>
            <a:r>
              <a:rPr lang="en-US" altLang="ja-JP" sz="1200" b="0" i="0" strike="noStrike">
                <a:solidFill>
                  <a:schemeClr val="dk1"/>
                </a:solidFill>
                <a:latin typeface="Arial"/>
                <a:ea typeface="Arial"/>
                <a:cs typeface="Arial"/>
                <a:sym typeface="Arial"/>
              </a:rPr>
              <a:t> ga </a:t>
            </a:r>
            <a:r>
              <a:rPr lang="en-US" altLang="ja-JP" sz="1200" b="0" i="0" strike="noStrike" err="1">
                <a:solidFill>
                  <a:schemeClr val="dk1"/>
                </a:solidFill>
                <a:latin typeface="Arial"/>
                <a:ea typeface="Arial"/>
                <a:cs typeface="Arial"/>
                <a:sym typeface="Arial"/>
              </a:rPr>
              <a:t>và</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lên</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chuyến</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tàu</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đã</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mua</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vé</a:t>
            </a:r>
            <a:r>
              <a:rPr lang="en-US" altLang="ja-JP" sz="1200" b="0" i="0" strike="noStrike">
                <a:solidFill>
                  <a:schemeClr val="dk1"/>
                </a:solidFill>
                <a:latin typeface="Arial"/>
                <a:ea typeface="Arial"/>
                <a:cs typeface="Arial"/>
                <a:sym typeface="Arial"/>
              </a:rPr>
              <a:t>. Sau </a:t>
            </a:r>
            <a:r>
              <a:rPr lang="en-US" altLang="ja-JP" sz="1200" b="0" i="0" strike="noStrike" err="1">
                <a:solidFill>
                  <a:schemeClr val="dk1"/>
                </a:solidFill>
                <a:latin typeface="Arial"/>
                <a:ea typeface="Arial"/>
                <a:cs typeface="Arial"/>
                <a:sym typeface="Arial"/>
              </a:rPr>
              <a:t>khi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xuống</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tàu</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chúng</a:t>
            </a:r>
            <a:r>
              <a:rPr lang="en-US" altLang="ja-JP" sz="1200" b="0" i="0" strike="noStrike">
                <a:solidFill>
                  <a:schemeClr val="dk1"/>
                </a:solidFill>
                <a:latin typeface="Arial"/>
                <a:ea typeface="Arial"/>
                <a:cs typeface="Arial"/>
                <a:sym typeface="Arial"/>
              </a:rPr>
              <a:t> ta </a:t>
            </a:r>
            <a:r>
              <a:rPr lang="en-US" altLang="ja-JP" sz="1200" b="0" i="0" strike="noStrike" err="1">
                <a:solidFill>
                  <a:schemeClr val="dk1"/>
                </a:solidFill>
                <a:latin typeface="Arial"/>
                <a:ea typeface="Arial"/>
                <a:cs typeface="Arial"/>
                <a:sym typeface="Arial"/>
              </a:rPr>
              <a:t>sẽ</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tới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lối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ra</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và</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ra</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ngoài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từ</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cửa</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soát</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vé</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Lúc</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ra</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chúng</a:t>
            </a:r>
            <a:r>
              <a:rPr lang="en-US" altLang="ja-JP" sz="1200" b="0" i="0" strike="noStrike">
                <a:solidFill>
                  <a:schemeClr val="dk1"/>
                </a:solidFill>
                <a:latin typeface="Arial"/>
                <a:ea typeface="Arial"/>
                <a:cs typeface="Arial"/>
                <a:sym typeface="Arial"/>
              </a:rPr>
              <a:t> ta </a:t>
            </a:r>
            <a:r>
              <a:rPr lang="en-US" altLang="ja-JP" sz="1200" b="0" i="0" strike="noStrike" err="1">
                <a:solidFill>
                  <a:schemeClr val="dk1"/>
                </a:solidFill>
                <a:latin typeface="Arial"/>
                <a:ea typeface="Arial"/>
                <a:cs typeface="Arial"/>
                <a:sym typeface="Arial"/>
              </a:rPr>
              <a:t>cũng</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phải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đưa</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vé</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vào</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khe</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soát</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vé</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để</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ra</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ngoài</a:t>
            </a:r>
            <a:r>
              <a:rPr lang="en-US" altLang="ja-JP" sz="1200" b="0" i="0" strike="noStrike">
                <a:solidFill>
                  <a:schemeClr val="dk1"/>
                </a:solidFill>
                <a:latin typeface="Arial"/>
                <a:ea typeface="Arial"/>
                <a:cs typeface="Arial"/>
                <a:sym typeface="Arial"/>
              </a:rPr>
              <a:t>. </a:t>
            </a:r>
            <a:r>
              <a:rPr lang="ja-JP" altLang="en-US" sz="1200" b="0" i="0" strike="noStrike">
                <a:solidFill>
                  <a:schemeClr val="dk1"/>
                </a:solidFill>
                <a:latin typeface="Arial"/>
                <a:ea typeface="Arial"/>
                <a:cs typeface="Arial"/>
                <a:sym typeface="Arial"/>
              </a:rPr>
              <a:t>▼</a:t>
            </a:r>
            <a:endParaRPr lang="en-US" altLang="ja-JP" sz="1200" b="0" i="0" strike="noStrike">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ja-JP" sz="1200" b="0" i="0" strike="noStrike" err="1">
                <a:solidFill>
                  <a:schemeClr val="dk1"/>
                </a:solidFill>
                <a:latin typeface="Arial"/>
                <a:ea typeface="Arial"/>
                <a:cs typeface="Arial"/>
                <a:sym typeface="Arial"/>
              </a:rPr>
              <a:t>Tuy</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nhiên</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trong</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lúc</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tàu</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bạn</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phát</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hiện</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ra</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rằng</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mình</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đã</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làm</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mất</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vé</a:t>
            </a:r>
            <a:r>
              <a:rPr lang="en-US" altLang="ja-JP" sz="1200" b="0" i="0" strike="noStrike">
                <a:solidFill>
                  <a:schemeClr val="dk1"/>
                </a:solidFill>
                <a:latin typeface="Arial"/>
                <a:ea typeface="Arial"/>
                <a:cs typeface="Arial"/>
                <a:sym typeface="Arial"/>
              </a:rPr>
              <a:t> ở </a:t>
            </a:r>
            <a:r>
              <a:rPr lang="en-US" altLang="ja-JP" sz="1200" b="0" i="0" strike="noStrike" err="1">
                <a:solidFill>
                  <a:schemeClr val="dk1"/>
                </a:solidFill>
                <a:latin typeface="Arial"/>
                <a:ea typeface="Arial"/>
                <a:cs typeface="Arial"/>
                <a:sym typeface="Arial"/>
              </a:rPr>
              <a:t>đâu</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đó</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Dù</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tìm</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trong</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túi</a:t>
            </a:r>
            <a:r>
              <a:rPr lang="en-US" altLang="ja-JP" sz="1200" b="0" i="0" strike="noStrike">
                <a:solidFill>
                  <a:schemeClr val="dk1"/>
                </a:solidFill>
                <a:latin typeface="Arial"/>
                <a:ea typeface="Arial"/>
                <a:cs typeface="Arial"/>
                <a:sym typeface="Arial"/>
              </a:rPr>
              <a:t> xách, </a:t>
            </a:r>
            <a:r>
              <a:rPr lang="en-US" altLang="ja-JP" sz="1200" b="0" i="0" strike="noStrike" err="1">
                <a:solidFill>
                  <a:schemeClr val="dk1"/>
                </a:solidFill>
                <a:latin typeface="Arial"/>
                <a:ea typeface="Arial"/>
                <a:cs typeface="Arial"/>
                <a:sym typeface="Arial"/>
              </a:rPr>
              <a:t>túi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quần</a:t>
            </a:r>
            <a:r>
              <a:rPr lang="en-US" altLang="ja-JP" sz="1200" b="0" i="0" strike="noStrike">
                <a:solidFill>
                  <a:schemeClr val="dk1"/>
                </a:solidFill>
                <a:latin typeface="Arial"/>
                <a:ea typeface="Arial"/>
                <a:cs typeface="Arial"/>
                <a:sym typeface="Arial"/>
              </a:rPr>
              <a:t>…</a:t>
            </a:r>
            <a:r>
              <a:rPr lang="en-US" altLang="ja-JP" sz="1200" b="0" i="0" strike="noStrike" err="1">
                <a:solidFill>
                  <a:schemeClr val="dk1"/>
                </a:solidFill>
                <a:latin typeface="Arial"/>
                <a:ea typeface="Arial"/>
                <a:cs typeface="Arial"/>
                <a:sym typeface="Arial"/>
              </a:rPr>
              <a:t>vẫn</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không</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thấy</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vé</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Vậy</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trong</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tình</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huống</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này</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các</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bạn</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sẽ</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làm</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gì</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Hỏi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người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tham</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gia</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câu</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trả</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lời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ví</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dụ</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Không</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biết</a:t>
            </a:r>
            <a:r>
              <a:rPr lang="en-US" altLang="ja-JP" sz="1200" b="0" i="0" strike="noStrike">
                <a:solidFill>
                  <a:schemeClr val="dk1"/>
                </a:solidFill>
                <a:latin typeface="Arial"/>
                <a:ea typeface="Arial"/>
                <a:cs typeface="Arial"/>
                <a:sym typeface="Arial"/>
              </a:rPr>
              <a:t>)</a:t>
            </a:r>
            <a:r>
              <a:rPr lang="ja-JP" altLang="en-US" sz="1200" b="0" i="0" strike="noStrike">
                <a:solidFill>
                  <a:schemeClr val="dk1"/>
                </a:solidFill>
                <a:latin typeface="Arial"/>
                <a:ea typeface="Arial"/>
                <a:cs typeface="Arial"/>
                <a:sym typeface="Arial"/>
              </a:rPr>
              <a:t> ▼</a:t>
            </a:r>
            <a:endParaRPr lang="en-US" altLang="ja-JP" sz="1200" b="0" i="0" strike="noStrike">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ja-JP" sz="1200" b="0" i="0" strike="noStrike" err="1">
                <a:solidFill>
                  <a:schemeClr val="dk1"/>
                </a:solidFill>
                <a:latin typeface="Arial"/>
                <a:ea typeface="Arial"/>
                <a:cs typeface="Arial"/>
                <a:sym typeface="Arial"/>
              </a:rPr>
              <a:t>Bây</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giờ</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tôi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sẽ</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giới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thiệu</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về</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cách</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xử</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lý</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khi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bạn</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mất</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vé</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vé</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tàu</a:t>
            </a:r>
            <a:r>
              <a:rPr lang="en-US" altLang="ja-JP" sz="1200" b="0" i="0" strike="noStrike">
                <a:solidFill>
                  <a:schemeClr val="dk1"/>
                </a:solidFill>
                <a:latin typeface="Arial"/>
                <a:ea typeface="Arial"/>
                <a:cs typeface="Arial"/>
                <a:sym typeface="Arial"/>
              </a:rPr>
              <a:t>)</a:t>
            </a:r>
            <a:r>
              <a:rPr lang="ja-JP" altLang="en-US" sz="1200" b="0" i="0" strike="noStrike">
                <a:solidFill>
                  <a:schemeClr val="dk1"/>
                </a:solidFill>
                <a:latin typeface="Arial"/>
                <a:ea typeface="Arial"/>
                <a:cs typeface="Arial"/>
                <a:sym typeface="Arial"/>
              </a:rPr>
              <a:t> ▼</a:t>
            </a:r>
            <a:endParaRPr lang="en-US" altLang="ja-JP" sz="1200" b="0" i="0" strike="noStrike">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ja-JP" altLang="en-US" sz="1200" b="0" i="0" strike="noStrike">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tLang="ja-JP" sz="1200" b="0" i="0" strike="noStrike">
              <a:solidFill>
                <a:schemeClr val="dk1"/>
              </a:solidFill>
              <a:latin typeface="Arial"/>
              <a:ea typeface="Arial"/>
              <a:cs typeface="Arial"/>
              <a:sym typeface="Arial"/>
            </a:endParaRPr>
          </a:p>
        </p:txBody>
      </p:sp>
      <p:sp>
        <p:nvSpPr>
          <p:cNvPr id="508" name="Google Shape;508;p34: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39</a:t>
            </a:fld>
            <a:endParaRPr/>
          </a:p>
        </p:txBody>
      </p:sp>
    </p:spTree>
    <p:extLst>
      <p:ext uri="{BB962C8B-B14F-4D97-AF65-F5344CB8AC3E}">
        <p14:creationId xmlns:p14="http://schemas.microsoft.com/office/powerpoint/2010/main" val="1910176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dirty="0">
                <a:latin typeface="Arial"/>
                <a:ea typeface="Arial"/>
                <a:cs typeface="Arial"/>
                <a:sym typeface="Arial"/>
              </a:rPr>
              <a:t>ではまず、ベトナムにはどんな交通機関がありますか。（参加者数人に聞く）▼</a:t>
            </a:r>
          </a:p>
          <a:p>
            <a:pPr marL="0" lvl="0" indent="0" algn="l" rtl="0">
              <a:spcBef>
                <a:spcPts val="0"/>
              </a:spcBef>
              <a:spcAft>
                <a:spcPts val="0"/>
              </a:spcAft>
              <a:buNone/>
            </a:pPr>
            <a:r>
              <a:rPr lang="ja-JP" altLang="en-US" b="0" dirty="0">
                <a:latin typeface="Arial"/>
                <a:ea typeface="Arial"/>
                <a:cs typeface="Arial"/>
                <a:sym typeface="Arial"/>
              </a:rPr>
              <a:t>電車やバスや車、船や飛行機、皆さんも乗っているバイクや自転車もあります。それから</a:t>
            </a:r>
            <a:r>
              <a:rPr lang="en-US" altLang="ja-JP" b="0" dirty="0">
                <a:latin typeface="Arial"/>
                <a:ea typeface="Arial"/>
                <a:cs typeface="Arial"/>
                <a:sym typeface="Arial"/>
              </a:rPr>
              <a:t>Grab</a:t>
            </a:r>
            <a:r>
              <a:rPr lang="ja-JP" altLang="en-US" b="0" dirty="0">
                <a:latin typeface="Arial"/>
                <a:ea typeface="Arial"/>
                <a:cs typeface="Arial"/>
                <a:sym typeface="Arial"/>
              </a:rPr>
              <a:t>やタクシーもありますね。▼</a:t>
            </a:r>
          </a:p>
          <a:p>
            <a:pPr marL="0" lvl="0" indent="0" algn="l" rtl="0">
              <a:spcBef>
                <a:spcPts val="0"/>
              </a:spcBef>
              <a:spcAft>
                <a:spcPts val="0"/>
              </a:spcAft>
              <a:buNone/>
            </a:pPr>
            <a:endParaRPr lang="ja-JP" altLang="en-US" b="0" dirty="0">
              <a:latin typeface="Arial"/>
              <a:ea typeface="Arial"/>
              <a:cs typeface="Arial"/>
              <a:sym typeface="Arial"/>
            </a:endParaRPr>
          </a:p>
          <a:p>
            <a:pPr marL="0" lvl="0" indent="0" algn="l" rtl="0">
              <a:spcBef>
                <a:spcPts val="0"/>
              </a:spcBef>
              <a:spcAft>
                <a:spcPts val="0"/>
              </a:spcAft>
              <a:buNone/>
            </a:pPr>
            <a:r>
              <a:rPr lang="en-US" altLang="ja-JP" b="0" dirty="0" err="1">
                <a:latin typeface="Arial"/>
                <a:ea typeface="Arial"/>
                <a:cs typeface="Arial"/>
                <a:sym typeface="Arial"/>
              </a:rPr>
              <a:t>Vậy</a:t>
            </a:r>
            <a:r>
              <a:rPr lang="en-US" altLang="ja-JP" b="0" dirty="0">
                <a:latin typeface="Arial"/>
                <a:ea typeface="Arial"/>
                <a:cs typeface="Arial"/>
                <a:sym typeface="Arial"/>
              </a:rPr>
              <a:t> </a:t>
            </a:r>
            <a:r>
              <a:rPr lang="en-US" altLang="ja-JP" b="0" dirty="0" err="1">
                <a:latin typeface="Arial"/>
                <a:ea typeface="Arial"/>
                <a:cs typeface="Arial"/>
                <a:sym typeface="Arial"/>
              </a:rPr>
              <a:t>thì</a:t>
            </a:r>
            <a:r>
              <a:rPr lang="en-US" altLang="ja-JP" b="0" dirty="0">
                <a:latin typeface="Arial"/>
                <a:ea typeface="Arial"/>
                <a:cs typeface="Arial"/>
                <a:sym typeface="Arial"/>
              </a:rPr>
              <a:t> </a:t>
            </a:r>
            <a:r>
              <a:rPr lang="en-US" altLang="ja-JP" b="0" dirty="0" err="1">
                <a:latin typeface="Arial"/>
                <a:ea typeface="Arial"/>
                <a:cs typeface="Arial"/>
                <a:sym typeface="Arial"/>
              </a:rPr>
              <a:t>trước</a:t>
            </a:r>
            <a:r>
              <a:rPr lang="en-US" altLang="ja-JP" b="0" dirty="0">
                <a:latin typeface="Arial"/>
                <a:ea typeface="Arial"/>
                <a:cs typeface="Arial"/>
                <a:sym typeface="Arial"/>
              </a:rPr>
              <a:t> </a:t>
            </a:r>
            <a:r>
              <a:rPr lang="en-US" altLang="ja-JP" b="0" dirty="0" err="1">
                <a:latin typeface="Arial"/>
                <a:ea typeface="Arial"/>
                <a:cs typeface="Arial"/>
                <a:sym typeface="Arial"/>
              </a:rPr>
              <a:t>hết</a:t>
            </a:r>
            <a:r>
              <a:rPr lang="en-US" altLang="ja-JP" b="0" dirty="0">
                <a:latin typeface="Arial"/>
                <a:ea typeface="Arial"/>
                <a:cs typeface="Arial"/>
                <a:sym typeface="Arial"/>
              </a:rPr>
              <a:t>, ở Việt Nam </a:t>
            </a:r>
            <a:r>
              <a:rPr lang="en-US" altLang="ja-JP" b="0" dirty="0" err="1">
                <a:latin typeface="Arial"/>
                <a:ea typeface="Arial"/>
                <a:cs typeface="Arial"/>
                <a:sym typeface="Arial"/>
              </a:rPr>
              <a:t>có</a:t>
            </a:r>
            <a:r>
              <a:rPr lang="en-US" altLang="ja-JP" b="0" dirty="0">
                <a:latin typeface="Arial"/>
                <a:ea typeface="Arial"/>
                <a:cs typeface="Arial"/>
                <a:sym typeface="Arial"/>
              </a:rPr>
              <a:t> </a:t>
            </a:r>
            <a:r>
              <a:rPr lang="en-US" altLang="ja-JP" b="0" dirty="0" err="1">
                <a:latin typeface="Arial"/>
                <a:ea typeface="Arial"/>
                <a:cs typeface="Arial"/>
                <a:sym typeface="Arial"/>
              </a:rPr>
              <a:t>những</a:t>
            </a:r>
            <a:r>
              <a:rPr lang="en-US" altLang="ja-JP" b="0" dirty="0">
                <a:latin typeface="Arial"/>
                <a:ea typeface="Arial"/>
                <a:cs typeface="Arial"/>
                <a:sym typeface="Arial"/>
              </a:rPr>
              <a:t> </a:t>
            </a:r>
            <a:r>
              <a:rPr lang="en-US" altLang="ja-JP" b="0" dirty="0" err="1">
                <a:latin typeface="Arial"/>
                <a:ea typeface="Arial"/>
                <a:cs typeface="Arial"/>
                <a:sym typeface="Arial"/>
              </a:rPr>
              <a:t>phương</a:t>
            </a:r>
            <a:r>
              <a:rPr lang="en-US" altLang="ja-JP" b="0" dirty="0">
                <a:latin typeface="Arial"/>
                <a:ea typeface="Arial"/>
                <a:cs typeface="Arial"/>
                <a:sym typeface="Arial"/>
              </a:rPr>
              <a:t> </a:t>
            </a:r>
            <a:r>
              <a:rPr lang="en-US" altLang="ja-JP" b="0" dirty="0" err="1">
                <a:latin typeface="Arial"/>
                <a:ea typeface="Arial"/>
                <a:cs typeface="Arial"/>
                <a:sym typeface="Arial"/>
              </a:rPr>
              <a:t>tiện</a:t>
            </a:r>
            <a:r>
              <a:rPr lang="en-US" altLang="ja-JP" b="0" dirty="0">
                <a:latin typeface="Arial"/>
                <a:ea typeface="Arial"/>
                <a:cs typeface="Arial"/>
                <a:sym typeface="Arial"/>
              </a:rPr>
              <a:t> </a:t>
            </a:r>
            <a:r>
              <a:rPr lang="en-US" altLang="ja-JP" b="0" dirty="0" err="1">
                <a:latin typeface="Arial"/>
                <a:ea typeface="Arial"/>
                <a:cs typeface="Arial"/>
                <a:sym typeface="Arial"/>
              </a:rPr>
              <a:t>giao</a:t>
            </a:r>
            <a:r>
              <a:rPr lang="en-US" altLang="ja-JP" b="0" dirty="0">
                <a:latin typeface="Arial"/>
                <a:ea typeface="Arial"/>
                <a:cs typeface="Arial"/>
                <a:sym typeface="Arial"/>
              </a:rPr>
              <a:t> thông </a:t>
            </a:r>
            <a:r>
              <a:rPr lang="en-US" altLang="ja-JP" b="0" dirty="0" err="1">
                <a:latin typeface="Arial"/>
                <a:ea typeface="Arial"/>
                <a:cs typeface="Arial"/>
                <a:sym typeface="Arial"/>
              </a:rPr>
              <a:t>nào</a:t>
            </a:r>
            <a:r>
              <a:rPr lang="en-US" altLang="ja-JP" b="0" dirty="0">
                <a:latin typeface="Arial"/>
                <a:ea typeface="Arial"/>
                <a:cs typeface="Arial"/>
                <a:sym typeface="Arial"/>
              </a:rPr>
              <a:t>? (</a:t>
            </a:r>
            <a:r>
              <a:rPr lang="en-US" altLang="ja-JP" b="0" dirty="0" err="1">
                <a:latin typeface="Arial"/>
                <a:ea typeface="Arial"/>
                <a:cs typeface="Arial"/>
                <a:sym typeface="Arial"/>
              </a:rPr>
              <a:t>Hỏi</a:t>
            </a:r>
            <a:r>
              <a:rPr lang="en-US" altLang="ja-JP" b="0" dirty="0">
                <a:latin typeface="Arial"/>
                <a:ea typeface="Arial"/>
                <a:cs typeface="Arial"/>
                <a:sym typeface="Arial"/>
              </a:rPr>
              <a:t> </a:t>
            </a:r>
            <a:r>
              <a:rPr lang="en-US" altLang="ja-JP" b="0" dirty="0" err="1">
                <a:latin typeface="Arial"/>
                <a:ea typeface="Arial"/>
                <a:cs typeface="Arial"/>
                <a:sym typeface="Arial"/>
              </a:rPr>
              <a:t>một</a:t>
            </a:r>
            <a:r>
              <a:rPr lang="en-US" altLang="ja-JP" b="0" dirty="0">
                <a:latin typeface="Arial"/>
                <a:ea typeface="Arial"/>
                <a:cs typeface="Arial"/>
                <a:sym typeface="Arial"/>
              </a:rPr>
              <a:t> </a:t>
            </a:r>
            <a:r>
              <a:rPr lang="en-US" altLang="ja-JP" b="0" dirty="0" err="1">
                <a:latin typeface="Arial"/>
                <a:ea typeface="Arial"/>
                <a:cs typeface="Arial"/>
                <a:sym typeface="Arial"/>
              </a:rPr>
              <a:t>vài</a:t>
            </a:r>
            <a:r>
              <a:rPr lang="en-US" altLang="ja-JP" b="0" dirty="0">
                <a:latin typeface="Arial"/>
                <a:ea typeface="Arial"/>
                <a:cs typeface="Arial"/>
                <a:sym typeface="Arial"/>
              </a:rPr>
              <a:t> </a:t>
            </a:r>
            <a:r>
              <a:rPr lang="en-US" altLang="ja-JP" b="0" dirty="0" err="1">
                <a:latin typeface="Arial"/>
                <a:ea typeface="Arial"/>
                <a:cs typeface="Arial"/>
                <a:sym typeface="Arial"/>
              </a:rPr>
              <a:t>người</a:t>
            </a:r>
            <a:r>
              <a:rPr lang="en-US" altLang="ja-JP" b="0" dirty="0">
                <a:latin typeface="Arial"/>
                <a:ea typeface="Arial"/>
                <a:cs typeface="Arial"/>
                <a:sym typeface="Arial"/>
              </a:rPr>
              <a:t> </a:t>
            </a:r>
            <a:r>
              <a:rPr lang="en-US" altLang="ja-JP" b="0" dirty="0" err="1">
                <a:latin typeface="Arial"/>
                <a:ea typeface="Arial"/>
                <a:cs typeface="Arial"/>
                <a:sym typeface="Arial"/>
              </a:rPr>
              <a:t>tham</a:t>
            </a:r>
            <a:r>
              <a:rPr lang="en-US" altLang="ja-JP" b="0" dirty="0">
                <a:latin typeface="Arial"/>
                <a:ea typeface="Arial"/>
                <a:cs typeface="Arial"/>
                <a:sym typeface="Arial"/>
              </a:rPr>
              <a:t> </a:t>
            </a:r>
            <a:r>
              <a:rPr lang="en-US" altLang="ja-JP" b="0" dirty="0" err="1">
                <a:latin typeface="Arial"/>
                <a:ea typeface="Arial"/>
                <a:cs typeface="Arial"/>
                <a:sym typeface="Arial"/>
              </a:rPr>
              <a:t>gia</a:t>
            </a:r>
            <a:r>
              <a:rPr lang="en-US" altLang="ja-JP" b="0" dirty="0">
                <a:latin typeface="Arial"/>
                <a:ea typeface="Arial"/>
                <a:cs typeface="Arial"/>
                <a:sym typeface="Arial"/>
              </a:rPr>
              <a:t>) </a:t>
            </a:r>
            <a:r>
              <a:rPr lang="ja-JP" altLang="en-US" b="0" dirty="0">
                <a:latin typeface="Arial"/>
                <a:ea typeface="Arial"/>
                <a:cs typeface="Arial"/>
                <a:sym typeface="Arial"/>
              </a:rPr>
              <a:t>▼</a:t>
            </a:r>
          </a:p>
          <a:p>
            <a:pPr marL="0" lvl="0" indent="0" algn="l" rtl="0">
              <a:spcBef>
                <a:spcPts val="0"/>
              </a:spcBef>
              <a:spcAft>
                <a:spcPts val="0"/>
              </a:spcAft>
              <a:buNone/>
            </a:pPr>
            <a:r>
              <a:rPr lang="en-US" altLang="ja-JP" b="0" dirty="0" err="1">
                <a:latin typeface="Arial"/>
                <a:ea typeface="Arial"/>
                <a:cs typeface="Arial"/>
                <a:sym typeface="Arial"/>
              </a:rPr>
              <a:t>Tàu</a:t>
            </a:r>
            <a:r>
              <a:rPr lang="en-US" altLang="ja-JP" b="0" dirty="0">
                <a:latin typeface="Arial"/>
                <a:ea typeface="Arial"/>
                <a:cs typeface="Arial"/>
                <a:sym typeface="Arial"/>
              </a:rPr>
              <a:t> </a:t>
            </a:r>
            <a:r>
              <a:rPr lang="en-US" altLang="ja-JP" b="0" dirty="0" err="1">
                <a:latin typeface="Arial"/>
                <a:ea typeface="Arial"/>
                <a:cs typeface="Arial"/>
                <a:sym typeface="Arial"/>
              </a:rPr>
              <a:t>điện</a:t>
            </a:r>
            <a:r>
              <a:rPr lang="en-US" altLang="ja-JP" b="0" dirty="0">
                <a:latin typeface="Arial"/>
                <a:ea typeface="Arial"/>
                <a:cs typeface="Arial"/>
                <a:sym typeface="Arial"/>
              </a:rPr>
              <a:t>, </a:t>
            </a:r>
            <a:r>
              <a:rPr lang="en-US" altLang="ja-JP" b="0" dirty="0" err="1">
                <a:latin typeface="Arial"/>
                <a:ea typeface="Arial"/>
                <a:cs typeface="Arial"/>
                <a:sym typeface="Arial"/>
              </a:rPr>
              <a:t>xe</a:t>
            </a:r>
            <a:r>
              <a:rPr lang="en-US" altLang="ja-JP" b="0" dirty="0">
                <a:latin typeface="Arial"/>
                <a:ea typeface="Arial"/>
                <a:cs typeface="Arial"/>
                <a:sym typeface="Arial"/>
              </a:rPr>
              <a:t> bus</a:t>
            </a:r>
            <a:r>
              <a:rPr lang="ja-JP" altLang="en-US" b="0" baseline="0" dirty="0">
                <a:latin typeface="Arial"/>
                <a:ea typeface="Arial"/>
                <a:cs typeface="Arial"/>
                <a:sym typeface="Arial"/>
              </a:rPr>
              <a:t> </a:t>
            </a:r>
            <a:r>
              <a:rPr lang="en-US" altLang="ja-JP" b="0" baseline="0" dirty="0">
                <a:latin typeface="Arial"/>
                <a:ea typeface="Arial"/>
                <a:cs typeface="Arial"/>
                <a:sym typeface="Arial"/>
              </a:rPr>
              <a:t>hay</a:t>
            </a:r>
            <a:r>
              <a:rPr lang="ja-JP" altLang="en-US" b="0" dirty="0">
                <a:latin typeface="Arial"/>
                <a:ea typeface="Arial"/>
                <a:cs typeface="Arial"/>
                <a:sym typeface="Arial"/>
              </a:rPr>
              <a:t> </a:t>
            </a:r>
            <a:r>
              <a:rPr lang="en-US" altLang="ja-JP" b="0" dirty="0">
                <a:latin typeface="Arial"/>
                <a:ea typeface="Arial"/>
                <a:cs typeface="Arial"/>
                <a:sym typeface="Arial"/>
              </a:rPr>
              <a:t>ô</a:t>
            </a:r>
            <a:r>
              <a:rPr lang="ja-JP" altLang="en-US" b="0" baseline="0" dirty="0">
                <a:latin typeface="Arial"/>
                <a:ea typeface="Arial"/>
                <a:cs typeface="Arial"/>
                <a:sym typeface="Arial"/>
              </a:rPr>
              <a:t> </a:t>
            </a:r>
            <a:r>
              <a:rPr lang="en-US" altLang="ja-JP" b="0" baseline="0" dirty="0" err="1">
                <a:latin typeface="Arial"/>
                <a:ea typeface="Arial"/>
                <a:cs typeface="Arial"/>
                <a:sym typeface="Arial"/>
              </a:rPr>
              <a:t>tô</a:t>
            </a:r>
            <a:r>
              <a:rPr lang="en-US" altLang="ja-JP" b="0" dirty="0">
                <a:latin typeface="Arial"/>
                <a:ea typeface="Arial"/>
                <a:cs typeface="Arial"/>
                <a:sym typeface="Arial"/>
              </a:rPr>
              <a:t>, </a:t>
            </a:r>
            <a:r>
              <a:rPr lang="en-US" altLang="ja-JP" b="0" dirty="0" err="1">
                <a:latin typeface="Arial"/>
                <a:ea typeface="Arial"/>
                <a:cs typeface="Arial"/>
                <a:sym typeface="Arial"/>
              </a:rPr>
              <a:t>tàu</a:t>
            </a:r>
            <a:r>
              <a:rPr lang="en-US" altLang="ja-JP" b="0" dirty="0">
                <a:latin typeface="Arial"/>
                <a:ea typeface="Arial"/>
                <a:cs typeface="Arial"/>
                <a:sym typeface="Arial"/>
              </a:rPr>
              <a:t> </a:t>
            </a:r>
            <a:r>
              <a:rPr lang="en-US" altLang="ja-JP" b="0" dirty="0" err="1">
                <a:latin typeface="Arial"/>
                <a:ea typeface="Arial"/>
                <a:cs typeface="Arial"/>
                <a:sym typeface="Arial"/>
              </a:rPr>
              <a:t>thuyền</a:t>
            </a:r>
            <a:r>
              <a:rPr lang="ja-JP" altLang="en-US" b="0" baseline="0" dirty="0">
                <a:latin typeface="Arial"/>
                <a:ea typeface="Arial"/>
                <a:cs typeface="Arial"/>
                <a:sym typeface="Arial"/>
              </a:rPr>
              <a:t> </a:t>
            </a:r>
            <a:r>
              <a:rPr lang="en-US" altLang="ja-JP" b="0" baseline="0" dirty="0">
                <a:latin typeface="Arial"/>
                <a:ea typeface="Arial"/>
                <a:cs typeface="Arial"/>
                <a:sym typeface="Arial"/>
              </a:rPr>
              <a:t>hay</a:t>
            </a:r>
            <a:r>
              <a:rPr lang="ja-JP" altLang="en-US" b="0" dirty="0">
                <a:latin typeface="Arial"/>
                <a:ea typeface="Arial"/>
                <a:cs typeface="Arial"/>
                <a:sym typeface="Arial"/>
              </a:rPr>
              <a:t> </a:t>
            </a:r>
            <a:r>
              <a:rPr lang="en-US" altLang="ja-JP" b="0" dirty="0" err="1">
                <a:latin typeface="Arial"/>
                <a:ea typeface="Arial"/>
                <a:cs typeface="Arial"/>
                <a:sym typeface="Arial"/>
              </a:rPr>
              <a:t>máy</a:t>
            </a:r>
            <a:r>
              <a:rPr lang="en-US" altLang="ja-JP" b="0" dirty="0">
                <a:latin typeface="Arial"/>
                <a:ea typeface="Arial"/>
                <a:cs typeface="Arial"/>
                <a:sym typeface="Arial"/>
              </a:rPr>
              <a:t> bay, </a:t>
            </a:r>
            <a:r>
              <a:rPr lang="en-US" altLang="ja-JP" b="0" dirty="0" err="1">
                <a:latin typeface="Arial"/>
                <a:ea typeface="Arial"/>
                <a:cs typeface="Arial"/>
                <a:sym typeface="Arial"/>
              </a:rPr>
              <a:t>mọi</a:t>
            </a:r>
            <a:r>
              <a:rPr lang="en-US" altLang="ja-JP" b="0" dirty="0">
                <a:latin typeface="Arial"/>
                <a:ea typeface="Arial"/>
                <a:cs typeface="Arial"/>
                <a:sym typeface="Arial"/>
              </a:rPr>
              <a:t> </a:t>
            </a:r>
            <a:r>
              <a:rPr lang="en-US" altLang="ja-JP" b="0" dirty="0" err="1">
                <a:latin typeface="Arial"/>
                <a:ea typeface="Arial"/>
                <a:cs typeface="Arial"/>
                <a:sym typeface="Arial"/>
              </a:rPr>
              <a:t>người</a:t>
            </a:r>
            <a:r>
              <a:rPr lang="en-US" altLang="ja-JP" b="0" dirty="0">
                <a:latin typeface="Arial"/>
                <a:ea typeface="Arial"/>
                <a:cs typeface="Arial"/>
                <a:sym typeface="Arial"/>
              </a:rPr>
              <a:t> </a:t>
            </a:r>
            <a:r>
              <a:rPr lang="en-US" altLang="ja-JP" b="0" dirty="0" err="1">
                <a:latin typeface="Arial"/>
                <a:ea typeface="Arial"/>
                <a:cs typeface="Arial"/>
                <a:sym typeface="Arial"/>
              </a:rPr>
              <a:t>cũng</a:t>
            </a:r>
            <a:r>
              <a:rPr lang="en-US" altLang="ja-JP" b="0" dirty="0">
                <a:latin typeface="Arial"/>
                <a:ea typeface="Arial"/>
                <a:cs typeface="Arial"/>
                <a:sym typeface="Arial"/>
              </a:rPr>
              <a:t> </a:t>
            </a:r>
            <a:r>
              <a:rPr lang="en-US" altLang="ja-JP" b="0" dirty="0" err="1">
                <a:latin typeface="Arial"/>
                <a:ea typeface="Arial"/>
                <a:cs typeface="Arial"/>
                <a:sym typeface="Arial"/>
              </a:rPr>
              <a:t>đi</a:t>
            </a:r>
            <a:r>
              <a:rPr lang="en-US" altLang="ja-JP" b="0" dirty="0">
                <a:latin typeface="Arial"/>
                <a:ea typeface="Arial"/>
                <a:cs typeface="Arial"/>
                <a:sym typeface="Arial"/>
              </a:rPr>
              <a:t> </a:t>
            </a:r>
            <a:r>
              <a:rPr lang="en-US" altLang="ja-JP" b="0" dirty="0" err="1">
                <a:latin typeface="Arial"/>
                <a:ea typeface="Arial"/>
                <a:cs typeface="Arial"/>
                <a:sym typeface="Arial"/>
              </a:rPr>
              <a:t>xe</a:t>
            </a:r>
            <a:r>
              <a:rPr lang="en-US" altLang="ja-JP" b="0" dirty="0">
                <a:latin typeface="Arial"/>
                <a:ea typeface="Arial"/>
                <a:cs typeface="Arial"/>
                <a:sym typeface="Arial"/>
              </a:rPr>
              <a:t> </a:t>
            </a:r>
            <a:r>
              <a:rPr lang="en-US" altLang="ja-JP" b="0" dirty="0" err="1">
                <a:latin typeface="Arial"/>
                <a:ea typeface="Arial"/>
                <a:cs typeface="Arial"/>
                <a:sym typeface="Arial"/>
              </a:rPr>
              <a:t>máy</a:t>
            </a:r>
            <a:r>
              <a:rPr lang="en-US" altLang="ja-JP" b="0" dirty="0">
                <a:latin typeface="Arial"/>
                <a:ea typeface="Arial"/>
                <a:cs typeface="Arial"/>
                <a:sym typeface="Arial"/>
              </a:rPr>
              <a:t> </a:t>
            </a:r>
            <a:r>
              <a:rPr lang="en-US" altLang="ja-JP" b="0" dirty="0" err="1">
                <a:latin typeface="Arial"/>
                <a:ea typeface="Arial"/>
                <a:cs typeface="Arial"/>
                <a:sym typeface="Arial"/>
              </a:rPr>
              <a:t>và</a:t>
            </a:r>
            <a:r>
              <a:rPr lang="en-US" altLang="ja-JP" b="0" dirty="0">
                <a:latin typeface="Arial"/>
                <a:ea typeface="Arial"/>
                <a:cs typeface="Arial"/>
                <a:sym typeface="Arial"/>
              </a:rPr>
              <a:t> </a:t>
            </a:r>
            <a:r>
              <a:rPr lang="en-US" altLang="ja-JP" b="0" dirty="0" err="1">
                <a:latin typeface="Arial"/>
                <a:ea typeface="Arial"/>
                <a:cs typeface="Arial"/>
                <a:sym typeface="Arial"/>
              </a:rPr>
              <a:t>xe</a:t>
            </a:r>
            <a:r>
              <a:rPr lang="en-US" altLang="ja-JP" b="0" dirty="0">
                <a:latin typeface="Arial"/>
                <a:ea typeface="Arial"/>
                <a:cs typeface="Arial"/>
                <a:sym typeface="Arial"/>
              </a:rPr>
              <a:t> </a:t>
            </a:r>
            <a:r>
              <a:rPr lang="en-US" altLang="ja-JP" b="0" dirty="0" err="1">
                <a:latin typeface="Arial"/>
                <a:ea typeface="Arial"/>
                <a:cs typeface="Arial"/>
                <a:sym typeface="Arial"/>
              </a:rPr>
              <a:t>đạp</a:t>
            </a:r>
            <a:r>
              <a:rPr lang="en-US" altLang="ja-JP" b="0" dirty="0">
                <a:latin typeface="Arial"/>
                <a:ea typeface="Arial"/>
                <a:cs typeface="Arial"/>
                <a:sym typeface="Arial"/>
              </a:rPr>
              <a:t> </a:t>
            </a:r>
            <a:r>
              <a:rPr lang="en-US" altLang="ja-JP" b="0" dirty="0" err="1">
                <a:latin typeface="Arial"/>
                <a:ea typeface="Arial"/>
                <a:cs typeface="Arial"/>
                <a:sym typeface="Arial"/>
              </a:rPr>
              <a:t>nữa</a:t>
            </a:r>
            <a:r>
              <a:rPr lang="en-US" altLang="ja-JP" b="0" dirty="0">
                <a:latin typeface="Arial"/>
                <a:ea typeface="Arial"/>
                <a:cs typeface="Arial"/>
                <a:sym typeface="Arial"/>
              </a:rPr>
              <a:t>. </a:t>
            </a:r>
            <a:r>
              <a:rPr lang="en-US" altLang="ja-JP" b="0" dirty="0" err="1">
                <a:latin typeface="Arial"/>
                <a:ea typeface="Arial"/>
                <a:cs typeface="Arial"/>
                <a:sym typeface="Arial"/>
              </a:rPr>
              <a:t>Thêm</a:t>
            </a:r>
            <a:r>
              <a:rPr lang="en-US" altLang="ja-JP" b="0" dirty="0">
                <a:latin typeface="Arial"/>
                <a:ea typeface="Arial"/>
                <a:cs typeface="Arial"/>
                <a:sym typeface="Arial"/>
              </a:rPr>
              <a:t> </a:t>
            </a:r>
            <a:r>
              <a:rPr lang="en-US" altLang="ja-JP" b="0" dirty="0" err="1">
                <a:latin typeface="Arial"/>
                <a:ea typeface="Arial"/>
                <a:cs typeface="Arial"/>
                <a:sym typeface="Arial"/>
              </a:rPr>
              <a:t>nữa</a:t>
            </a:r>
            <a:r>
              <a:rPr lang="en-US" altLang="ja-JP" b="0" dirty="0">
                <a:latin typeface="Arial"/>
                <a:ea typeface="Arial"/>
                <a:cs typeface="Arial"/>
                <a:sym typeface="Arial"/>
              </a:rPr>
              <a:t>, </a:t>
            </a:r>
            <a:r>
              <a:rPr lang="en-US" altLang="ja-JP" b="0" dirty="0" err="1">
                <a:latin typeface="Arial"/>
                <a:ea typeface="Arial"/>
                <a:cs typeface="Arial"/>
                <a:sym typeface="Arial"/>
              </a:rPr>
              <a:t>còn</a:t>
            </a:r>
            <a:r>
              <a:rPr lang="en-US" altLang="ja-JP" b="0" dirty="0">
                <a:latin typeface="Arial"/>
                <a:ea typeface="Arial"/>
                <a:cs typeface="Arial"/>
                <a:sym typeface="Arial"/>
              </a:rPr>
              <a:t> </a:t>
            </a:r>
            <a:r>
              <a:rPr lang="en-US" altLang="ja-JP" b="0" dirty="0" err="1">
                <a:latin typeface="Arial"/>
                <a:ea typeface="Arial"/>
                <a:cs typeface="Arial"/>
                <a:sym typeface="Arial"/>
              </a:rPr>
              <a:t>có</a:t>
            </a:r>
            <a:r>
              <a:rPr lang="en-US" altLang="ja-JP" b="0" dirty="0">
                <a:latin typeface="Arial"/>
                <a:ea typeface="Arial"/>
                <a:cs typeface="Arial"/>
                <a:sym typeface="Arial"/>
              </a:rPr>
              <a:t> </a:t>
            </a:r>
            <a:r>
              <a:rPr lang="en-US" altLang="ja-JP" b="0" dirty="0" err="1">
                <a:latin typeface="Arial"/>
                <a:ea typeface="Arial"/>
                <a:cs typeface="Arial"/>
                <a:sym typeface="Arial"/>
              </a:rPr>
              <a:t>cả</a:t>
            </a:r>
            <a:r>
              <a:rPr lang="en-US" altLang="ja-JP" b="0" dirty="0">
                <a:latin typeface="Arial"/>
                <a:ea typeface="Arial"/>
                <a:cs typeface="Arial"/>
                <a:sym typeface="Arial"/>
              </a:rPr>
              <a:t> Grab </a:t>
            </a:r>
            <a:r>
              <a:rPr lang="en-US" altLang="ja-JP" b="0" dirty="0" err="1">
                <a:latin typeface="Arial"/>
                <a:ea typeface="Arial"/>
                <a:cs typeface="Arial"/>
                <a:sym typeface="Arial"/>
              </a:rPr>
              <a:t>và</a:t>
            </a:r>
            <a:r>
              <a:rPr lang="en-US" altLang="ja-JP" b="0" dirty="0">
                <a:latin typeface="Arial"/>
                <a:ea typeface="Arial"/>
                <a:cs typeface="Arial"/>
                <a:sym typeface="Arial"/>
              </a:rPr>
              <a:t> taxi </a:t>
            </a:r>
            <a:r>
              <a:rPr lang="en-US" altLang="ja-JP" b="0" dirty="0" err="1">
                <a:latin typeface="Arial"/>
                <a:ea typeface="Arial"/>
                <a:cs typeface="Arial"/>
                <a:sym typeface="Arial"/>
              </a:rPr>
              <a:t>phải</a:t>
            </a:r>
            <a:r>
              <a:rPr lang="en-US" altLang="ja-JP" b="0" dirty="0">
                <a:latin typeface="Arial"/>
                <a:ea typeface="Arial"/>
                <a:cs typeface="Arial"/>
                <a:sym typeface="Arial"/>
              </a:rPr>
              <a:t> </a:t>
            </a:r>
            <a:r>
              <a:rPr lang="en-US" altLang="ja-JP" b="0" dirty="0" err="1">
                <a:latin typeface="Arial"/>
                <a:ea typeface="Arial"/>
                <a:cs typeface="Arial"/>
                <a:sym typeface="Arial"/>
              </a:rPr>
              <a:t>không</a:t>
            </a:r>
            <a:r>
              <a:rPr lang="en-US" altLang="ja-JP" b="0" dirty="0">
                <a:latin typeface="Arial"/>
                <a:ea typeface="Arial"/>
                <a:cs typeface="Arial"/>
                <a:sym typeface="Arial"/>
              </a:rPr>
              <a:t>. </a:t>
            </a:r>
            <a:r>
              <a:rPr lang="ja-JP" altLang="en-US" b="0" dirty="0">
                <a:latin typeface="Arial"/>
                <a:ea typeface="Arial"/>
                <a:cs typeface="Arial"/>
                <a:sym typeface="Arial"/>
              </a:rPr>
              <a:t>▼</a:t>
            </a:r>
          </a:p>
        </p:txBody>
      </p:sp>
      <p:sp>
        <p:nvSpPr>
          <p:cNvPr id="118" name="Google Shape;118;p4: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4</a:t>
            </a:fld>
            <a:endParaRPr/>
          </a:p>
        </p:txBody>
      </p:sp>
    </p:spTree>
    <p:extLst>
      <p:ext uri="{BB962C8B-B14F-4D97-AF65-F5344CB8AC3E}">
        <p14:creationId xmlns:p14="http://schemas.microsoft.com/office/powerpoint/2010/main" val="17314994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34: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34: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i="0">
                <a:solidFill>
                  <a:srgbClr val="000000"/>
                </a:solidFill>
                <a:effectLst/>
                <a:latin typeface="Hiragino Kaku Gothic Pro"/>
              </a:rPr>
              <a:t>切符を紛失した場合は、まず降り</a:t>
            </a:r>
            <a:r>
              <a:rPr lang="ja-JP" altLang="en-US">
                <a:solidFill>
                  <a:srgbClr val="000000"/>
                </a:solidFill>
                <a:latin typeface="Hiragino Kaku Gothic Pro"/>
              </a:rPr>
              <a:t>る</a:t>
            </a:r>
            <a:r>
              <a:rPr lang="ja-JP" altLang="en-US" b="0" i="0">
                <a:solidFill>
                  <a:srgbClr val="000000"/>
                </a:solidFill>
                <a:effectLst/>
                <a:latin typeface="Hiragino Kaku Gothic Pro"/>
              </a:rPr>
              <a:t>駅の係員に切符を紛失した旨を伝えてください。その時乗車区間や乗車券類などを聞かれて、</a:t>
            </a:r>
            <a:r>
              <a:rPr lang="ja-JP" altLang="en-US" b="0" i="0">
                <a:solidFill>
                  <a:srgbClr val="333333"/>
                </a:solidFill>
                <a:effectLst/>
                <a:latin typeface="Hiragino Kaku Gothic Pro"/>
              </a:rPr>
              <a:t>紛失再発行用として、同じきっぷ（同じ区間・列車・設備等）を再購入します。</a:t>
            </a:r>
            <a:r>
              <a:rPr lang="ja-JP" altLang="en-US" sz="1200" b="0" i="0" strike="noStrike">
                <a:solidFill>
                  <a:schemeClr val="dk1"/>
                </a:solidFill>
                <a:latin typeface="Arial"/>
                <a:ea typeface="Arial"/>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i="0">
                <a:solidFill>
                  <a:srgbClr val="001D35"/>
                </a:solidFill>
                <a:effectLst/>
                <a:latin typeface="Arial" panose="020B0604020202020204" pitchFamily="34" charset="0"/>
              </a:rPr>
              <a:t>再購入する際は、紛失したきっぷと同じ区間・列車・設備などの条件で、同じきっぷ（「紛失再」または「紛失」の表示があります）を購入します。トクトクきっぷ（「ジパング倶楽部」の割引や「レール</a:t>
            </a:r>
            <a:r>
              <a:rPr lang="en-US" altLang="ja-JP" b="0" i="0">
                <a:solidFill>
                  <a:srgbClr val="001D35"/>
                </a:solidFill>
                <a:effectLst/>
                <a:latin typeface="Arial" panose="020B0604020202020204" pitchFamily="34" charset="0"/>
              </a:rPr>
              <a:t>&amp;</a:t>
            </a:r>
            <a:r>
              <a:rPr lang="ja-JP" altLang="en-US" b="0" i="0">
                <a:solidFill>
                  <a:srgbClr val="001D35"/>
                </a:solidFill>
                <a:effectLst/>
                <a:latin typeface="Arial" panose="020B0604020202020204" pitchFamily="34" charset="0"/>
              </a:rPr>
              <a:t>レンタカーきっぷ」など）の場合は、なくしたきっぷと同じ区間・列車・設備の無割引のきっぷを購入します。</a:t>
            </a:r>
            <a:r>
              <a:rPr lang="ja-JP" altLang="en-US" sz="1200" b="0" i="0" strike="noStrike">
                <a:solidFill>
                  <a:schemeClr val="dk1"/>
                </a:solidFill>
                <a:latin typeface="Arial"/>
                <a:ea typeface="Arial"/>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sz="1200" b="0" i="0" strike="noStrike">
                <a:solidFill>
                  <a:schemeClr val="dk1"/>
                </a:solidFill>
                <a:latin typeface="Arial"/>
                <a:ea typeface="Arial"/>
                <a:cs typeface="Arial"/>
                <a:sym typeface="Arial"/>
              </a:rPr>
              <a:t>Nếu bạn làm mất vé, trước tiên hãy báo cho nhân viên tại ga mà bạn định xuống về việc mất vé. Lúc đó, bạn sẽ được hỏi về </a:t>
            </a:r>
            <a:r>
              <a:rPr lang="en-US" altLang="ja-JP" sz="1200" b="0" i="0" strike="noStrike" err="1">
                <a:solidFill>
                  <a:schemeClr val="dk1"/>
                </a:solidFill>
                <a:latin typeface="Arial"/>
                <a:ea typeface="Arial"/>
                <a:cs typeface="Arial"/>
                <a:sym typeface="Arial"/>
              </a:rPr>
              <a:t>lộ</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trình</a:t>
            </a:r>
            <a:r>
              <a:rPr lang="en-US" altLang="ja-JP" sz="1200" b="0" i="0" strike="noStrike">
                <a:solidFill>
                  <a:schemeClr val="dk1"/>
                </a:solidFill>
                <a:latin typeface="Arial"/>
                <a:ea typeface="Arial"/>
                <a:cs typeface="Arial"/>
                <a:sym typeface="Arial"/>
              </a:rPr>
              <a:t> </a:t>
            </a:r>
            <a:r>
              <a:rPr lang="vi-VN" altLang="ja-JP" sz="1200" b="0" i="0" strike="noStrike">
                <a:solidFill>
                  <a:schemeClr val="dk1"/>
                </a:solidFill>
                <a:latin typeface="Arial"/>
                <a:ea typeface="Arial"/>
                <a:cs typeface="Arial"/>
                <a:sym typeface="Arial"/>
              </a:rPr>
              <a:t>đã đi và loại vé, sau đó bạn sẽ phải mua lại vé tương tự (cùng đoạn đường, tàu, thiết bị, v.v.) để thay thế cho vé đã mất.</a:t>
            </a:r>
            <a:r>
              <a:rPr lang="ja-JP" altLang="en-US" sz="1200" b="0" i="0" strike="noStrike">
                <a:solidFill>
                  <a:schemeClr val="dk1"/>
                </a:solidFill>
                <a:latin typeface="Arial"/>
                <a:ea typeface="Arial"/>
                <a:cs typeface="Arial"/>
                <a:sym typeface="Arial"/>
              </a:rPr>
              <a:t> ▼</a:t>
            </a:r>
            <a:endParaRPr lang="en-US" altLang="ja-JP" sz="1200" b="0" i="0" strike="noStrike">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sz="1200" b="0" i="0" strike="noStrike">
                <a:solidFill>
                  <a:schemeClr val="dk1"/>
                </a:solidFill>
                <a:latin typeface="Arial"/>
                <a:ea typeface="Arial"/>
                <a:cs typeface="Arial"/>
                <a:sym typeface="Arial"/>
              </a:rPr>
              <a:t>Khi mua lại vé, bạn sẽ phải mua vé với các điều kiện tương tự như vé đã mất (vé sẽ có hiển thị "mất vé phát hành lại" hoặc "mất vé"). Nếu vé của bạn thuộc loại vé giảm giá đặc biệt (như vé giảm giá của </a:t>
            </a:r>
            <a:r>
              <a:rPr lang="vi-VN" altLang="ja-JP" sz="1200" b="1" i="0" strike="noStrike">
                <a:solidFill>
                  <a:schemeClr val="dk1"/>
                </a:solidFill>
                <a:latin typeface="Arial"/>
                <a:ea typeface="Arial"/>
                <a:cs typeface="Arial"/>
                <a:sym typeface="Arial"/>
              </a:rPr>
              <a:t>"Câu lạc bộ Zipangu“</a:t>
            </a:r>
            <a:r>
              <a:rPr lang="en-US" altLang="ja-JP" sz="1200" b="1" i="0" strike="noStrike">
                <a:solidFill>
                  <a:schemeClr val="dk1"/>
                </a:solidFill>
                <a:latin typeface="Arial"/>
                <a:ea typeface="Arial"/>
                <a:cs typeface="Arial"/>
                <a:sym typeface="Arial"/>
              </a:rPr>
              <a:t> </a:t>
            </a:r>
            <a:r>
              <a:rPr lang="en-US" altLang="ja-JP" sz="1200" b="0" i="0" strike="noStrike">
                <a:solidFill>
                  <a:schemeClr val="dk1"/>
                </a:solidFill>
                <a:latin typeface="Arial"/>
                <a:ea typeface="Arial"/>
                <a:cs typeface="Arial"/>
                <a:sym typeface="Arial"/>
              </a:rPr>
              <a:t>(</a:t>
            </a:r>
            <a:r>
              <a:rPr lang="en-US" altLang="ja-JP" sz="1200" b="0" i="0" strike="noStrike" err="1">
                <a:solidFill>
                  <a:schemeClr val="dk1"/>
                </a:solidFill>
                <a:latin typeface="Arial"/>
                <a:ea typeface="Arial"/>
                <a:cs typeface="Arial"/>
                <a:sym typeface="Arial"/>
              </a:rPr>
              <a:t>một</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dịch</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vụ</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dành</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cho</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người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cao</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tuổi</a:t>
            </a:r>
            <a:r>
              <a:rPr lang="en-US" altLang="ja-JP" sz="1200" b="0" i="0" strike="noStrike">
                <a:solidFill>
                  <a:schemeClr val="dk1"/>
                </a:solidFill>
                <a:latin typeface="Arial"/>
                <a:ea typeface="Arial"/>
                <a:cs typeface="Arial"/>
                <a:sym typeface="Arial"/>
              </a:rPr>
              <a:t> do </a:t>
            </a:r>
            <a:r>
              <a:rPr lang="en-US" altLang="ja-JP" sz="1200" b="0" i="0" strike="noStrike" err="1">
                <a:solidFill>
                  <a:schemeClr val="dk1"/>
                </a:solidFill>
                <a:latin typeface="Arial"/>
                <a:ea typeface="Arial"/>
                <a:cs typeface="Arial"/>
                <a:sym typeface="Arial"/>
              </a:rPr>
              <a:t>các</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công</a:t>
            </a:r>
            <a:r>
              <a:rPr lang="en-US" altLang="ja-JP" sz="1200" b="0" i="0" strike="noStrike">
                <a:solidFill>
                  <a:schemeClr val="dk1"/>
                </a:solidFill>
                <a:latin typeface="Arial"/>
                <a:ea typeface="Arial"/>
                <a:cs typeface="Arial"/>
                <a:sym typeface="Arial"/>
              </a:rPr>
              <a:t> ty JR Nhật Bản </a:t>
            </a:r>
            <a:r>
              <a:rPr lang="en-US" altLang="ja-JP" sz="1200" b="0" i="0" strike="noStrike" err="1">
                <a:solidFill>
                  <a:schemeClr val="dk1"/>
                </a:solidFill>
                <a:latin typeface="Arial"/>
                <a:ea typeface="Arial"/>
                <a:cs typeface="Arial"/>
                <a:sym typeface="Arial"/>
              </a:rPr>
              <a:t>cung</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cấp</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thành</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viên</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có</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thể</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mua</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vé</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tàu</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đặt</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biệt</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và</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vé</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ghế</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chỉ</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định</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với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giá</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ưu</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đãi</a:t>
            </a:r>
            <a:r>
              <a:rPr lang="en-US" altLang="ja-JP" sz="1200" b="0" i="0" strike="noStrike">
                <a:solidFill>
                  <a:schemeClr val="dk1"/>
                </a:solidFill>
                <a:latin typeface="Arial"/>
                <a:ea typeface="Arial"/>
                <a:cs typeface="Arial"/>
                <a:sym typeface="Arial"/>
              </a:rPr>
              <a:t>, nam </a:t>
            </a:r>
            <a:r>
              <a:rPr lang="en-US" altLang="ja-JP" sz="1200" b="0" i="0" strike="noStrike" err="1">
                <a:solidFill>
                  <a:schemeClr val="dk1"/>
                </a:solidFill>
                <a:latin typeface="Arial"/>
                <a:ea typeface="Arial"/>
                <a:cs typeface="Arial"/>
                <a:sym typeface="Arial"/>
              </a:rPr>
              <a:t>trên</a:t>
            </a:r>
            <a:r>
              <a:rPr lang="en-US" altLang="ja-JP" sz="1200" b="0" i="0" strike="noStrike">
                <a:solidFill>
                  <a:schemeClr val="dk1"/>
                </a:solidFill>
                <a:latin typeface="Arial"/>
                <a:ea typeface="Arial"/>
                <a:cs typeface="Arial"/>
                <a:sym typeface="Arial"/>
              </a:rPr>
              <a:t> 65 </a:t>
            </a:r>
            <a:r>
              <a:rPr lang="en-US" altLang="ja-JP" sz="1200" b="0" i="0" strike="noStrike" err="1">
                <a:solidFill>
                  <a:schemeClr val="dk1"/>
                </a:solidFill>
                <a:latin typeface="Arial"/>
                <a:ea typeface="Arial"/>
                <a:cs typeface="Arial"/>
                <a:sym typeface="Arial"/>
              </a:rPr>
              <a:t>tuổi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và</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nữ</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trên</a:t>
            </a:r>
            <a:r>
              <a:rPr lang="en-US" altLang="ja-JP" sz="1200" b="0" i="0" strike="noStrike">
                <a:solidFill>
                  <a:schemeClr val="dk1"/>
                </a:solidFill>
                <a:latin typeface="Arial"/>
                <a:ea typeface="Arial"/>
                <a:cs typeface="Arial"/>
                <a:sym typeface="Arial"/>
              </a:rPr>
              <a:t> 60 </a:t>
            </a:r>
            <a:r>
              <a:rPr lang="en-US" altLang="ja-JP" sz="1200" b="0" i="0" strike="noStrike" err="1">
                <a:solidFill>
                  <a:schemeClr val="dk1"/>
                </a:solidFill>
                <a:latin typeface="Arial"/>
                <a:ea typeface="Arial"/>
                <a:cs typeface="Arial"/>
                <a:sym typeface="Arial"/>
              </a:rPr>
              <a:t>tuổi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có</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thể</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tham</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gia</a:t>
            </a:r>
            <a:r>
              <a:rPr lang="en-US" altLang="ja-JP" sz="1200" b="0" i="0" strike="noStrike">
                <a:solidFill>
                  <a:schemeClr val="dk1"/>
                </a:solidFill>
                <a:latin typeface="Arial"/>
                <a:ea typeface="Arial"/>
                <a:cs typeface="Arial"/>
                <a:sym typeface="Arial"/>
              </a:rPr>
              <a:t>) </a:t>
            </a:r>
            <a:r>
              <a:rPr lang="vi-VN" altLang="ja-JP" sz="1200" b="0" i="0" strike="noStrike">
                <a:solidFill>
                  <a:schemeClr val="dk1"/>
                </a:solidFill>
                <a:latin typeface="Arial"/>
                <a:ea typeface="Arial"/>
                <a:cs typeface="Arial"/>
                <a:sym typeface="Arial"/>
              </a:rPr>
              <a:t> hoặc </a:t>
            </a:r>
            <a:r>
              <a:rPr lang="vi-VN" altLang="ja-JP" sz="1200" b="1" i="0" strike="noStrike">
                <a:solidFill>
                  <a:schemeClr val="dk1"/>
                </a:solidFill>
                <a:latin typeface="Arial"/>
                <a:ea typeface="Arial"/>
                <a:cs typeface="Arial"/>
                <a:sym typeface="Arial"/>
              </a:rPr>
              <a:t>"Vé Đường Sắt &amp; Thuê Xe</a:t>
            </a:r>
            <a:r>
              <a:rPr lang="en-US" altLang="ja-JP" sz="1200" b="1" i="0" strike="noStrike">
                <a:solidFill>
                  <a:schemeClr val="dk1"/>
                </a:solidFill>
                <a:latin typeface="Arial"/>
                <a:ea typeface="Arial"/>
                <a:cs typeface="Arial"/>
                <a:sym typeface="Arial"/>
              </a:rPr>
              <a:t>” </a:t>
            </a:r>
            <a:r>
              <a:rPr lang="en-US" altLang="ja-JP" sz="1200" b="0" i="0" strike="noStrike">
                <a:solidFill>
                  <a:schemeClr val="dk1"/>
                </a:solidFill>
                <a:latin typeface="Arial"/>
                <a:ea typeface="Arial"/>
                <a:cs typeface="Arial"/>
                <a:sym typeface="Arial"/>
              </a:rPr>
              <a:t>(</a:t>
            </a:r>
            <a:r>
              <a:rPr lang="en-US" b="0"/>
              <a:t>"Rail &amp; Rent-a-Car Ticket" </a:t>
            </a:r>
            <a:r>
              <a:rPr lang="en-US" err="1"/>
              <a:t>là</a:t>
            </a:r>
            <a:r>
              <a:rPr lang="en-US"/>
              <a:t> </a:t>
            </a:r>
            <a:r>
              <a:rPr lang="en-US" err="1"/>
              <a:t>một</a:t>
            </a:r>
            <a:r>
              <a:rPr lang="en-US"/>
              <a:t> </a:t>
            </a:r>
            <a:r>
              <a:rPr lang="en-US" err="1"/>
              <a:t>dịch</a:t>
            </a:r>
            <a:r>
              <a:rPr lang="en-US"/>
              <a:t> </a:t>
            </a:r>
            <a:r>
              <a:rPr lang="en-US" err="1"/>
              <a:t>vụ</a:t>
            </a:r>
            <a:r>
              <a:rPr lang="en-US"/>
              <a:t> </a:t>
            </a:r>
            <a:r>
              <a:rPr lang="en-US" err="1"/>
              <a:t>kết</a:t>
            </a:r>
            <a:r>
              <a:rPr lang="en-US"/>
              <a:t> </a:t>
            </a:r>
            <a:r>
              <a:rPr lang="en-US" err="1"/>
              <a:t>hợp</a:t>
            </a:r>
            <a:r>
              <a:rPr lang="en-US"/>
              <a:t> </a:t>
            </a:r>
            <a:r>
              <a:rPr lang="en-US" err="1"/>
              <a:t>của</a:t>
            </a:r>
            <a:r>
              <a:rPr lang="en-US"/>
              <a:t> JR, </a:t>
            </a:r>
            <a:r>
              <a:rPr lang="en-US" err="1"/>
              <a:t>cung</a:t>
            </a:r>
            <a:r>
              <a:rPr lang="en-US"/>
              <a:t> </a:t>
            </a:r>
            <a:r>
              <a:rPr lang="en-US" err="1"/>
              <a:t>cấp</a:t>
            </a:r>
            <a:r>
              <a:rPr lang="en-US"/>
              <a:t> </a:t>
            </a:r>
            <a:r>
              <a:rPr lang="en-US" err="1"/>
              <a:t>vé</a:t>
            </a:r>
            <a:r>
              <a:rPr lang="en-US"/>
              <a:t> </a:t>
            </a:r>
            <a:r>
              <a:rPr lang="en-US" err="1"/>
              <a:t>tàu</a:t>
            </a:r>
            <a:r>
              <a:rPr lang="en-US"/>
              <a:t> </a:t>
            </a:r>
            <a:r>
              <a:rPr lang="en-US" err="1"/>
              <a:t>giảm</a:t>
            </a:r>
            <a:r>
              <a:rPr lang="en-US"/>
              <a:t> </a:t>
            </a:r>
            <a:r>
              <a:rPr lang="en-US" err="1"/>
              <a:t>giá</a:t>
            </a:r>
            <a:r>
              <a:rPr lang="en-US"/>
              <a:t> </a:t>
            </a:r>
            <a:r>
              <a:rPr lang="en-US" err="1"/>
              <a:t>kèm</a:t>
            </a:r>
            <a:r>
              <a:rPr lang="en-US"/>
              <a:t> </a:t>
            </a:r>
            <a:r>
              <a:rPr lang="en-US" err="1"/>
              <a:t>với</a:t>
            </a:r>
            <a:r>
              <a:rPr lang="en-US"/>
              <a:t> </a:t>
            </a:r>
            <a:r>
              <a:rPr lang="en-US" err="1"/>
              <a:t>dịch</a:t>
            </a:r>
            <a:r>
              <a:rPr lang="en-US"/>
              <a:t> </a:t>
            </a:r>
            <a:r>
              <a:rPr lang="en-US" err="1"/>
              <a:t>vụ</a:t>
            </a:r>
            <a:r>
              <a:rPr lang="en-US"/>
              <a:t> </a:t>
            </a:r>
            <a:r>
              <a:rPr lang="en-US" err="1"/>
              <a:t>thuê</a:t>
            </a:r>
            <a:r>
              <a:rPr lang="en-US"/>
              <a:t> </a:t>
            </a:r>
            <a:r>
              <a:rPr lang="en-US" err="1"/>
              <a:t>xe</a:t>
            </a:r>
            <a:r>
              <a:rPr lang="en-US"/>
              <a:t> </a:t>
            </a:r>
            <a:r>
              <a:rPr lang="en-US" err="1"/>
              <a:t>tại</a:t>
            </a:r>
            <a:r>
              <a:rPr lang="en-US"/>
              <a:t> </a:t>
            </a:r>
            <a:r>
              <a:rPr lang="en-US" err="1"/>
              <a:t>các</a:t>
            </a:r>
            <a:r>
              <a:rPr lang="en-US"/>
              <a:t> </a:t>
            </a:r>
            <a:r>
              <a:rPr lang="en-US" err="1"/>
              <a:t>điểm</a:t>
            </a:r>
            <a:r>
              <a:rPr lang="en-US"/>
              <a:t> </a:t>
            </a:r>
            <a:r>
              <a:rPr lang="en-US" err="1"/>
              <a:t>đến</a:t>
            </a:r>
            <a:r>
              <a:rPr lang="vi-VN" altLang="ja-JP" sz="1200" b="0" i="0" strike="noStrike">
                <a:solidFill>
                  <a:schemeClr val="dk1"/>
                </a:solidFill>
                <a:latin typeface="Arial"/>
                <a:ea typeface="Arial"/>
                <a:cs typeface="Arial"/>
                <a:sym typeface="Arial"/>
              </a:rPr>
              <a:t>), bạn sẽ phải mua vé không giảm giá với cùng đoạn đường, tàu, thiết bị như vé đã mất.</a:t>
            </a:r>
            <a:r>
              <a:rPr lang="ja-JP" altLang="en-US" sz="1200" b="0" i="0" strike="noStrike">
                <a:solidFill>
                  <a:schemeClr val="dk1"/>
                </a:solidFill>
                <a:latin typeface="Arial"/>
                <a:ea typeface="Arial"/>
                <a:cs typeface="Arial"/>
                <a:sym typeface="Arial"/>
              </a:rPr>
              <a:t> ▼</a:t>
            </a:r>
            <a:endParaRPr lang="en-US" altLang="ja-JP" sz="1200" b="0" i="0" strike="noStrike">
              <a:solidFill>
                <a:schemeClr val="dk1"/>
              </a:solidFill>
              <a:latin typeface="Arial"/>
              <a:ea typeface="Arial"/>
              <a:cs typeface="Arial"/>
              <a:sym typeface="Arial"/>
            </a:endParaRPr>
          </a:p>
        </p:txBody>
      </p:sp>
      <p:sp>
        <p:nvSpPr>
          <p:cNvPr id="508" name="Google Shape;508;p34: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40</a:t>
            </a:fld>
            <a:endParaRPr/>
          </a:p>
        </p:txBody>
      </p:sp>
    </p:spTree>
    <p:extLst>
      <p:ext uri="{BB962C8B-B14F-4D97-AF65-F5344CB8AC3E}">
        <p14:creationId xmlns:p14="http://schemas.microsoft.com/office/powerpoint/2010/main" val="24693938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34: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34: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i="0">
                <a:solidFill>
                  <a:srgbClr val="44566D"/>
                </a:solidFill>
                <a:effectLst/>
                <a:latin typeface="Hiragino Kaku Gothic ProN"/>
              </a:rPr>
              <a:t>目的地に到着した際に改札出口にて駅員の方に「再収受証明」という証明を</a:t>
            </a:r>
            <a:r>
              <a:rPr lang="ja-JP" altLang="en-US" b="0" i="0">
                <a:solidFill>
                  <a:srgbClr val="EE87B4"/>
                </a:solidFill>
                <a:effectLst/>
                <a:latin typeface="Hiragino Kaku Gothic ProN"/>
              </a:rPr>
              <a:t>必ず</a:t>
            </a:r>
            <a:r>
              <a:rPr lang="ja-JP" altLang="en-US" b="0" i="0">
                <a:solidFill>
                  <a:srgbClr val="44566D"/>
                </a:solidFill>
                <a:effectLst/>
                <a:latin typeface="Hiragino Kaku Gothic ProN"/>
              </a:rPr>
              <a:t>受けてください。</a:t>
            </a:r>
            <a:r>
              <a:rPr lang="ja-JP" altLang="en-US" b="0"/>
              <a:t>▼</a:t>
            </a:r>
            <a:endParaRPr lang="en-US" altLang="ja-JP" b="0" i="0">
              <a:solidFill>
                <a:srgbClr val="44566D"/>
              </a:solidFill>
              <a:effectLst/>
              <a:latin typeface="Hiragino Kaku Gothic ProN"/>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i="0">
                <a:solidFill>
                  <a:srgbClr val="44566D"/>
                </a:solidFill>
                <a:effectLst/>
                <a:latin typeface="Hiragino Kaku Gothic ProN"/>
              </a:rPr>
              <a:t>これを必ず保管してください。</a:t>
            </a:r>
            <a:r>
              <a:rPr lang="ja-JP" altLang="en-US" b="0" i="0">
                <a:solidFill>
                  <a:srgbClr val="686357"/>
                </a:solidFill>
                <a:effectLst/>
                <a:latin typeface="Noto Sans Japanese"/>
              </a:rPr>
              <a:t>払い戻しには「再発行のきっぷ」が必要ですので、忘れないようにしましょう。</a:t>
            </a:r>
            <a:endParaRPr lang="en-US" altLang="ja-JP" b="0" i="0">
              <a:solidFill>
                <a:srgbClr val="686357"/>
              </a:solidFill>
              <a:effectLst/>
              <a:latin typeface="Noto Sans Japanese"/>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i="0">
                <a:solidFill>
                  <a:srgbClr val="001D35"/>
                </a:solidFill>
                <a:effectLst/>
              </a:rPr>
              <a:t>後日、紛失した切符が見つかった場合は、「再収受証明」とともに駅窓口に持参することで、手数料を差し引いて払い戻しを受けることができます。</a:t>
            </a:r>
            <a:r>
              <a:rPr lang="ja-JP" altLang="en-US">
                <a:solidFill>
                  <a:srgbClr val="001D35"/>
                </a:solidFill>
              </a:rPr>
              <a:t>手数料</a:t>
            </a:r>
            <a:r>
              <a:rPr lang="en-US" altLang="ja-JP" b="0" i="0">
                <a:solidFill>
                  <a:srgbClr val="001D35"/>
                </a:solidFill>
                <a:effectLst/>
              </a:rPr>
              <a:t>220</a:t>
            </a:r>
            <a:r>
              <a:rPr lang="ja-JP" altLang="en-US" b="0" i="0">
                <a:solidFill>
                  <a:srgbClr val="001D35"/>
                </a:solidFill>
                <a:effectLst/>
              </a:rPr>
              <a:t>円です。ただし、再収受証明書の発行日の翌日から起算して</a:t>
            </a:r>
            <a:r>
              <a:rPr lang="en-US" altLang="ja-JP" b="0" i="0">
                <a:solidFill>
                  <a:srgbClr val="001D35"/>
                </a:solidFill>
                <a:effectLst/>
              </a:rPr>
              <a:t>1</a:t>
            </a:r>
            <a:r>
              <a:rPr lang="ja-JP" altLang="en-US" b="0" i="0">
                <a:solidFill>
                  <a:srgbClr val="001D35"/>
                </a:solidFill>
                <a:effectLst/>
              </a:rPr>
              <a:t>年を経過した場合は払い戻しはできません。</a:t>
            </a:r>
            <a:r>
              <a:rPr lang="ja-JP" altLang="en-US" b="0"/>
              <a:t>▼</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ja-JP" b="0" i="0">
                <a:solidFill>
                  <a:srgbClr val="44566D"/>
                </a:solidFill>
                <a:effectLst/>
                <a:latin typeface="Hiragino Kaku Gothic ProN"/>
              </a:rPr>
              <a:t>Khi </a:t>
            </a:r>
            <a:r>
              <a:rPr lang="en-US" altLang="ja-JP" b="0" i="0" err="1">
                <a:solidFill>
                  <a:srgbClr val="44566D"/>
                </a:solidFill>
                <a:effectLst/>
                <a:latin typeface="Hiragino Kaku Gothic ProN"/>
              </a:rPr>
              <a:t>bạn</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tới</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nơi</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bạn</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nhất</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định</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hãy</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nhận</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dấu</a:t>
            </a:r>
            <a:r>
              <a:rPr lang="en-US" altLang="ja-JP" b="0" i="0">
                <a:solidFill>
                  <a:srgbClr val="44566D"/>
                </a:solidFill>
                <a:effectLst/>
                <a:latin typeface="Hiragino Kaku Gothic ProN"/>
              </a:rPr>
              <a:t> “</a:t>
            </a:r>
            <a:r>
              <a:rPr lang="ja-JP" altLang="en-US" b="0" i="0">
                <a:solidFill>
                  <a:srgbClr val="44566D"/>
                </a:solidFill>
                <a:effectLst/>
                <a:latin typeface="Hiragino Kaku Gothic ProN"/>
              </a:rPr>
              <a:t>再収受証明（さいしゅうじゅしょうめい）</a:t>
            </a:r>
            <a:r>
              <a:rPr lang="en-US" altLang="ja-JP" b="0" i="0" err="1">
                <a:solidFill>
                  <a:srgbClr val="44566D"/>
                </a:solidFill>
                <a:effectLst/>
                <a:latin typeface="Hiragino Kaku Gothic ProN"/>
              </a:rPr>
              <a:t>Chứng</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nhận</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nhận</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thu</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lại</a:t>
            </a:r>
            <a:r>
              <a:rPr lang="en-US" altLang="ja-JP" b="0" i="0">
                <a:solidFill>
                  <a:srgbClr val="44566D"/>
                </a:solidFill>
                <a:effectLst/>
                <a:latin typeface="Hiragino Kaku Gothic ProN"/>
              </a:rPr>
              <a:t>”</a:t>
            </a:r>
            <a:r>
              <a:rPr lang="ja-JP" altLang="en-US" b="0"/>
              <a:t> ▼</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err="1"/>
              <a:t>Hãy</a:t>
            </a:r>
            <a:r>
              <a:rPr lang="en-US" b="0"/>
              <a:t> </a:t>
            </a:r>
            <a:r>
              <a:rPr lang="en-US" err="1"/>
              <a:t>giữ</a:t>
            </a:r>
            <a:r>
              <a:rPr lang="en-US"/>
              <a:t> </a:t>
            </a:r>
            <a:r>
              <a:rPr lang="en-US" err="1"/>
              <a:t>cẩn</a:t>
            </a:r>
            <a:r>
              <a:rPr lang="en-US"/>
              <a:t> </a:t>
            </a:r>
            <a:r>
              <a:rPr lang="en-US" err="1"/>
              <a:t>thận</a:t>
            </a:r>
            <a:r>
              <a:rPr lang="en-US"/>
              <a:t> </a:t>
            </a:r>
            <a:r>
              <a:rPr lang="en-US" err="1"/>
              <a:t>vé</a:t>
            </a:r>
            <a:r>
              <a:rPr lang="en-US"/>
              <a:t> </a:t>
            </a:r>
            <a:r>
              <a:rPr lang="en-US" err="1"/>
              <a:t>có</a:t>
            </a:r>
            <a:r>
              <a:rPr lang="en-US"/>
              <a:t> </a:t>
            </a:r>
            <a:r>
              <a:rPr lang="en-US" err="1"/>
              <a:t>chứng</a:t>
            </a:r>
            <a:r>
              <a:rPr lang="en-US"/>
              <a:t> </a:t>
            </a:r>
            <a:r>
              <a:rPr lang="en-US" err="1"/>
              <a:t>nhận</a:t>
            </a:r>
            <a:r>
              <a:rPr lang="en-US"/>
              <a:t> </a:t>
            </a:r>
            <a:r>
              <a:rPr lang="en-US" err="1"/>
              <a:t>này</a:t>
            </a:r>
            <a:r>
              <a:rPr lang="en-US"/>
              <a:t>. </a:t>
            </a:r>
            <a:r>
              <a:rPr lang="en-US" err="1"/>
              <a:t>Để</a:t>
            </a:r>
            <a:r>
              <a:rPr lang="en-US"/>
              <a:t> </a:t>
            </a:r>
            <a:r>
              <a:rPr lang="en-US" err="1"/>
              <a:t>hoàn</a:t>
            </a:r>
            <a:r>
              <a:rPr lang="en-US"/>
              <a:t> </a:t>
            </a:r>
            <a:r>
              <a:rPr lang="en-US" err="1"/>
              <a:t>trả</a:t>
            </a:r>
            <a:r>
              <a:rPr lang="en-US"/>
              <a:t> </a:t>
            </a:r>
            <a:r>
              <a:rPr lang="en-US" err="1"/>
              <a:t>tiền</a:t>
            </a:r>
            <a:r>
              <a:rPr lang="en-US"/>
              <a:t> </a:t>
            </a:r>
            <a:r>
              <a:rPr lang="en-US" err="1"/>
              <a:t>vé</a:t>
            </a:r>
            <a:r>
              <a:rPr lang="en-US"/>
              <a:t>, </a:t>
            </a:r>
            <a:r>
              <a:rPr lang="en-US" err="1"/>
              <a:t>bạn</a:t>
            </a:r>
            <a:r>
              <a:rPr lang="en-US"/>
              <a:t> </a:t>
            </a:r>
            <a:r>
              <a:rPr lang="en-US" err="1"/>
              <a:t>sẽ</a:t>
            </a:r>
            <a:r>
              <a:rPr lang="en-US"/>
              <a:t> </a:t>
            </a:r>
            <a:r>
              <a:rPr lang="en-US" err="1"/>
              <a:t>cần</a:t>
            </a:r>
            <a:r>
              <a:rPr lang="en-US"/>
              <a:t> </a:t>
            </a:r>
            <a:r>
              <a:rPr lang="en-US" err="1"/>
              <a:t>phải</a:t>
            </a:r>
            <a:r>
              <a:rPr lang="en-US"/>
              <a:t> </a:t>
            </a:r>
            <a:r>
              <a:rPr lang="en-US" err="1"/>
              <a:t>có</a:t>
            </a:r>
            <a:r>
              <a:rPr lang="en-US"/>
              <a:t> "</a:t>
            </a:r>
            <a:r>
              <a:rPr lang="en-US" err="1"/>
              <a:t>vé</a:t>
            </a:r>
            <a:r>
              <a:rPr lang="en-US"/>
              <a:t> </a:t>
            </a:r>
            <a:r>
              <a:rPr lang="en-US" err="1"/>
              <a:t>tái</a:t>
            </a:r>
            <a:r>
              <a:rPr lang="en-US"/>
              <a:t> </a:t>
            </a:r>
            <a:r>
              <a:rPr lang="en-US" err="1"/>
              <a:t>phát</a:t>
            </a:r>
            <a:r>
              <a:rPr lang="en-US"/>
              <a:t> </a:t>
            </a:r>
            <a:r>
              <a:rPr lang="en-US" err="1"/>
              <a:t>hành</a:t>
            </a:r>
            <a:r>
              <a:rPr lang="en-US"/>
              <a:t>," </a:t>
            </a:r>
            <a:r>
              <a:rPr lang="en-US" err="1"/>
              <a:t>vì</a:t>
            </a:r>
            <a:r>
              <a:rPr lang="en-US"/>
              <a:t> </a:t>
            </a:r>
            <a:r>
              <a:rPr lang="en-US" err="1"/>
              <a:t>vậy</a:t>
            </a:r>
            <a:r>
              <a:rPr lang="en-US"/>
              <a:t> </a:t>
            </a:r>
            <a:r>
              <a:rPr lang="en-US" err="1"/>
              <a:t>đừng</a:t>
            </a:r>
            <a:r>
              <a:rPr lang="en-US"/>
              <a:t> </a:t>
            </a:r>
            <a:r>
              <a:rPr lang="en-US" err="1"/>
              <a:t>quên</a:t>
            </a:r>
            <a:r>
              <a:rPr lang="en-US"/>
              <a:t> </a:t>
            </a:r>
            <a:r>
              <a:rPr lang="en-US" err="1"/>
              <a:t>giữ</a:t>
            </a:r>
            <a:r>
              <a:rPr lang="en-US"/>
              <a:t> </a:t>
            </a:r>
            <a:r>
              <a:rPr lang="en-US" err="1"/>
              <a:t>lại</a:t>
            </a:r>
            <a:r>
              <a:rPr lang="en-US"/>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t>Nếu sau này bạn tìm thấy vé đã mất, bạn có thể mang vé đó cùng với “</a:t>
            </a:r>
            <a:r>
              <a:rPr lang="en-US" err="1"/>
              <a:t>Chứng</a:t>
            </a:r>
            <a:r>
              <a:rPr lang="en-US"/>
              <a:t> </a:t>
            </a:r>
            <a:r>
              <a:rPr lang="vi-VN"/>
              <a:t>nhận </a:t>
            </a:r>
            <a:r>
              <a:rPr lang="en-US" err="1"/>
              <a:t>thu</a:t>
            </a:r>
            <a:r>
              <a:rPr lang="vi-VN"/>
              <a:t> lại" đến quầy vé tại ga để được hoàn trả sau khi trừ đi </a:t>
            </a:r>
            <a:r>
              <a:rPr lang="en-US" err="1"/>
              <a:t>phụ</a:t>
            </a:r>
            <a:r>
              <a:rPr lang="en-US"/>
              <a:t> </a:t>
            </a:r>
            <a:r>
              <a:rPr lang="vi-VN"/>
              <a:t>phí xử lý là 220 yên. Tuy nhiên, nếu đã quá một năm kể từ ngày </a:t>
            </a:r>
            <a:r>
              <a:rPr lang="en-US" err="1"/>
              <a:t>cấp</a:t>
            </a:r>
            <a:r>
              <a:rPr lang="en-US"/>
              <a:t> </a:t>
            </a:r>
            <a:r>
              <a:rPr lang="en-US" err="1"/>
              <a:t>dấu</a:t>
            </a:r>
            <a:r>
              <a:rPr lang="vi-VN"/>
              <a:t> chứng nhận </a:t>
            </a:r>
            <a:r>
              <a:rPr lang="en-US" err="1"/>
              <a:t>thu</a:t>
            </a:r>
            <a:r>
              <a:rPr lang="vi-VN"/>
              <a:t> lại, bạn sẽ không thể hoàn trả vé.</a:t>
            </a:r>
            <a:r>
              <a:rPr lang="ja-JP" altLang="en-US" b="0"/>
              <a:t> ▼</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tLang="ja-JP" b="0" i="0">
              <a:solidFill>
                <a:srgbClr val="44566D"/>
              </a:solidFill>
              <a:effectLst/>
              <a:latin typeface="Hiragino Kaku Gothic ProN"/>
            </a:endParaRPr>
          </a:p>
        </p:txBody>
      </p:sp>
      <p:sp>
        <p:nvSpPr>
          <p:cNvPr id="508" name="Google Shape;508;p34: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41</a:t>
            </a:fld>
            <a:endParaRPr/>
          </a:p>
        </p:txBody>
      </p:sp>
    </p:spTree>
    <p:extLst>
      <p:ext uri="{BB962C8B-B14F-4D97-AF65-F5344CB8AC3E}">
        <p14:creationId xmlns:p14="http://schemas.microsoft.com/office/powerpoint/2010/main" val="20817160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34: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34: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i="0">
                <a:solidFill>
                  <a:srgbClr val="44566D"/>
                </a:solidFill>
                <a:effectLst/>
                <a:latin typeface="Hiragino Kaku Gothic ProN"/>
              </a:rPr>
              <a:t>「再発行のきっぷ」で自動改札機を通らず、かならず係員通路から通り、「再発行のきっぷ」を持ち帰るということを注意してください。</a:t>
            </a:r>
            <a:r>
              <a:rPr lang="ja-JP" altLang="en-US" b="0"/>
              <a:t>▼</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t>Hãy chú ý rằng khi sử dụng "vé phát hành</a:t>
            </a:r>
            <a:r>
              <a:rPr lang="en-US"/>
              <a:t> </a:t>
            </a:r>
            <a:r>
              <a:rPr lang="en-US" err="1"/>
              <a:t>lại</a:t>
            </a:r>
            <a:r>
              <a:rPr lang="vi-VN"/>
              <a:t>" bạn không được đi qua cổng soát vé tự động mà phải đi qua lối của nhân viên và giữ lại </a:t>
            </a:r>
            <a:r>
              <a:rPr lang="en-US" err="1"/>
              <a:t>vé</a:t>
            </a:r>
            <a:r>
              <a:rPr lang="en-US"/>
              <a:t> </a:t>
            </a:r>
            <a:r>
              <a:rPr lang="en-US" err="1"/>
              <a:t>đó</a:t>
            </a:r>
            <a:r>
              <a:rPr lang="en-US"/>
              <a:t>.</a:t>
            </a:r>
            <a:endParaRPr lang="en-US" altLang="ja-JP" b="0" i="0">
              <a:solidFill>
                <a:srgbClr val="44566D"/>
              </a:solidFill>
              <a:effectLst/>
              <a:latin typeface="Hiragino Kaku Gothic ProN"/>
            </a:endParaRPr>
          </a:p>
        </p:txBody>
      </p:sp>
      <p:sp>
        <p:nvSpPr>
          <p:cNvPr id="508" name="Google Shape;508;p34: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42</a:t>
            </a:fld>
            <a:endParaRPr/>
          </a:p>
        </p:txBody>
      </p:sp>
    </p:spTree>
    <p:extLst>
      <p:ext uri="{BB962C8B-B14F-4D97-AF65-F5344CB8AC3E}">
        <p14:creationId xmlns:p14="http://schemas.microsoft.com/office/powerpoint/2010/main" val="16106029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34: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34: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ja-JP" b="0" i="0">
                <a:solidFill>
                  <a:srgbClr val="44566D"/>
                </a:solidFill>
                <a:effectLst/>
                <a:latin typeface="Hiragino Kaku Gothic ProN"/>
              </a:rPr>
              <a:t>IC</a:t>
            </a:r>
            <a:r>
              <a:rPr lang="ja-JP" altLang="en-US" b="0" i="0">
                <a:solidFill>
                  <a:srgbClr val="44566D"/>
                </a:solidFill>
                <a:effectLst/>
                <a:latin typeface="Hiragino Kaku Gothic ProN"/>
              </a:rPr>
              <a:t>カードまたはスマホの専用アプリを使ったら、無くすことはないので、これを使ったほうが良いです。</a:t>
            </a:r>
            <a:r>
              <a:rPr lang="ja-JP" altLang="en-US" b="0"/>
              <a:t>▼</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ja-JP" b="0" i="0" err="1">
                <a:solidFill>
                  <a:srgbClr val="44566D"/>
                </a:solidFill>
                <a:effectLst/>
                <a:latin typeface="Hiragino Kaku Gothic ProN"/>
              </a:rPr>
              <a:t>Nếu</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bạn</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sử</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dụng</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thẻ</a:t>
            </a:r>
            <a:r>
              <a:rPr lang="en-US" altLang="ja-JP" b="0" i="0">
                <a:solidFill>
                  <a:srgbClr val="44566D"/>
                </a:solidFill>
                <a:effectLst/>
                <a:latin typeface="Hiragino Kaku Gothic ProN"/>
              </a:rPr>
              <a:t> IC hay </a:t>
            </a:r>
            <a:r>
              <a:rPr lang="en-US" altLang="ja-JP" b="0" i="0" err="1">
                <a:solidFill>
                  <a:srgbClr val="44566D"/>
                </a:solidFill>
                <a:effectLst/>
                <a:latin typeface="Hiragino Kaku Gothic ProN"/>
              </a:rPr>
              <a:t>ứng</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dụng</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điện</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thoại</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chuyên</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dụng</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thì</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sẽ</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không</a:t>
            </a:r>
            <a:r>
              <a:rPr lang="en-US" altLang="ja-JP" b="0" i="0">
                <a:solidFill>
                  <a:srgbClr val="44566D"/>
                </a:solidFill>
                <a:effectLst/>
                <a:latin typeface="Hiragino Kaku Gothic ProN"/>
              </a:rPr>
              <a:t> lo </a:t>
            </a:r>
            <a:r>
              <a:rPr lang="en-US" altLang="ja-JP" b="0" i="0" err="1">
                <a:solidFill>
                  <a:srgbClr val="44566D"/>
                </a:solidFill>
                <a:effectLst/>
                <a:latin typeface="Hiragino Kaku Gothic ProN"/>
              </a:rPr>
              <a:t>làm</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mất</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Các</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bạn</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nên</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sử</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dụng</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thẻ</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và</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ứng</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dụng</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nhé</a:t>
            </a:r>
            <a:r>
              <a:rPr lang="ja-JP" altLang="en-US" b="0"/>
              <a:t>▼</a:t>
            </a:r>
            <a:endParaRPr lang="en-US" altLang="ja-JP" b="0" i="0">
              <a:solidFill>
                <a:srgbClr val="44566D"/>
              </a:solidFill>
              <a:effectLst/>
              <a:latin typeface="Hiragino Kaku Gothic ProN"/>
            </a:endParaRPr>
          </a:p>
        </p:txBody>
      </p:sp>
      <p:sp>
        <p:nvSpPr>
          <p:cNvPr id="508" name="Google Shape;508;p34: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43</a:t>
            </a:fld>
            <a:endParaRPr/>
          </a:p>
        </p:txBody>
      </p:sp>
    </p:spTree>
    <p:extLst>
      <p:ext uri="{BB962C8B-B14F-4D97-AF65-F5344CB8AC3E}">
        <p14:creationId xmlns:p14="http://schemas.microsoft.com/office/powerpoint/2010/main" val="1238412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34: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34: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sz="1200" b="0" i="0" strike="noStrike">
                <a:solidFill>
                  <a:srgbClr val="000000"/>
                </a:solidFill>
                <a:effectLst/>
                <a:latin typeface="+mj-lt"/>
                <a:ea typeface="MS Mincho" panose="02020609040205080304" pitchFamily="49" charset="-128"/>
                <a:cs typeface="Arial"/>
                <a:sym typeface="Arial"/>
              </a:rPr>
              <a:t>日本に来て、電動自転車に乗りたいですが、運転免許証が必要ですか。</a:t>
            </a:r>
            <a:endParaRPr lang="en-US" altLang="ja-JP" sz="1200" b="0" i="0" strike="noStrike">
              <a:solidFill>
                <a:srgbClr val="000000"/>
              </a:solidFill>
              <a:effectLst/>
              <a:latin typeface="+mj-lt"/>
              <a:ea typeface="MS Mincho" panose="02020609040205080304" pitchFamily="49" charset="-128"/>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tLang="ja-JP" sz="1200" b="0" i="0" strike="noStrike">
              <a:solidFill>
                <a:srgbClr val="000000"/>
              </a:solidFill>
              <a:effectLst/>
              <a:latin typeface="+mj-lt"/>
              <a:ea typeface="MS Mincho" panose="02020609040205080304" pitchFamily="49" charset="-128"/>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sz="1200" b="0" i="0" strike="noStrike">
                <a:solidFill>
                  <a:srgbClr val="000000"/>
                </a:solidFill>
                <a:effectLst/>
                <a:latin typeface="+mj-lt"/>
                <a:ea typeface="MS Mincho" panose="02020609040205080304" pitchFamily="49" charset="-128"/>
                <a:cs typeface="Arial"/>
                <a:sym typeface="Arial"/>
              </a:rPr>
              <a:t>電車やバスなどの公共交通機関に乗る人もいますが、自転車に乗ろうとする人もいますね。普通の自転車ではなく、電動自転車に乗ると思う人がいますか。</a:t>
            </a:r>
            <a:endParaRPr lang="en-US" altLang="ja-JP" sz="1200" b="0" i="0" strike="noStrike">
              <a:solidFill>
                <a:srgbClr val="000000"/>
              </a:solidFill>
              <a:effectLst/>
              <a:latin typeface="+mj-lt"/>
              <a:ea typeface="MS Mincho" panose="02020609040205080304" pitchFamily="49" charset="-128"/>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sz="1200" b="0" i="0" strike="noStrike">
                <a:solidFill>
                  <a:schemeClr val="dk1"/>
                </a:solidFill>
                <a:latin typeface="+mj-lt"/>
                <a:ea typeface="Arial"/>
                <a:cs typeface="Arial"/>
                <a:sym typeface="Arial"/>
              </a:rPr>
              <a:t>ベトナムで電動自転車や電動バイクに乗っていますか。（参加者に聞く　　回答例：はい）</a:t>
            </a:r>
            <a:endParaRPr lang="en-US" altLang="ja-JP" sz="1200" b="0" i="0" strike="noStrike">
              <a:solidFill>
                <a:schemeClr val="dk1"/>
              </a:solidFill>
              <a:latin typeface="+mj-lt"/>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sz="1200" b="0" i="0" strike="noStrike">
                <a:solidFill>
                  <a:schemeClr val="dk1"/>
                </a:solidFill>
                <a:latin typeface="+mj-lt"/>
                <a:ea typeface="Arial"/>
                <a:cs typeface="Arial"/>
                <a:sym typeface="Arial"/>
              </a:rPr>
              <a:t>電動自転車や電動バイクに乗るのに、運転免許証が必要ですか。（参加者に聞く　　回答例：いいえ）</a:t>
            </a:r>
            <a:endParaRPr lang="en-US" altLang="ja-JP" sz="1200" b="0" i="0" strike="noStrike">
              <a:solidFill>
                <a:schemeClr val="dk1"/>
              </a:solidFill>
              <a:latin typeface="+mj-lt"/>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sz="1200" b="0" i="0" strike="noStrike">
                <a:solidFill>
                  <a:schemeClr val="dk1"/>
                </a:solidFill>
                <a:latin typeface="+mj-lt"/>
                <a:ea typeface="Arial"/>
                <a:cs typeface="Arial"/>
                <a:sym typeface="Arial"/>
              </a:rPr>
              <a:t>日本では、電動自転車はいろいろな種類がありますので、それぞれによって違いますので、簡単に説明します。</a:t>
            </a:r>
            <a:r>
              <a:rPr lang="ja-JP" altLang="en-US" b="0">
                <a:latin typeface="+mj-lt"/>
              </a:rPr>
              <a:t>▼</a:t>
            </a:r>
            <a:endParaRPr lang="en-US" altLang="ja-JP" b="0">
              <a:latin typeface="+mj-l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sz="1200" b="0" i="0" strike="noStrike">
                <a:solidFill>
                  <a:schemeClr val="dk1"/>
                </a:solidFill>
                <a:latin typeface="Arial"/>
                <a:ea typeface="Arial"/>
                <a:cs typeface="Arial"/>
                <a:sym typeface="Arial"/>
              </a:rPr>
              <a:t>Khi đến Nhật Bản, bạn có cần giấy phép lái xe để điều khiển xe đạp điện không?</a:t>
            </a:r>
            <a:endParaRPr lang="en-US" altLang="ja-JP" sz="1200" b="0" i="0" strike="noStrike">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tLang="ja-JP" sz="1200" b="0" i="0" strike="noStrike">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sz="1200" b="0" i="0" strike="noStrike">
                <a:solidFill>
                  <a:schemeClr val="dk1"/>
                </a:solidFill>
                <a:latin typeface="Arial"/>
                <a:ea typeface="Arial"/>
                <a:cs typeface="Arial"/>
                <a:sym typeface="Arial"/>
              </a:rPr>
              <a:t>Có những </a:t>
            </a:r>
            <a:r>
              <a:rPr lang="en-US" altLang="ja-JP" sz="1200" b="0" i="0" strike="noStrike" err="1">
                <a:solidFill>
                  <a:schemeClr val="dk1"/>
                </a:solidFill>
                <a:latin typeface="Arial"/>
                <a:ea typeface="Arial"/>
                <a:cs typeface="Arial"/>
                <a:sym typeface="Arial"/>
              </a:rPr>
              <a:t>bạn</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sẽ</a:t>
            </a:r>
            <a:r>
              <a:rPr lang="en-US" altLang="ja-JP" sz="1200" b="0" i="0" strike="noStrike">
                <a:solidFill>
                  <a:schemeClr val="dk1"/>
                </a:solidFill>
                <a:latin typeface="Arial"/>
                <a:ea typeface="Arial"/>
                <a:cs typeface="Arial"/>
                <a:sym typeface="Arial"/>
              </a:rPr>
              <a:t> </a:t>
            </a:r>
            <a:r>
              <a:rPr lang="vi-VN" altLang="ja-JP" sz="1200" b="0" i="0" strike="noStrike">
                <a:solidFill>
                  <a:schemeClr val="dk1"/>
                </a:solidFill>
                <a:latin typeface="Arial"/>
                <a:ea typeface="Arial"/>
                <a:cs typeface="Arial"/>
                <a:sym typeface="Arial"/>
              </a:rPr>
              <a:t>sử dụng phương tiện giao thông công cộng như tàu điện và xe buýt, nhưng cũng có những </a:t>
            </a:r>
            <a:r>
              <a:rPr lang="en-US" altLang="ja-JP" sz="1200" b="0" i="0" strike="noStrike" err="1">
                <a:solidFill>
                  <a:schemeClr val="dk1"/>
                </a:solidFill>
                <a:latin typeface="Arial"/>
                <a:ea typeface="Arial"/>
                <a:cs typeface="Arial"/>
                <a:sym typeface="Arial"/>
              </a:rPr>
              <a:t>bạn</a:t>
            </a:r>
            <a:r>
              <a:rPr lang="vi-VN" altLang="ja-JP" sz="1200" b="0" i="0" strike="noStrike">
                <a:solidFill>
                  <a:schemeClr val="dk1"/>
                </a:solidFill>
                <a:latin typeface="Arial"/>
                <a:ea typeface="Arial"/>
                <a:cs typeface="Arial"/>
                <a:sym typeface="Arial"/>
              </a:rPr>
              <a:t> đi xe đạp</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nhỉ</a:t>
            </a:r>
            <a:r>
              <a:rPr lang="vi-VN" altLang="ja-JP" sz="1200" b="0" i="0" strike="noStrike">
                <a:solidFill>
                  <a:schemeClr val="dk1"/>
                </a:solidFill>
                <a:latin typeface="Arial"/>
                <a:ea typeface="Arial"/>
                <a:cs typeface="Arial"/>
                <a:sym typeface="Arial"/>
              </a:rPr>
              <a:t>. Bạn có nghĩ rằng </a:t>
            </a:r>
            <a:r>
              <a:rPr lang="en-US" altLang="ja-JP" sz="1200" b="0" i="0" strike="noStrike" err="1">
                <a:solidFill>
                  <a:schemeClr val="dk1"/>
                </a:solidFill>
                <a:latin typeface="Arial"/>
                <a:ea typeface="Arial"/>
                <a:cs typeface="Arial"/>
                <a:sym typeface="Arial"/>
              </a:rPr>
              <a:t>bạn</a:t>
            </a:r>
            <a:r>
              <a:rPr lang="vi-VN" altLang="ja-JP" sz="1200" b="0" i="0" strike="noStrike">
                <a:solidFill>
                  <a:schemeClr val="dk1"/>
                </a:solidFill>
                <a:latin typeface="Arial"/>
                <a:ea typeface="Arial"/>
                <a:cs typeface="Arial"/>
                <a:sym typeface="Arial"/>
              </a:rPr>
              <a:t> sẽ đi xe đạp điện thay vì xe đạp thường không? </a:t>
            </a:r>
            <a:endParaRPr lang="en-US" altLang="ja-JP" sz="1200" b="0" i="0" strike="noStrike">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sz="1200" b="0" i="0" strike="noStrike">
                <a:solidFill>
                  <a:schemeClr val="dk1"/>
                </a:solidFill>
                <a:latin typeface="Arial"/>
                <a:ea typeface="Arial"/>
                <a:cs typeface="Arial"/>
                <a:sym typeface="Arial"/>
              </a:rPr>
              <a:t>Ở Việt Nam, bạn có sử dụng xe đạp điện hoặc xe máy điện không? (Hỏi người tham gia - Ví dụ câu trả lời: "Có") </a:t>
            </a:r>
            <a:endParaRPr lang="en-US" altLang="ja-JP" sz="1200" b="0" i="0" strike="noStrike">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sz="1200" b="0" i="0" strike="noStrike">
                <a:solidFill>
                  <a:schemeClr val="dk1"/>
                </a:solidFill>
                <a:latin typeface="Arial"/>
                <a:ea typeface="Arial"/>
                <a:cs typeface="Arial"/>
                <a:sym typeface="Arial"/>
              </a:rPr>
              <a:t>Để điều khiển xe đạp điện hoặc xe máy điện, bạn có cần giấy phép lái xe không? (Hỏi người tham gia - Ví dụ câu trả lời: "Không") </a:t>
            </a:r>
            <a:endParaRPr lang="en-US" altLang="ja-JP" sz="1200" b="0" i="0" strike="noStrike">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sz="1200" b="0" i="0" strike="noStrike">
                <a:solidFill>
                  <a:schemeClr val="dk1"/>
                </a:solidFill>
                <a:latin typeface="Arial"/>
                <a:ea typeface="Arial"/>
                <a:cs typeface="Arial"/>
                <a:sym typeface="Arial"/>
              </a:rPr>
              <a:t>Ở Nhật Bản, có nhiều loại xe </a:t>
            </a:r>
            <a:r>
              <a:rPr lang="en-US" altLang="ja-JP" sz="1200" b="0" i="0" strike="noStrike" err="1">
                <a:solidFill>
                  <a:schemeClr val="dk1"/>
                </a:solidFill>
                <a:latin typeface="Arial"/>
                <a:ea typeface="Arial"/>
                <a:cs typeface="Arial"/>
                <a:sym typeface="Arial"/>
              </a:rPr>
              <a:t>động</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cơ</a:t>
            </a:r>
            <a:r>
              <a:rPr lang="en-US" altLang="ja-JP" sz="1200" b="0" i="0" strike="noStrike">
                <a:solidFill>
                  <a:schemeClr val="dk1"/>
                </a:solidFill>
                <a:latin typeface="Arial"/>
                <a:ea typeface="Arial"/>
                <a:cs typeface="Arial"/>
                <a:sym typeface="Arial"/>
              </a:rPr>
              <a:t> </a:t>
            </a:r>
            <a:r>
              <a:rPr lang="vi-VN" altLang="ja-JP" sz="1200" b="0" i="0" strike="noStrike">
                <a:solidFill>
                  <a:schemeClr val="dk1"/>
                </a:solidFill>
                <a:latin typeface="Arial"/>
                <a:ea typeface="Arial"/>
                <a:cs typeface="Arial"/>
                <a:sym typeface="Arial"/>
              </a:rPr>
              <a:t>điện khác nhau, và tùy thuộc vào từng loại mà yêu cầu có thể khác nhau, vì vậy tôi sẽ giải thích ngắn gọn</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về</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một</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số</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loại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nhé</a:t>
            </a:r>
            <a:r>
              <a:rPr lang="vi-VN" altLang="ja-JP" sz="1200" b="0" i="0" strike="noStrike">
                <a:solidFill>
                  <a:schemeClr val="dk1"/>
                </a:solidFill>
                <a:latin typeface="Arial"/>
                <a:ea typeface="Arial"/>
                <a:cs typeface="Arial"/>
                <a:sym typeface="Arial"/>
              </a:rPr>
              <a:t>.</a:t>
            </a:r>
            <a:r>
              <a:rPr lang="ja-JP" altLang="en-US" b="0"/>
              <a:t> ▼</a:t>
            </a:r>
            <a:endParaRPr lang="en-US" altLang="ja-JP" sz="1200" b="0" i="0" strike="noStrike">
              <a:solidFill>
                <a:schemeClr val="dk1"/>
              </a:solidFill>
              <a:latin typeface="Arial"/>
              <a:ea typeface="Arial"/>
              <a:cs typeface="Arial"/>
              <a:sym typeface="Arial"/>
            </a:endParaRPr>
          </a:p>
        </p:txBody>
      </p:sp>
      <p:sp>
        <p:nvSpPr>
          <p:cNvPr id="508" name="Google Shape;508;p34: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44</a:t>
            </a:fld>
            <a:endParaRPr/>
          </a:p>
        </p:txBody>
      </p:sp>
    </p:spTree>
    <p:extLst>
      <p:ext uri="{BB962C8B-B14F-4D97-AF65-F5344CB8AC3E}">
        <p14:creationId xmlns:p14="http://schemas.microsoft.com/office/powerpoint/2010/main" val="27537539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34: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34: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sz="1200" b="0" i="0" strike="noStrike">
                <a:solidFill>
                  <a:schemeClr val="dk1"/>
                </a:solidFill>
                <a:latin typeface="+mj-lt"/>
                <a:ea typeface="Arial"/>
                <a:cs typeface="Arial"/>
                <a:sym typeface="Arial"/>
              </a:rPr>
              <a:t>これは</a:t>
            </a:r>
            <a:r>
              <a:rPr lang="ja-JP" altLang="en-US" b="0" i="0">
                <a:solidFill>
                  <a:srgbClr val="131313"/>
                </a:solidFill>
                <a:effectLst/>
                <a:latin typeface="+mj-lt"/>
                <a:ea typeface="メイリオ" panose="020B0604030504040204" pitchFamily="34" charset="-128"/>
              </a:rPr>
              <a:t>電動キックボードです。</a:t>
            </a:r>
            <a:r>
              <a:rPr lang="ja-JP" altLang="en-US" b="0">
                <a:latin typeface="+mj-lt"/>
              </a:rPr>
              <a:t>▼</a:t>
            </a:r>
            <a:endParaRPr lang="en-US" altLang="ja-JP" b="0">
              <a:latin typeface="+mj-l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i="0">
                <a:solidFill>
                  <a:srgbClr val="001D35"/>
                </a:solidFill>
                <a:effectLst/>
                <a:latin typeface="+mj-lt"/>
              </a:rPr>
              <a:t>電動キックボードは「特定小型原動機付自転車」という区分が創設されます。「特定小型原動機付自転車」とは</a:t>
            </a:r>
            <a:r>
              <a:rPr lang="ja-JP" altLang="en-US" b="0" i="0">
                <a:solidFill>
                  <a:srgbClr val="131313"/>
                </a:solidFill>
                <a:effectLst/>
                <a:latin typeface="+mj-lt"/>
                <a:ea typeface="メイリオ" panose="020B0604030504040204" pitchFamily="34" charset="-128"/>
              </a:rPr>
              <a:t>車体の大きさは、長さ</a:t>
            </a:r>
            <a:r>
              <a:rPr lang="en-US" altLang="ja-JP" b="0" i="0">
                <a:solidFill>
                  <a:srgbClr val="131313"/>
                </a:solidFill>
                <a:effectLst/>
                <a:latin typeface="+mj-lt"/>
                <a:ea typeface="メイリオ" panose="020B0604030504040204" pitchFamily="34" charset="-128"/>
              </a:rPr>
              <a:t>190</a:t>
            </a:r>
            <a:r>
              <a:rPr lang="ja-JP" altLang="en-US" b="0" i="0">
                <a:solidFill>
                  <a:srgbClr val="131313"/>
                </a:solidFill>
                <a:effectLst/>
                <a:latin typeface="+mj-lt"/>
                <a:ea typeface="メイリオ" panose="020B0604030504040204" pitchFamily="34" charset="-128"/>
              </a:rPr>
              <a:t>センチメートル以下、幅</a:t>
            </a:r>
            <a:r>
              <a:rPr lang="en-US" altLang="ja-JP" b="0" i="0">
                <a:solidFill>
                  <a:srgbClr val="131313"/>
                </a:solidFill>
                <a:effectLst/>
                <a:latin typeface="+mj-lt"/>
                <a:ea typeface="メイリオ" panose="020B0604030504040204" pitchFamily="34" charset="-128"/>
              </a:rPr>
              <a:t>60</a:t>
            </a:r>
            <a:r>
              <a:rPr lang="ja-JP" altLang="en-US" b="0" i="0">
                <a:solidFill>
                  <a:srgbClr val="131313"/>
                </a:solidFill>
                <a:effectLst/>
                <a:latin typeface="+mj-lt"/>
                <a:ea typeface="メイリオ" panose="020B0604030504040204" pitchFamily="34" charset="-128"/>
              </a:rPr>
              <a:t>センチメートル以下、原動機として、定格出力が</a:t>
            </a:r>
            <a:r>
              <a:rPr lang="en-US" altLang="ja-JP" b="0" i="0">
                <a:solidFill>
                  <a:srgbClr val="131313"/>
                </a:solidFill>
                <a:effectLst/>
                <a:latin typeface="+mj-lt"/>
                <a:ea typeface="メイリオ" panose="020B0604030504040204" pitchFamily="34" charset="-128"/>
              </a:rPr>
              <a:t>0.60</a:t>
            </a:r>
            <a:r>
              <a:rPr lang="ja-JP" altLang="en-US" b="0" i="0">
                <a:solidFill>
                  <a:srgbClr val="131313"/>
                </a:solidFill>
                <a:effectLst/>
                <a:latin typeface="+mj-lt"/>
                <a:ea typeface="メイリオ" panose="020B0604030504040204" pitchFamily="34" charset="-128"/>
              </a:rPr>
              <a:t>キロワット以下の電動機を用いること、時速</a:t>
            </a:r>
            <a:r>
              <a:rPr lang="en-US" altLang="ja-JP" b="0" i="0">
                <a:solidFill>
                  <a:srgbClr val="131313"/>
                </a:solidFill>
                <a:effectLst/>
                <a:latin typeface="+mj-lt"/>
                <a:ea typeface="メイリオ" panose="020B0604030504040204" pitchFamily="34" charset="-128"/>
              </a:rPr>
              <a:t>20</a:t>
            </a:r>
            <a:r>
              <a:rPr lang="ja-JP" altLang="en-US" b="0" i="0">
                <a:solidFill>
                  <a:srgbClr val="131313"/>
                </a:solidFill>
                <a:effectLst/>
                <a:latin typeface="+mj-lt"/>
                <a:ea typeface="メイリオ" panose="020B0604030504040204" pitchFamily="34" charset="-128"/>
              </a:rPr>
              <a:t>キロメートルを超える速度を出すことができないというものです。</a:t>
            </a:r>
            <a:r>
              <a:rPr lang="ja-JP" altLang="en-US" b="0">
                <a:latin typeface="+mj-lt"/>
              </a:rPr>
              <a:t>▼</a:t>
            </a:r>
            <a:endParaRPr lang="en-US" altLang="ja-JP" b="0">
              <a:latin typeface="+mj-l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i="0">
                <a:solidFill>
                  <a:srgbClr val="131313"/>
                </a:solidFill>
                <a:effectLst/>
                <a:latin typeface="+mj-lt"/>
                <a:ea typeface="メイリオ"/>
              </a:rPr>
              <a:t>電動キックボードのうち特定小型原動機付自転車に該当するものは、</a:t>
            </a:r>
            <a:r>
              <a:rPr lang="en-US" altLang="ja-JP" b="0" i="0">
                <a:solidFill>
                  <a:srgbClr val="131313"/>
                </a:solidFill>
                <a:effectLst/>
                <a:latin typeface="+mj-lt"/>
                <a:ea typeface="メイリオ"/>
              </a:rPr>
              <a:t>16</a:t>
            </a:r>
            <a:r>
              <a:rPr lang="ja-JP" altLang="en-US" b="0" i="0">
                <a:solidFill>
                  <a:srgbClr val="131313"/>
                </a:solidFill>
                <a:effectLst/>
                <a:latin typeface="+mj-lt"/>
                <a:ea typeface="メイリオ"/>
              </a:rPr>
              <a:t>歳以上であれば運転免許不要（</a:t>
            </a:r>
            <a:r>
              <a:rPr lang="en-US" altLang="ja-JP" b="0" i="0">
                <a:solidFill>
                  <a:srgbClr val="131313"/>
                </a:solidFill>
                <a:effectLst/>
                <a:latin typeface="+mj-lt"/>
                <a:ea typeface="メイリオ"/>
              </a:rPr>
              <a:t>16</a:t>
            </a:r>
            <a:r>
              <a:rPr lang="ja-JP" altLang="en-US" b="0" i="0">
                <a:solidFill>
                  <a:srgbClr val="131313"/>
                </a:solidFill>
                <a:effectLst/>
                <a:latin typeface="+mj-lt"/>
                <a:ea typeface="メイリオ"/>
              </a:rPr>
              <a:t>歳未満は運転禁止）です。</a:t>
            </a:r>
            <a:r>
              <a:rPr lang="ja-JP" altLang="en-US">
                <a:latin typeface="+mj-lt"/>
              </a:rPr>
              <a:t>ヘルメットの着用は必須ではありませんが、危険なのでできれば着用したほうがいいです。</a:t>
            </a:r>
            <a:r>
              <a:rPr lang="ja-JP" altLang="en-US" b="0">
                <a:latin typeface="+mj-lt"/>
              </a:rPr>
              <a:t>▼</a:t>
            </a:r>
            <a:endParaRPr lang="ja-JP" altLang="en-US" b="0" i="0">
              <a:solidFill>
                <a:srgbClr val="131313"/>
              </a:solidFill>
              <a:effectLst/>
              <a:latin typeface="+mj-lt"/>
              <a:ea typeface="メイリオ" panose="020B0604030504040204" pitchFamily="34" charset="-128"/>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sz="1200" b="0" i="0" strike="noStrike">
                <a:solidFill>
                  <a:schemeClr val="dk1"/>
                </a:solidFill>
                <a:latin typeface="+mj-lt"/>
                <a:ea typeface="Arial"/>
                <a:cs typeface="Arial"/>
                <a:sym typeface="Arial"/>
              </a:rPr>
              <a:t>次は</a:t>
            </a:r>
            <a:r>
              <a:rPr lang="ja-JP" altLang="en-US">
                <a:latin typeface="+mj-lt"/>
              </a:rPr>
              <a:t>電動アシスト自転車です。電動アシスト自転車は、ペダルを漕ぐ力を補助するためのモーターが付いており、時速</a:t>
            </a:r>
            <a:r>
              <a:rPr lang="en-US" altLang="ja-JP">
                <a:latin typeface="+mj-lt"/>
              </a:rPr>
              <a:t>24km</a:t>
            </a:r>
            <a:r>
              <a:rPr lang="ja-JP" altLang="en-US">
                <a:latin typeface="+mj-lt"/>
              </a:rPr>
              <a:t>まではアシストが働きます。これ以上の速度ではアシストが停止し、モーターの力だけで自転車を動かすことはできません。この基準を満たしている電動自転車は、自転車として扱われ、免許もヘルメットの着用も法的には義務ではありません。</a:t>
            </a:r>
            <a:r>
              <a:rPr lang="ja-JP" altLang="en-US" b="0">
                <a:latin typeface="+mj-lt"/>
              </a:rPr>
              <a:t>▼</a:t>
            </a:r>
            <a:endParaRPr lang="en-US" altLang="ja-JP" b="0">
              <a:latin typeface="+mj-l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ja-JP" sz="1200" b="0" i="0" strike="noStrike" err="1">
                <a:solidFill>
                  <a:schemeClr val="dk1"/>
                </a:solidFill>
                <a:latin typeface="Arial"/>
                <a:ea typeface="Arial"/>
                <a:cs typeface="Arial"/>
                <a:sym typeface="Arial"/>
              </a:rPr>
              <a:t>Đây</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là</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xe</a:t>
            </a:r>
            <a:r>
              <a:rPr lang="en-US" altLang="ja-JP" sz="1200" b="0" i="0" strike="noStrike">
                <a:solidFill>
                  <a:schemeClr val="dk1"/>
                </a:solidFill>
                <a:latin typeface="Arial"/>
                <a:ea typeface="Arial"/>
                <a:cs typeface="Arial"/>
                <a:sym typeface="Arial"/>
              </a:rPr>
              <a:t> scooter </a:t>
            </a:r>
            <a:r>
              <a:rPr lang="en-US" altLang="ja-JP" sz="1200" b="0" i="0" strike="noStrike" err="1">
                <a:solidFill>
                  <a:schemeClr val="dk1"/>
                </a:solidFill>
                <a:latin typeface="Arial"/>
                <a:ea typeface="Arial"/>
                <a:cs typeface="Arial"/>
                <a:sym typeface="Arial"/>
              </a:rPr>
              <a:t>điện</a:t>
            </a:r>
            <a:r>
              <a:rPr lang="en-US" altLang="ja-JP" sz="1200" b="0" i="0" strike="noStrike">
                <a:solidFill>
                  <a:schemeClr val="dk1"/>
                </a:solidFill>
                <a:latin typeface="Arial"/>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ja-JP" sz="1200" b="0" i="0" strike="noStrike">
                <a:solidFill>
                  <a:schemeClr val="dk1"/>
                </a:solidFill>
                <a:latin typeface="Arial"/>
                <a:ea typeface="Arial"/>
                <a:cs typeface="Arial"/>
                <a:sym typeface="Arial"/>
              </a:rPr>
              <a:t>Xe scooter </a:t>
            </a:r>
            <a:r>
              <a:rPr lang="en-US" altLang="ja-JP" sz="1200" b="0" i="0" strike="noStrike" err="1">
                <a:solidFill>
                  <a:schemeClr val="dk1"/>
                </a:solidFill>
                <a:latin typeface="Arial"/>
                <a:ea typeface="Arial"/>
                <a:cs typeface="Arial"/>
                <a:sym typeface="Arial"/>
              </a:rPr>
              <a:t>điện</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thuộc</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loại</a:t>
            </a:r>
            <a:r>
              <a:rPr lang="en-US" altLang="ja-JP" sz="1200" b="0" i="0" strike="noStrike">
                <a:solidFill>
                  <a:schemeClr val="dk1"/>
                </a:solidFill>
                <a:latin typeface="Arial"/>
                <a:ea typeface="Arial"/>
                <a:cs typeface="Arial"/>
                <a:sym typeface="Arial"/>
              </a:rPr>
              <a:t> “Xe </a:t>
            </a:r>
            <a:r>
              <a:rPr lang="en-US" altLang="ja-JP" sz="1200" b="0" i="0" strike="noStrike" err="1">
                <a:solidFill>
                  <a:schemeClr val="dk1"/>
                </a:solidFill>
                <a:latin typeface="Arial"/>
                <a:ea typeface="Arial"/>
                <a:cs typeface="Arial"/>
                <a:sym typeface="Arial"/>
              </a:rPr>
              <a:t>gắn</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máy</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đặc</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biệt</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nhỏ</a:t>
            </a:r>
            <a:r>
              <a:rPr lang="en-US" altLang="ja-JP" sz="1200" b="0" i="0" strike="noStrike">
                <a:solidFill>
                  <a:schemeClr val="dk1"/>
                </a:solidFill>
                <a:latin typeface="Arial"/>
                <a:ea typeface="Arial"/>
                <a:cs typeface="Arial"/>
                <a:sym typeface="Arial"/>
              </a:rPr>
              <a:t>”. “Xe </a:t>
            </a:r>
            <a:r>
              <a:rPr lang="en-US" altLang="ja-JP" sz="1200" b="0" i="0" strike="noStrike" err="1">
                <a:solidFill>
                  <a:schemeClr val="dk1"/>
                </a:solidFill>
                <a:latin typeface="Arial"/>
                <a:ea typeface="Arial"/>
                <a:cs typeface="Arial"/>
                <a:sym typeface="Arial"/>
              </a:rPr>
              <a:t>gắn</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máy</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đặc</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biệt</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nhỏ</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là</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loại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phương</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tiện</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có</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kích</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thước</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xe</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dài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không</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quá</a:t>
            </a:r>
            <a:r>
              <a:rPr lang="en-US" altLang="ja-JP" sz="1200" b="0" i="0" strike="noStrike">
                <a:solidFill>
                  <a:schemeClr val="dk1"/>
                </a:solidFill>
                <a:latin typeface="Arial"/>
                <a:ea typeface="Arial"/>
                <a:cs typeface="Arial"/>
                <a:sym typeface="Arial"/>
              </a:rPr>
              <a:t> 190cm, </a:t>
            </a:r>
            <a:r>
              <a:rPr lang="en-US" altLang="ja-JP" sz="1200" b="0" i="0" strike="noStrike" err="1">
                <a:solidFill>
                  <a:schemeClr val="dk1"/>
                </a:solidFill>
                <a:latin typeface="Arial"/>
                <a:ea typeface="Arial"/>
                <a:cs typeface="Arial"/>
                <a:sym typeface="Arial"/>
              </a:rPr>
              <a:t>bề</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ngang</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không</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quá</a:t>
            </a:r>
            <a:r>
              <a:rPr lang="en-US" altLang="ja-JP" sz="1200" b="0" i="0" strike="noStrike">
                <a:solidFill>
                  <a:schemeClr val="dk1"/>
                </a:solidFill>
                <a:latin typeface="Arial"/>
                <a:ea typeface="Arial"/>
                <a:cs typeface="Arial"/>
                <a:sym typeface="Arial"/>
              </a:rPr>
              <a:t> 60cm, </a:t>
            </a:r>
            <a:r>
              <a:rPr lang="en-US" altLang="ja-JP" sz="1200" b="0" i="0" strike="noStrike" err="1">
                <a:solidFill>
                  <a:schemeClr val="dk1"/>
                </a:solidFill>
                <a:latin typeface="Arial"/>
                <a:ea typeface="Arial"/>
                <a:cs typeface="Arial"/>
                <a:sym typeface="Arial"/>
              </a:rPr>
              <a:t>sử</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dụng</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động</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cơ</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điện</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có</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công</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suất</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định</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mức</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không</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quá</a:t>
            </a:r>
            <a:r>
              <a:rPr lang="en-US" altLang="ja-JP" sz="1200" b="0" i="0" strike="noStrike">
                <a:solidFill>
                  <a:schemeClr val="dk1"/>
                </a:solidFill>
                <a:latin typeface="Arial"/>
                <a:ea typeface="Arial"/>
                <a:cs typeface="Arial"/>
                <a:sym typeface="Arial"/>
              </a:rPr>
              <a:t> 0,60 kilowatt, </a:t>
            </a:r>
            <a:r>
              <a:rPr lang="en-US" altLang="ja-JP" sz="1200" b="0" i="0" strike="noStrike" err="1">
                <a:solidFill>
                  <a:schemeClr val="dk1"/>
                </a:solidFill>
                <a:latin typeface="Arial"/>
                <a:ea typeface="Arial"/>
                <a:cs typeface="Arial"/>
                <a:sym typeface="Arial"/>
              </a:rPr>
              <a:t>và</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không</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thể</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đạt</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tốc</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độ</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vượt</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quá</a:t>
            </a:r>
            <a:r>
              <a:rPr lang="en-US" altLang="ja-JP" sz="1200" b="0" i="0" strike="noStrike">
                <a:solidFill>
                  <a:schemeClr val="dk1"/>
                </a:solidFill>
                <a:latin typeface="Arial"/>
                <a:ea typeface="Arial"/>
                <a:cs typeface="Arial"/>
                <a:sym typeface="Arial"/>
              </a:rPr>
              <a:t> 20km/h.</a:t>
            </a:r>
            <a:r>
              <a:rPr lang="ja-JP" altLang="en-US" b="0"/>
              <a:t> ▼</a:t>
            </a:r>
            <a:endParaRPr lang="en-US" altLang="ja-JP" b="0"/>
          </a:p>
          <a:p>
            <a:pPr marL="0" indent="0">
              <a:defRPr/>
            </a:pPr>
            <a:r>
              <a:rPr lang="vi-VN"/>
              <a:t>Những xe scooter điện thuộc loại </a:t>
            </a:r>
            <a:r>
              <a:rPr lang="en-US" altLang="ja-JP" sz="1200" b="0" i="0" strike="noStrike">
                <a:solidFill>
                  <a:schemeClr val="dk1"/>
                </a:solidFill>
                <a:latin typeface="Arial"/>
                <a:ea typeface="Arial"/>
                <a:cs typeface="Arial"/>
                <a:sym typeface="Arial"/>
              </a:rPr>
              <a:t>“Xe </a:t>
            </a:r>
            <a:r>
              <a:rPr lang="en-US" altLang="ja-JP" sz="1200" b="0" i="0" strike="noStrike" err="1">
                <a:solidFill>
                  <a:schemeClr val="dk1"/>
                </a:solidFill>
                <a:latin typeface="Arial"/>
                <a:ea typeface="Arial"/>
                <a:cs typeface="Arial"/>
                <a:sym typeface="Arial"/>
              </a:rPr>
              <a:t>gắn</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máy</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đặc</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biệt</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nhỏ</a:t>
            </a:r>
            <a:r>
              <a:rPr lang="en-US" altLang="ja-JP" sz="1200" b="0" i="0" strike="noStrike">
                <a:solidFill>
                  <a:schemeClr val="dk1"/>
                </a:solidFill>
                <a:latin typeface="Arial"/>
                <a:ea typeface="Arial"/>
                <a:cs typeface="Arial"/>
                <a:sym typeface="Arial"/>
              </a:rPr>
              <a:t>”</a:t>
            </a:r>
            <a:r>
              <a:rPr lang="vi-VN"/>
              <a:t> thì người </a:t>
            </a:r>
            <a:r>
              <a:rPr lang="en-US" err="1"/>
              <a:t>điều</a:t>
            </a:r>
            <a:r>
              <a:rPr lang="en-US"/>
              <a:t> </a:t>
            </a:r>
            <a:r>
              <a:rPr lang="en-US" err="1"/>
              <a:t>khiển</a:t>
            </a:r>
            <a:r>
              <a:rPr lang="en-US"/>
              <a:t> </a:t>
            </a:r>
            <a:r>
              <a:rPr lang="vi-VN"/>
              <a:t>từ 16 tuổi trở lên không cần giấy phép lái xe (người dưới 16 tuổi không được phép điều khiển). Việc đội mũ bảo hiểm không bắt buộc, nhưng vì nguy hiểm nên người điều khiển nên đội mũ bảo hiểm khi di chuyển.</a:t>
            </a:r>
            <a:r>
              <a:rPr lang="ja-JP" altLang="en-US" b="0"/>
              <a:t> ▼</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ja-JP" sz="1200" b="0" i="0" strike="noStrike" err="1">
                <a:solidFill>
                  <a:schemeClr val="dk1"/>
                </a:solidFill>
                <a:latin typeface="Arial"/>
                <a:ea typeface="Arial"/>
                <a:cs typeface="Arial"/>
                <a:sym typeface="Arial"/>
              </a:rPr>
              <a:t>Tiếp</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đến</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là</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xe</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đạp</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trợ</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lực</a:t>
            </a:r>
            <a:r>
              <a:rPr lang="en-US" altLang="ja-JP" sz="1200" b="0" i="0" strike="noStrike">
                <a:solidFill>
                  <a:schemeClr val="dk1"/>
                </a:solidFill>
                <a:latin typeface="Arial"/>
                <a:ea typeface="Arial"/>
                <a:cs typeface="Arial"/>
                <a:sym typeface="Arial"/>
              </a:rPr>
              <a:t>. </a:t>
            </a:r>
            <a:r>
              <a:rPr lang="vi-VN"/>
              <a:t>Xe đạp điện trợ lực được trang bị động cơ để hỗ trợ lực đạp, và trợ lực hoạt động cho đến khi đạt tốc độ 24 km/h. Ở tốc độ cao hơn mức này, trợ lực sẽ dừng lại và xe đạp không thể </a:t>
            </a:r>
            <a:r>
              <a:rPr lang="en-US" err="1"/>
              <a:t>tự</a:t>
            </a:r>
            <a:r>
              <a:rPr lang="en-US"/>
              <a:t> di </a:t>
            </a:r>
            <a:r>
              <a:rPr lang="en-US" err="1"/>
              <a:t>chuyển</a:t>
            </a:r>
            <a:r>
              <a:rPr lang="en-US"/>
              <a:t> </a:t>
            </a:r>
            <a:r>
              <a:rPr lang="vi-VN"/>
              <a:t>chỉ bằng động cơ</a:t>
            </a:r>
            <a:r>
              <a:rPr lang="en-US"/>
              <a:t> (</a:t>
            </a:r>
            <a:r>
              <a:rPr lang="en-US" err="1"/>
              <a:t>cần</a:t>
            </a:r>
            <a:r>
              <a:rPr lang="en-US"/>
              <a:t> </a:t>
            </a:r>
            <a:r>
              <a:rPr lang="en-US" err="1"/>
              <a:t>có</a:t>
            </a:r>
            <a:r>
              <a:rPr lang="en-US"/>
              <a:t> </a:t>
            </a:r>
            <a:r>
              <a:rPr lang="en-US" err="1"/>
              <a:t>lực</a:t>
            </a:r>
            <a:r>
              <a:rPr lang="en-US"/>
              <a:t> </a:t>
            </a:r>
            <a:r>
              <a:rPr lang="en-US" err="1"/>
              <a:t>tác</a:t>
            </a:r>
            <a:r>
              <a:rPr lang="en-US"/>
              <a:t> </a:t>
            </a:r>
            <a:r>
              <a:rPr lang="en-US" err="1"/>
              <a:t>động</a:t>
            </a:r>
            <a:r>
              <a:rPr lang="en-US"/>
              <a:t> </a:t>
            </a:r>
            <a:r>
              <a:rPr lang="en-US" err="1"/>
              <a:t>của</a:t>
            </a:r>
            <a:r>
              <a:rPr lang="en-US"/>
              <a:t> </a:t>
            </a:r>
            <a:r>
              <a:rPr lang="en-US" err="1"/>
              <a:t>người</a:t>
            </a:r>
            <a:r>
              <a:rPr lang="en-US"/>
              <a:t> </a:t>
            </a:r>
            <a:r>
              <a:rPr lang="en-US" err="1"/>
              <a:t>điều</a:t>
            </a:r>
            <a:r>
              <a:rPr lang="en-US"/>
              <a:t> </a:t>
            </a:r>
            <a:r>
              <a:rPr lang="en-US" err="1"/>
              <a:t>khiển</a:t>
            </a:r>
            <a:r>
              <a:rPr lang="en-US"/>
              <a:t>)</a:t>
            </a:r>
            <a:r>
              <a:rPr lang="vi-VN"/>
              <a:t>. Những chiếc xe đạp </a:t>
            </a:r>
            <a:r>
              <a:rPr lang="en-US" err="1"/>
              <a:t>trợ</a:t>
            </a:r>
            <a:r>
              <a:rPr lang="en-US"/>
              <a:t> </a:t>
            </a:r>
            <a:r>
              <a:rPr lang="en-US" err="1"/>
              <a:t>lực</a:t>
            </a:r>
            <a:r>
              <a:rPr lang="en-US"/>
              <a:t> </a:t>
            </a:r>
            <a:r>
              <a:rPr lang="vi-VN"/>
              <a:t>điện đáp ứng tiêu chuẩn này được coi là xe đạp và không bắt buộc phải có giấy phép lái xe hay đội mũ bảo hiểm theo quy định pháp luật.</a:t>
            </a:r>
            <a:r>
              <a:rPr lang="ja-JP" altLang="en-US" b="0"/>
              <a:t> ▼</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tLang="ja-JP" sz="1200" b="0" i="0" strike="noStrike">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tLang="ja-JP" sz="1200" b="0" i="0" strike="noStrike">
              <a:solidFill>
                <a:schemeClr val="dk1"/>
              </a:solidFill>
              <a:latin typeface="Arial"/>
              <a:ea typeface="Arial"/>
              <a:cs typeface="Arial"/>
              <a:sym typeface="Arial"/>
            </a:endParaRPr>
          </a:p>
        </p:txBody>
      </p:sp>
      <p:sp>
        <p:nvSpPr>
          <p:cNvPr id="508" name="Google Shape;508;p34: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45</a:t>
            </a:fld>
            <a:endParaRPr/>
          </a:p>
        </p:txBody>
      </p:sp>
    </p:spTree>
    <p:extLst>
      <p:ext uri="{BB962C8B-B14F-4D97-AF65-F5344CB8AC3E}">
        <p14:creationId xmlns:p14="http://schemas.microsoft.com/office/powerpoint/2010/main" val="20649295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34: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34: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a:t>ペダル付き原動機付自転車とは、電動で自走する機能を備え、電動のみ、または人力のみで運転可能な自転車であり、特定小型原動機付自転車に該当しないものを指します。このタイプの自転車は、道路交通法および道路運送車両法上の「一般原動機付自転車」に該当します。</a:t>
            </a:r>
            <a:r>
              <a:rPr lang="ja-JP" altLang="en-US" b="0"/>
              <a:t>▼</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a:t>ペダル付き原動機付自転車は、電動で自走できるため、運転には免許が必要です。さらに、車道通行やヘルメット着用など、道路交通法に従う必要があります。また、制動装置の設置や保険の加入、ナンバープレートの取り付けが義務付けられています。</a:t>
            </a:r>
            <a:r>
              <a:rPr lang="ja-JP" altLang="en-US" b="0"/>
              <a:t>▼</a:t>
            </a:r>
            <a:endParaRPr lang="en-US" altLang="ja-JP"/>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i="0">
                <a:solidFill>
                  <a:srgbClr val="131313"/>
                </a:solidFill>
                <a:effectLst/>
                <a:latin typeface="メイリオ" panose="020B0604030504040204" pitchFamily="34" charset="-128"/>
                <a:ea typeface="メイリオ" panose="020B0604030504040204" pitchFamily="34" charset="-128"/>
              </a:rPr>
              <a:t>電動バイクも同じく</a:t>
            </a:r>
            <a:r>
              <a:rPr lang="ja-JP" altLang="en-US"/>
              <a:t>、電動で自走できる自転車で、運転には免許が必要です。車道通行やヘルメット着用など、道路交通法に従う必要があります。</a:t>
            </a:r>
            <a:r>
              <a:rPr lang="ja-JP" altLang="en-US" b="0"/>
              <a:t>▼</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t>Xe đạp </a:t>
            </a:r>
            <a:r>
              <a:rPr lang="en-US" err="1"/>
              <a:t>điện</a:t>
            </a:r>
            <a:r>
              <a:rPr lang="vi-VN"/>
              <a:t> có bàn đạp là xe đạp được trang bị chức năng tự vận hành bằng điện và có thể chạy </a:t>
            </a:r>
            <a:r>
              <a:rPr lang="en-US" err="1"/>
              <a:t>chỉ</a:t>
            </a:r>
            <a:r>
              <a:rPr lang="en-US"/>
              <a:t> </a:t>
            </a:r>
            <a:r>
              <a:rPr lang="vi-VN"/>
              <a:t>bằng điện hoặc </a:t>
            </a:r>
            <a:r>
              <a:rPr lang="en-US" err="1"/>
              <a:t>chỉ</a:t>
            </a:r>
            <a:r>
              <a:rPr lang="en-US"/>
              <a:t> </a:t>
            </a:r>
            <a:r>
              <a:rPr lang="vi-VN"/>
              <a:t>bằng sức người, và không thuộc loại </a:t>
            </a:r>
            <a:r>
              <a:rPr lang="en-US" altLang="ja-JP" sz="1200" b="0" i="0" strike="noStrike">
                <a:solidFill>
                  <a:schemeClr val="dk1"/>
                </a:solidFill>
                <a:latin typeface="Arial"/>
                <a:ea typeface="Arial"/>
                <a:cs typeface="Arial"/>
                <a:sym typeface="Arial"/>
              </a:rPr>
              <a:t>“Xe </a:t>
            </a:r>
            <a:r>
              <a:rPr lang="en-US" altLang="ja-JP" sz="1200" b="0" i="0" strike="noStrike" err="1">
                <a:solidFill>
                  <a:schemeClr val="dk1"/>
                </a:solidFill>
                <a:latin typeface="Arial"/>
                <a:ea typeface="Arial"/>
                <a:cs typeface="Arial"/>
                <a:sym typeface="Arial"/>
              </a:rPr>
              <a:t>gắn</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máy</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đặc</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biệt</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nhỏ</a:t>
            </a:r>
            <a:r>
              <a:rPr lang="en-US" altLang="ja-JP" sz="1200" b="0" i="0" strike="noStrike">
                <a:solidFill>
                  <a:schemeClr val="dk1"/>
                </a:solidFill>
                <a:latin typeface="Arial"/>
                <a:ea typeface="Arial"/>
                <a:cs typeface="Arial"/>
                <a:sym typeface="Arial"/>
              </a:rPr>
              <a:t>”</a:t>
            </a:r>
            <a:r>
              <a:rPr lang="vi-VN"/>
              <a:t>. Loại xe này thuộc danh mục “</a:t>
            </a:r>
            <a:r>
              <a:rPr lang="en-US"/>
              <a:t>X</a:t>
            </a:r>
            <a:r>
              <a:rPr lang="vi-VN"/>
              <a:t>e gắn máy thông thường" theo Luật Giao thông Đường bộ và Luật Giao thông Vận tải Đường bộ.</a:t>
            </a:r>
            <a:r>
              <a:rPr lang="ja-JP" altLang="en-US" b="0"/>
              <a:t> ▼</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b="0" i="0">
                <a:solidFill>
                  <a:srgbClr val="131313"/>
                </a:solidFill>
                <a:effectLst/>
                <a:latin typeface="メイリオ" panose="020B0604030504040204" pitchFamily="34" charset="-128"/>
                <a:ea typeface="メイリオ" panose="020B0604030504040204" pitchFamily="34" charset="-128"/>
              </a:rPr>
              <a:t>Do </a:t>
            </a:r>
            <a:r>
              <a:rPr lang="en-US"/>
              <a:t>x</a:t>
            </a:r>
            <a:r>
              <a:rPr lang="vi-VN"/>
              <a:t>e đạp </a:t>
            </a:r>
            <a:r>
              <a:rPr lang="en-US" err="1"/>
              <a:t>điện</a:t>
            </a:r>
            <a:r>
              <a:rPr lang="vi-VN"/>
              <a:t> có bàn đạp </a:t>
            </a:r>
            <a:r>
              <a:rPr lang="vi-VN" altLang="ja-JP" b="0" i="0">
                <a:solidFill>
                  <a:srgbClr val="131313"/>
                </a:solidFill>
                <a:effectLst/>
                <a:latin typeface="メイリオ" panose="020B0604030504040204" pitchFamily="34" charset="-128"/>
                <a:ea typeface="メイリオ" panose="020B0604030504040204" pitchFamily="34" charset="-128"/>
              </a:rPr>
              <a:t>có khả năng tự </a:t>
            </a:r>
            <a:r>
              <a:rPr lang="en-US" altLang="ja-JP" b="0" i="0">
                <a:solidFill>
                  <a:srgbClr val="131313"/>
                </a:solidFill>
                <a:effectLst/>
                <a:latin typeface="メイリオ" panose="020B0604030504040204" pitchFamily="34" charset="-128"/>
                <a:ea typeface="メイリオ" panose="020B0604030504040204" pitchFamily="34" charset="-128"/>
              </a:rPr>
              <a:t>di </a:t>
            </a:r>
            <a:r>
              <a:rPr lang="en-US" altLang="ja-JP" b="0" i="0" err="1">
                <a:solidFill>
                  <a:srgbClr val="131313"/>
                </a:solidFill>
                <a:effectLst/>
                <a:latin typeface="メイリオ" panose="020B0604030504040204" pitchFamily="34" charset="-128"/>
                <a:ea typeface="メイリオ" panose="020B0604030504040204" pitchFamily="34" charset="-128"/>
              </a:rPr>
              <a:t>chuyển</a:t>
            </a:r>
            <a:r>
              <a:rPr lang="en-US" altLang="ja-JP" b="0" i="0">
                <a:solidFill>
                  <a:srgbClr val="131313"/>
                </a:solidFill>
                <a:effectLst/>
                <a:latin typeface="メイリオ" panose="020B0604030504040204" pitchFamily="34" charset="-128"/>
                <a:ea typeface="メイリオ" panose="020B0604030504040204" pitchFamily="34" charset="-128"/>
              </a:rPr>
              <a:t> </a:t>
            </a:r>
            <a:r>
              <a:rPr lang="vi-VN" altLang="ja-JP" b="0" i="0">
                <a:solidFill>
                  <a:srgbClr val="131313"/>
                </a:solidFill>
                <a:effectLst/>
                <a:latin typeface="メイリオ" panose="020B0604030504040204" pitchFamily="34" charset="-128"/>
                <a:ea typeface="メイリオ" panose="020B0604030504040204" pitchFamily="34" charset="-128"/>
              </a:rPr>
              <a:t>bằng điện, nên việc lái xe yêu cầu có giấy phép. Ngoài ra, người điều khiển phải tuân thủ các quy định của Luật Giao thông Đường bộ như đi trên</a:t>
            </a:r>
            <a:r>
              <a:rPr lang="en-US" altLang="ja-JP" b="0" i="0">
                <a:solidFill>
                  <a:srgbClr val="131313"/>
                </a:solidFill>
                <a:effectLst/>
                <a:latin typeface="メイリオ" panose="020B0604030504040204" pitchFamily="34" charset="-128"/>
                <a:ea typeface="メイリオ" panose="020B0604030504040204" pitchFamily="34" charset="-128"/>
              </a:rPr>
              <a:t> </a:t>
            </a:r>
            <a:r>
              <a:rPr lang="en-US" altLang="ja-JP" b="0" i="0" err="1">
                <a:solidFill>
                  <a:srgbClr val="131313"/>
                </a:solidFill>
                <a:effectLst/>
                <a:latin typeface="メイリオ" panose="020B0604030504040204" pitchFamily="34" charset="-128"/>
                <a:ea typeface="メイリオ" panose="020B0604030504040204" pitchFamily="34" charset="-128"/>
              </a:rPr>
              <a:t>làn</a:t>
            </a:r>
            <a:r>
              <a:rPr lang="vi-VN" altLang="ja-JP" b="0" i="0">
                <a:solidFill>
                  <a:srgbClr val="131313"/>
                </a:solidFill>
                <a:effectLst/>
                <a:latin typeface="メイリオ" panose="020B0604030504040204" pitchFamily="34" charset="-128"/>
                <a:ea typeface="メイリオ" panose="020B0604030504040204" pitchFamily="34" charset="-128"/>
              </a:rPr>
              <a:t> đường </a:t>
            </a:r>
            <a:r>
              <a:rPr lang="en-US" altLang="ja-JP" b="0" i="0" err="1">
                <a:solidFill>
                  <a:srgbClr val="131313"/>
                </a:solidFill>
                <a:effectLst/>
                <a:latin typeface="メイリオ" panose="020B0604030504040204" pitchFamily="34" charset="-128"/>
                <a:ea typeface="メイリオ" panose="020B0604030504040204" pitchFamily="34" charset="-128"/>
              </a:rPr>
              <a:t>dành</a:t>
            </a:r>
            <a:r>
              <a:rPr lang="en-US" altLang="ja-JP" b="0" i="0">
                <a:solidFill>
                  <a:srgbClr val="131313"/>
                </a:solidFill>
                <a:effectLst/>
                <a:latin typeface="メイリオ" panose="020B0604030504040204" pitchFamily="34" charset="-128"/>
                <a:ea typeface="メイリオ" panose="020B0604030504040204" pitchFamily="34" charset="-128"/>
              </a:rPr>
              <a:t> </a:t>
            </a:r>
            <a:r>
              <a:rPr lang="en-US" altLang="ja-JP" b="0" i="0" err="1">
                <a:solidFill>
                  <a:srgbClr val="131313"/>
                </a:solidFill>
                <a:effectLst/>
                <a:latin typeface="メイリオ" panose="020B0604030504040204" pitchFamily="34" charset="-128"/>
                <a:ea typeface="メイリオ" panose="020B0604030504040204" pitchFamily="34" charset="-128"/>
              </a:rPr>
              <a:t>cho</a:t>
            </a:r>
            <a:r>
              <a:rPr lang="en-US" altLang="ja-JP" b="0" i="0">
                <a:solidFill>
                  <a:srgbClr val="131313"/>
                </a:solidFill>
                <a:effectLst/>
                <a:latin typeface="メイリオ" panose="020B0604030504040204" pitchFamily="34" charset="-128"/>
                <a:ea typeface="メイリオ" panose="020B0604030504040204" pitchFamily="34" charset="-128"/>
              </a:rPr>
              <a:t> </a:t>
            </a:r>
            <a:r>
              <a:rPr lang="vi-VN" altLang="ja-JP" b="0" i="0">
                <a:solidFill>
                  <a:srgbClr val="131313"/>
                </a:solidFill>
                <a:effectLst/>
                <a:latin typeface="メイリオ" panose="020B0604030504040204" pitchFamily="34" charset="-128"/>
                <a:ea typeface="メイリオ" panose="020B0604030504040204" pitchFamily="34" charset="-128"/>
              </a:rPr>
              <a:t>xe cơ giới và đội mũ bảo hiểm. Đồng thời, xe phải được trang bị hệ thống phanh, mua bảo hiểm, và gắn biển số theo quy định.</a:t>
            </a:r>
            <a:r>
              <a:rPr lang="en-US" altLang="ja-JP" b="0" i="0">
                <a:solidFill>
                  <a:srgbClr val="131313"/>
                </a:solidFill>
                <a:effectLst/>
                <a:latin typeface="メイリオ" panose="020B0604030504040204" pitchFamily="34" charset="-128"/>
                <a:ea typeface="メイリオ" panose="020B0604030504040204" pitchFamily="34" charset="-128"/>
              </a:rPr>
              <a:t> </a:t>
            </a:r>
            <a:r>
              <a:rPr lang="vi-VN" altLang="ja-JP" b="0" i="0">
                <a:solidFill>
                  <a:srgbClr val="131313"/>
                </a:solidFill>
                <a:effectLst/>
                <a:latin typeface="メイリオ" panose="020B0604030504040204" pitchFamily="34" charset="-128"/>
                <a:ea typeface="メイリオ" panose="020B0604030504040204" pitchFamily="34" charset="-128"/>
              </a:rPr>
              <a:t>Xe máy điện cũng tương tự, là xe đạp có khả năng tự </a:t>
            </a:r>
            <a:r>
              <a:rPr lang="en-US" altLang="ja-JP" b="0" i="0">
                <a:solidFill>
                  <a:srgbClr val="131313"/>
                </a:solidFill>
                <a:effectLst/>
                <a:latin typeface="メイリオ" panose="020B0604030504040204" pitchFamily="34" charset="-128"/>
                <a:ea typeface="メイリオ" panose="020B0604030504040204" pitchFamily="34" charset="-128"/>
              </a:rPr>
              <a:t>di </a:t>
            </a:r>
            <a:r>
              <a:rPr lang="en-US" altLang="ja-JP" b="0" i="0" err="1">
                <a:solidFill>
                  <a:srgbClr val="131313"/>
                </a:solidFill>
                <a:effectLst/>
                <a:latin typeface="メイリオ" panose="020B0604030504040204" pitchFamily="34" charset="-128"/>
                <a:ea typeface="メイリオ" panose="020B0604030504040204" pitchFamily="34" charset="-128"/>
              </a:rPr>
              <a:t>chuyển</a:t>
            </a:r>
            <a:r>
              <a:rPr lang="en-US" altLang="ja-JP" b="0" i="0">
                <a:solidFill>
                  <a:srgbClr val="131313"/>
                </a:solidFill>
                <a:effectLst/>
                <a:latin typeface="メイリオ" panose="020B0604030504040204" pitchFamily="34" charset="-128"/>
                <a:ea typeface="メイリオ" panose="020B0604030504040204" pitchFamily="34" charset="-128"/>
              </a:rPr>
              <a:t> </a:t>
            </a:r>
            <a:r>
              <a:rPr lang="vi-VN" altLang="ja-JP" b="0" i="0">
                <a:solidFill>
                  <a:srgbClr val="131313"/>
                </a:solidFill>
                <a:effectLst/>
                <a:latin typeface="メイリオ" panose="020B0604030504040204" pitchFamily="34" charset="-128"/>
                <a:ea typeface="メイリオ" panose="020B0604030504040204" pitchFamily="34" charset="-128"/>
              </a:rPr>
              <a:t>bằng điện và yêu cầu giấy phép để điều khiển. Người lái cũng phải tuân thủ các quy định của Luật Giao thông Đường bộ như đi trên đường xe cơ giới và đội mũ bảo hiểm.</a:t>
            </a:r>
            <a:r>
              <a:rPr lang="ja-JP" altLang="en-US" b="0"/>
              <a:t> ▼</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ja-JP" altLang="en-US" b="0" i="0">
              <a:solidFill>
                <a:srgbClr val="131313"/>
              </a:solidFill>
              <a:effectLst/>
              <a:latin typeface="メイリオ" panose="020B0604030504040204" pitchFamily="34" charset="-128"/>
              <a:ea typeface="メイリオ" panose="020B0604030504040204" pitchFamily="34" charset="-128"/>
            </a:endParaRPr>
          </a:p>
        </p:txBody>
      </p:sp>
      <p:sp>
        <p:nvSpPr>
          <p:cNvPr id="508" name="Google Shape;508;p34: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46</a:t>
            </a:fld>
            <a:endParaRPr/>
          </a:p>
        </p:txBody>
      </p:sp>
    </p:spTree>
    <p:extLst>
      <p:ext uri="{BB962C8B-B14F-4D97-AF65-F5344CB8AC3E}">
        <p14:creationId xmlns:p14="http://schemas.microsoft.com/office/powerpoint/2010/main" val="30898287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35:notes"/>
          <p:cNvSpPr>
            <a:spLocks noGrp="1" noRot="1" noChangeAspect="1"/>
          </p:cNvSpPr>
          <p:nvPr>
            <p:ph type="sldImg" idx="2"/>
          </p:nvPr>
        </p:nvSpPr>
        <p:spPr>
          <a:xfrm>
            <a:off x="2049463" y="568325"/>
            <a:ext cx="5038725" cy="2835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32" name="Google Shape;832;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ja-JP" b="0"/>
              <a:t>それではこれで終わります。</a:t>
            </a:r>
            <a:r>
              <a:rPr lang="ja-JP"/>
              <a:t>ご清聴ありがとうございました。</a:t>
            </a:r>
            <a:endParaRPr/>
          </a:p>
          <a:p>
            <a:pPr marL="0" lvl="0" indent="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r>
              <a:rPr lang="vi-VN" altLang="ja-JP"/>
              <a:t>B</a:t>
            </a:r>
            <a:r>
              <a:rPr lang="fr-FR" altLang="ja-JP"/>
              <a:t>à</a:t>
            </a:r>
            <a:r>
              <a:rPr lang="vi-VN" altLang="ja-JP"/>
              <a:t>i</a:t>
            </a:r>
            <a:r>
              <a:rPr lang="vi-VN" altLang="ja-JP" baseline="0"/>
              <a:t> giảng đến đây là kết thúc. </a:t>
            </a:r>
            <a:r>
              <a:rPr lang="ja-JP"/>
              <a:t>Cảm ơn các bạn đã chú ý lắng nghe.</a:t>
            </a:r>
            <a:endParaRPr/>
          </a:p>
        </p:txBody>
      </p:sp>
      <p:sp>
        <p:nvSpPr>
          <p:cNvPr id="833" name="Google Shape;833;p35: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ja-JP" sz="1200" b="0" i="0" u="none" strike="noStrike" cap="none">
                <a:solidFill>
                  <a:srgbClr val="000000"/>
                </a:solidFill>
                <a:latin typeface="Arial"/>
                <a:ea typeface="Arial"/>
                <a:cs typeface="Arial"/>
                <a:sym typeface="Arial"/>
              </a:rPr>
              <a:t>2013　日本語プロモーション　ニッポンクイズ</a:t>
            </a:r>
            <a:endParaRPr sz="1200" b="0" i="0" u="none" strike="noStrike" cap="none">
              <a:solidFill>
                <a:srgbClr val="000000"/>
              </a:solidFill>
              <a:latin typeface="Arial"/>
              <a:ea typeface="Arial"/>
              <a:cs typeface="Arial"/>
              <a:sym typeface="Arial"/>
            </a:endParaRPr>
          </a:p>
        </p:txBody>
      </p:sp>
      <p:sp>
        <p:nvSpPr>
          <p:cNvPr id="834" name="Google Shape;834;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sz="1200" b="0" i="0" u="none" strike="noStrike" cap="none">
                <a:solidFill>
                  <a:srgbClr val="000000"/>
                </a:solidFill>
                <a:latin typeface="Arial"/>
                <a:ea typeface="Arial"/>
                <a:cs typeface="Arial"/>
                <a:sym typeface="Arial"/>
              </a:rPr>
              <a:t>47</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94535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43: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3" name="Google Shape;623;p43: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4" name="Google Shape;624;p43: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48</a:t>
            </a:fld>
            <a:endParaRPr/>
          </a:p>
        </p:txBody>
      </p:sp>
    </p:spTree>
    <p:extLst>
      <p:ext uri="{BB962C8B-B14F-4D97-AF65-F5344CB8AC3E}">
        <p14:creationId xmlns:p14="http://schemas.microsoft.com/office/powerpoint/2010/main" val="8342213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43: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3" name="Google Shape;623;p43: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4" name="Google Shape;624;p43: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49</a:t>
            </a:fld>
            <a:endParaRPr/>
          </a:p>
        </p:txBody>
      </p:sp>
    </p:spTree>
    <p:extLst>
      <p:ext uri="{BB962C8B-B14F-4D97-AF65-F5344CB8AC3E}">
        <p14:creationId xmlns:p14="http://schemas.microsoft.com/office/powerpoint/2010/main" val="2902973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5: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5: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i="0">
                <a:solidFill>
                  <a:srgbClr val="222222"/>
                </a:solidFill>
                <a:latin typeface="Arial"/>
                <a:ea typeface="Arial"/>
                <a:cs typeface="Arial"/>
                <a:sym typeface="Arial"/>
              </a:rPr>
              <a:t>次に、</a:t>
            </a:r>
            <a:r>
              <a:rPr lang="ja-JP" b="0" i="0">
                <a:solidFill>
                  <a:srgbClr val="222222"/>
                </a:solidFill>
                <a:latin typeface="Arial"/>
                <a:ea typeface="Arial"/>
                <a:cs typeface="Arial"/>
                <a:sym typeface="Arial"/>
              </a:rPr>
              <a:t>ベトナムにはどんな交通ルールがありますか。（参加者数人に聞く。参加者の答えの例：信号を守る、右側通行、など）そうですね。▼</a:t>
            </a:r>
            <a:endParaRPr b="0"/>
          </a:p>
          <a:p>
            <a:pPr marL="0" marR="0" lvl="0" indent="0" algn="l" rtl="0">
              <a:lnSpc>
                <a:spcPct val="100000"/>
              </a:lnSpc>
              <a:spcBef>
                <a:spcPts val="0"/>
              </a:spcBef>
              <a:spcAft>
                <a:spcPts val="0"/>
              </a:spcAft>
              <a:buClr>
                <a:srgbClr val="222222"/>
              </a:buClr>
              <a:buSzPts val="1200"/>
              <a:buFont typeface="Arial"/>
              <a:buNone/>
            </a:pPr>
            <a:r>
              <a:rPr lang="ja-JP" b="0" i="0">
                <a:solidFill>
                  <a:srgbClr val="222222"/>
                </a:solidFill>
                <a:latin typeface="Arial"/>
                <a:ea typeface="Arial"/>
                <a:cs typeface="Arial"/>
                <a:sym typeface="Arial"/>
              </a:rPr>
              <a:t>では、日本</a:t>
            </a:r>
            <a:r>
              <a:rPr lang="ja-JP" altLang="en-US" b="0" i="0">
                <a:solidFill>
                  <a:srgbClr val="222222"/>
                </a:solidFill>
                <a:latin typeface="Arial"/>
                <a:ea typeface="Arial"/>
                <a:cs typeface="Arial"/>
                <a:sym typeface="Arial"/>
              </a:rPr>
              <a:t>の交通機関や交通ルールはどうでしょうか。ベトナムと同じでしょうか、違うでしょうか</a:t>
            </a:r>
            <a:r>
              <a:rPr lang="ja-JP" b="0" i="0">
                <a:solidFill>
                  <a:srgbClr val="222222"/>
                </a:solidFill>
                <a:latin typeface="Arial"/>
                <a:ea typeface="Arial"/>
                <a:cs typeface="Arial"/>
                <a:sym typeface="Arial"/>
              </a:rPr>
              <a:t>。（参加者数人に聞く）ではクイズ</a:t>
            </a:r>
            <a:r>
              <a:rPr lang="ja-JP" altLang="en-US" b="0" i="0">
                <a:solidFill>
                  <a:srgbClr val="222222"/>
                </a:solidFill>
                <a:latin typeface="Arial"/>
                <a:ea typeface="Arial"/>
                <a:cs typeface="Arial"/>
                <a:sym typeface="Arial"/>
              </a:rPr>
              <a:t>で確認し</a:t>
            </a:r>
            <a:r>
              <a:rPr lang="ja-JP" b="0" i="0">
                <a:solidFill>
                  <a:srgbClr val="222222"/>
                </a:solidFill>
                <a:latin typeface="Arial"/>
                <a:ea typeface="Arial"/>
                <a:cs typeface="Arial"/>
                <a:sym typeface="Arial"/>
              </a:rPr>
              <a:t>てみましょう。▼</a:t>
            </a:r>
            <a:endParaRPr lang="vi-VN" altLang="ja-JP" b="0" i="0">
              <a:solidFill>
                <a:srgbClr val="222222"/>
              </a:solidFill>
              <a:latin typeface="Arial"/>
              <a:ea typeface="Arial"/>
              <a:cs typeface="Arial"/>
              <a:sym typeface="Arial"/>
            </a:endParaRPr>
          </a:p>
          <a:p>
            <a:pPr marL="0" marR="0" lvl="0" indent="0" algn="l" rtl="0">
              <a:lnSpc>
                <a:spcPct val="100000"/>
              </a:lnSpc>
              <a:spcBef>
                <a:spcPts val="0"/>
              </a:spcBef>
              <a:spcAft>
                <a:spcPts val="0"/>
              </a:spcAft>
              <a:buClr>
                <a:srgbClr val="222222"/>
              </a:buClr>
              <a:buSzPts val="1200"/>
              <a:buFont typeface="Arial"/>
              <a:buNone/>
            </a:pPr>
            <a:endParaRPr lang="vi-VN" b="0" i="0">
              <a:solidFill>
                <a:srgbClr val="222222"/>
              </a:solidFill>
              <a:latin typeface="Arial"/>
              <a:ea typeface="Arial"/>
              <a:cs typeface="Arial"/>
              <a:sym typeface="Arial"/>
            </a:endParaRPr>
          </a:p>
          <a:p>
            <a:pPr marL="0" marR="0" lvl="0" indent="0" algn="l" rtl="0">
              <a:lnSpc>
                <a:spcPct val="100000"/>
              </a:lnSpc>
              <a:spcBef>
                <a:spcPts val="0"/>
              </a:spcBef>
              <a:spcAft>
                <a:spcPts val="0"/>
              </a:spcAft>
              <a:buClr>
                <a:srgbClr val="222222"/>
              </a:buClr>
              <a:buSzPts val="1200"/>
              <a:buFont typeface="Arial"/>
              <a:buNone/>
            </a:pPr>
            <a:r>
              <a:rPr lang="vi-VN" b="0" i="0">
                <a:solidFill>
                  <a:srgbClr val="222222"/>
                </a:solidFill>
                <a:latin typeface="Arial"/>
                <a:ea typeface="Arial"/>
                <a:cs typeface="Arial"/>
                <a:sym typeface="Arial"/>
              </a:rPr>
              <a:t>Tiếp theo, ở Việt Nam có những quy tắc giao thông thế nào? (Hỏi một vài người tham gia.</a:t>
            </a:r>
            <a:r>
              <a:rPr lang="vi-VN" b="0" i="0" baseline="0">
                <a:solidFill>
                  <a:srgbClr val="222222"/>
                </a:solidFill>
                <a:latin typeface="Arial"/>
                <a:ea typeface="Arial"/>
                <a:cs typeface="Arial"/>
                <a:sym typeface="Arial"/>
              </a:rPr>
              <a:t> Ví dụ người tham gia trả lời: tuân thủ đèn tín hiệu, đi về phía bên phải...) Đúng vậy. </a:t>
            </a:r>
            <a:r>
              <a:rPr lang="ja-JP" altLang="ja-JP" b="0">
                <a:latin typeface="Arial"/>
                <a:ea typeface="Arial"/>
                <a:cs typeface="Arial"/>
                <a:sym typeface="Arial"/>
              </a:rPr>
              <a:t>▼</a:t>
            </a:r>
            <a:endParaRPr lang="vi-VN" altLang="ja-JP" b="0">
              <a:latin typeface="Arial"/>
              <a:ea typeface="Arial"/>
              <a:cs typeface="Arial"/>
              <a:sym typeface="Arial"/>
            </a:endParaRPr>
          </a:p>
          <a:p>
            <a:pPr marL="0" marR="0" lvl="0" indent="0" algn="l" rtl="0">
              <a:lnSpc>
                <a:spcPct val="100000"/>
              </a:lnSpc>
              <a:spcBef>
                <a:spcPts val="0"/>
              </a:spcBef>
              <a:spcAft>
                <a:spcPts val="0"/>
              </a:spcAft>
              <a:buClr>
                <a:srgbClr val="222222"/>
              </a:buClr>
              <a:buSzPts val="1200"/>
              <a:buFont typeface="Arial"/>
              <a:buNone/>
            </a:pPr>
            <a:r>
              <a:rPr lang="vi-VN" b="0">
                <a:latin typeface="Arial"/>
                <a:ea typeface="Arial"/>
                <a:cs typeface="Arial"/>
                <a:sym typeface="Arial"/>
              </a:rPr>
              <a:t>Vậy thì, phương tiện giao thông và luật giao thông ở Nhật thế nào? Có giống với ở Việt Nam không? Hay có điểm khác? (Hỏi một vài người tham gia) Vậy hãy cùng xác nhận bằng cách trả lời câu đố nhé. </a:t>
            </a:r>
            <a:r>
              <a:rPr lang="ja-JP" altLang="ja-JP" b="0">
                <a:latin typeface="Arial"/>
                <a:ea typeface="Arial"/>
                <a:cs typeface="Arial"/>
                <a:sym typeface="Arial"/>
              </a:rPr>
              <a:t>▼</a:t>
            </a:r>
            <a:endParaRPr b="0"/>
          </a:p>
        </p:txBody>
      </p:sp>
      <p:sp>
        <p:nvSpPr>
          <p:cNvPr id="135" name="Google Shape;135;p5: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5</a:t>
            </a:fld>
            <a:endParaRPr/>
          </a:p>
        </p:txBody>
      </p:sp>
    </p:spTree>
    <p:extLst>
      <p:ext uri="{BB962C8B-B14F-4D97-AF65-F5344CB8AC3E}">
        <p14:creationId xmlns:p14="http://schemas.microsoft.com/office/powerpoint/2010/main" val="760960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6: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6: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b="0"/>
              <a:t>〇✕クイズです。▼</a:t>
            </a:r>
            <a:endParaRPr lang="en-US" altLang="ja-JP" b="0"/>
          </a:p>
          <a:p>
            <a:pPr marL="0" lvl="0" indent="0" algn="l" rtl="0">
              <a:spcBef>
                <a:spcPts val="0"/>
              </a:spcBef>
              <a:spcAft>
                <a:spcPts val="0"/>
              </a:spcAft>
              <a:buNone/>
            </a:pPr>
            <a:endParaRPr lang="vi-VN" altLang="ja-JP" b="0"/>
          </a:p>
          <a:p>
            <a:pPr marL="0" lvl="0" indent="0" algn="l" rtl="0">
              <a:spcBef>
                <a:spcPts val="0"/>
              </a:spcBef>
              <a:spcAft>
                <a:spcPts val="0"/>
              </a:spcAft>
              <a:buNone/>
            </a:pPr>
            <a:r>
              <a:rPr lang="vi-VN" b="0"/>
              <a:t>Sau đây là những câu đố Đúng - Sai. </a:t>
            </a:r>
            <a:r>
              <a:rPr lang="ja-JP" altLang="ja-JP" b="0">
                <a:latin typeface="Arial"/>
                <a:ea typeface="Arial"/>
                <a:cs typeface="Arial"/>
                <a:sym typeface="Arial"/>
              </a:rPr>
              <a:t>▼</a:t>
            </a:r>
            <a:endParaRPr b="0"/>
          </a:p>
        </p:txBody>
      </p:sp>
      <p:sp>
        <p:nvSpPr>
          <p:cNvPr id="146" name="Google Shape;146;p6: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6</a:t>
            </a:fld>
            <a:endParaRPr/>
          </a:p>
        </p:txBody>
      </p:sp>
    </p:spTree>
    <p:extLst>
      <p:ext uri="{BB962C8B-B14F-4D97-AF65-F5344CB8AC3E}">
        <p14:creationId xmlns:p14="http://schemas.microsoft.com/office/powerpoint/2010/main" val="1201451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1: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1: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sz="1200" b="0">
                <a:solidFill>
                  <a:schemeClr val="dk1"/>
                </a:solidFill>
                <a:latin typeface="Arial"/>
                <a:ea typeface="Arial"/>
                <a:cs typeface="Arial"/>
                <a:sym typeface="Arial"/>
              </a:rPr>
              <a:t>問題</a:t>
            </a:r>
            <a:r>
              <a:rPr lang="ja-JP" altLang="en-US" sz="1200" b="0">
                <a:solidFill>
                  <a:schemeClr val="dk1"/>
                </a:solidFill>
                <a:latin typeface="Arial"/>
                <a:ea typeface="Arial"/>
                <a:cs typeface="Arial"/>
                <a:sym typeface="Arial"/>
              </a:rPr>
              <a:t>１</a:t>
            </a:r>
            <a:r>
              <a:rPr lang="ja-JP" sz="1200" b="0">
                <a:solidFill>
                  <a:schemeClr val="dk1"/>
                </a:solidFill>
                <a:latin typeface="Arial"/>
                <a:ea typeface="Arial"/>
                <a:cs typeface="Arial"/>
                <a:sym typeface="Arial"/>
              </a:rPr>
              <a:t>）日本では</a:t>
            </a:r>
            <a:r>
              <a:rPr lang="ja-JP" altLang="en-US" sz="1200" b="0">
                <a:solidFill>
                  <a:srgbClr val="FFFFFF"/>
                </a:solidFill>
              </a:rPr>
              <a:t>携帯電話を見ながら</a:t>
            </a:r>
            <a:r>
              <a:rPr lang="ja-JP" sz="1200" b="0">
                <a:solidFill>
                  <a:schemeClr val="dk1"/>
                </a:solidFill>
                <a:latin typeface="Arial"/>
                <a:ea typeface="Arial"/>
                <a:cs typeface="Arial"/>
                <a:sym typeface="Arial"/>
              </a:rPr>
              <a:t>自転車に乗るのは法律違反です。〇ですか、×ですか。▼</a:t>
            </a:r>
            <a:endParaRPr sz="1200" b="0">
              <a:solidFill>
                <a:schemeClr val="dk1"/>
              </a:solidFill>
              <a:latin typeface="Arial"/>
              <a:ea typeface="Arial"/>
              <a:cs typeface="Arial"/>
              <a:sym typeface="Arial"/>
            </a:endParaRPr>
          </a:p>
          <a:p>
            <a:pPr marL="0" lvl="0" indent="0" algn="l" rtl="0">
              <a:spcBef>
                <a:spcPts val="0"/>
              </a:spcBef>
              <a:spcAft>
                <a:spcPts val="0"/>
              </a:spcAft>
              <a:buNone/>
            </a:pPr>
            <a:r>
              <a:rPr lang="ja-JP" sz="1200" b="0">
                <a:solidFill>
                  <a:schemeClr val="dk1"/>
                </a:solidFill>
                <a:latin typeface="Arial"/>
                <a:ea typeface="Arial"/>
                <a:cs typeface="Arial"/>
                <a:sym typeface="Arial"/>
              </a:rPr>
              <a:t>○▼</a:t>
            </a:r>
            <a:endParaRPr sz="1200" b="0">
              <a:solidFill>
                <a:schemeClr val="dk1"/>
              </a:solidFill>
              <a:latin typeface="Arial"/>
              <a:ea typeface="Arial"/>
              <a:cs typeface="Arial"/>
              <a:sym typeface="Arial"/>
            </a:endParaRPr>
          </a:p>
          <a:p>
            <a:pPr marL="0" lvl="0" indent="0" algn="l" rtl="0">
              <a:spcBef>
                <a:spcPts val="0"/>
              </a:spcBef>
              <a:spcAft>
                <a:spcPts val="0"/>
              </a:spcAft>
              <a:buNone/>
            </a:pPr>
            <a:endParaRPr sz="1200" b="0">
              <a:solidFill>
                <a:schemeClr val="dk1"/>
              </a:solidFill>
              <a:latin typeface="Arial"/>
              <a:ea typeface="Arial"/>
              <a:cs typeface="Arial"/>
              <a:sym typeface="Arial"/>
            </a:endParaRPr>
          </a:p>
          <a:p>
            <a:pPr marL="0" lvl="0" indent="0" algn="l" rtl="0">
              <a:spcBef>
                <a:spcPts val="0"/>
              </a:spcBef>
              <a:spcAft>
                <a:spcPts val="0"/>
              </a:spcAft>
              <a:buNone/>
            </a:pPr>
            <a:r>
              <a:rPr lang="vi-VN" sz="1200" b="0">
                <a:solidFill>
                  <a:schemeClr val="dk1"/>
                </a:solidFill>
                <a:latin typeface="Arial"/>
                <a:ea typeface="Arial"/>
                <a:cs typeface="Arial"/>
                <a:sym typeface="Arial"/>
              </a:rPr>
              <a:t>Câu 1) Ở Nhật, vừa đi xe đạp vừa nhìn điện thoại là vi phạm pháp luật. Đúng hay sai? </a:t>
            </a:r>
            <a:r>
              <a:rPr lang="vi-VN" altLang="ja-JP" sz="1200" b="0">
                <a:solidFill>
                  <a:schemeClr val="dk1"/>
                </a:solidFill>
                <a:latin typeface="Arial"/>
                <a:ea typeface="Arial"/>
                <a:cs typeface="Arial"/>
                <a:sym typeface="Arial"/>
              </a:rPr>
              <a:t>▼</a:t>
            </a:r>
          </a:p>
          <a:p>
            <a:pPr marL="0" lvl="0" indent="0" algn="l" rtl="0">
              <a:spcBef>
                <a:spcPts val="0"/>
              </a:spcBef>
              <a:spcAft>
                <a:spcPts val="0"/>
              </a:spcAft>
              <a:buNone/>
            </a:pPr>
            <a:r>
              <a:rPr lang="vi-VN" altLang="ja-JP" sz="1200" b="0">
                <a:solidFill>
                  <a:schemeClr val="dk1"/>
                </a:solidFill>
                <a:latin typeface="Arial"/>
                <a:ea typeface="Arial"/>
                <a:cs typeface="Arial"/>
                <a:sym typeface="Arial"/>
              </a:rPr>
              <a:t>○▼</a:t>
            </a:r>
          </a:p>
          <a:p>
            <a:pPr marL="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196" name="Google Shape;196;p11: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7</a:t>
            </a:fld>
            <a:endParaRPr/>
          </a:p>
        </p:txBody>
      </p:sp>
    </p:spTree>
    <p:extLst>
      <p:ext uri="{BB962C8B-B14F-4D97-AF65-F5344CB8AC3E}">
        <p14:creationId xmlns:p14="http://schemas.microsoft.com/office/powerpoint/2010/main" val="2146548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7: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7: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sz="1200" b="0">
                <a:solidFill>
                  <a:schemeClr val="dk1"/>
                </a:solidFill>
                <a:latin typeface="Arial"/>
                <a:ea typeface="Arial"/>
                <a:cs typeface="Arial"/>
                <a:sym typeface="Arial"/>
              </a:rPr>
              <a:t>問題</a:t>
            </a:r>
            <a:r>
              <a:rPr lang="ja-JP" altLang="en-US" sz="1200" b="0">
                <a:solidFill>
                  <a:schemeClr val="dk1"/>
                </a:solidFill>
                <a:latin typeface="Arial"/>
                <a:ea typeface="Arial"/>
                <a:cs typeface="Arial"/>
                <a:sym typeface="Arial"/>
              </a:rPr>
              <a:t>２</a:t>
            </a:r>
            <a:r>
              <a:rPr lang="ja-JP" sz="1200" b="0">
                <a:solidFill>
                  <a:schemeClr val="dk1"/>
                </a:solidFill>
                <a:latin typeface="Arial"/>
                <a:ea typeface="Arial"/>
                <a:cs typeface="Arial"/>
                <a:sym typeface="Arial"/>
              </a:rPr>
              <a:t>）日本の信号の黄色の意味は「急いで渡る」です。〇ですか、×ですか。▼</a:t>
            </a:r>
            <a:endParaRPr sz="1200" b="0">
              <a:solidFill>
                <a:schemeClr val="dk1"/>
              </a:solidFill>
              <a:latin typeface="Arial"/>
              <a:ea typeface="Arial"/>
              <a:cs typeface="Arial"/>
              <a:sym typeface="Arial"/>
            </a:endParaRPr>
          </a:p>
          <a:p>
            <a:pPr marL="0" lvl="0" indent="0" algn="l" rtl="0">
              <a:spcBef>
                <a:spcPts val="0"/>
              </a:spcBef>
              <a:spcAft>
                <a:spcPts val="0"/>
              </a:spcAft>
              <a:buNone/>
            </a:pPr>
            <a:r>
              <a:rPr lang="ja-JP" sz="1200" b="0">
                <a:solidFill>
                  <a:schemeClr val="dk1"/>
                </a:solidFill>
                <a:latin typeface="Arial"/>
                <a:ea typeface="Arial"/>
                <a:cs typeface="Arial"/>
                <a:sym typeface="Arial"/>
              </a:rPr>
              <a:t>✕▼</a:t>
            </a:r>
            <a:endParaRPr lang="vi-VN" altLang="ja-JP" sz="1200" b="0">
              <a:solidFill>
                <a:schemeClr val="dk1"/>
              </a:solidFill>
              <a:latin typeface="Arial"/>
              <a:ea typeface="Arial"/>
              <a:cs typeface="Arial"/>
              <a:sym typeface="Arial"/>
            </a:endParaRPr>
          </a:p>
          <a:p>
            <a:pPr marL="0" lvl="0" indent="0" algn="l" rtl="0">
              <a:spcBef>
                <a:spcPts val="0"/>
              </a:spcBef>
              <a:spcAft>
                <a:spcPts val="0"/>
              </a:spcAft>
              <a:buNone/>
            </a:pPr>
            <a:endParaRPr lang="vi-VN" sz="1200" b="0">
              <a:solidFill>
                <a:schemeClr val="dk1"/>
              </a:solidFill>
              <a:latin typeface="Arial"/>
              <a:ea typeface="Arial"/>
              <a:cs typeface="Arial"/>
              <a:sym typeface="Arial"/>
            </a:endParaRPr>
          </a:p>
          <a:p>
            <a:pPr marL="0" lvl="0" indent="0" algn="l" rtl="0">
              <a:spcBef>
                <a:spcPts val="0"/>
              </a:spcBef>
              <a:spcAft>
                <a:spcPts val="0"/>
              </a:spcAft>
              <a:buNone/>
            </a:pPr>
            <a:r>
              <a:rPr lang="vi-VN" sz="1200" b="0">
                <a:solidFill>
                  <a:schemeClr val="dk1"/>
                </a:solidFill>
                <a:latin typeface="Arial"/>
                <a:ea typeface="Arial"/>
                <a:cs typeface="Arial"/>
                <a:sym typeface="Arial"/>
              </a:rPr>
              <a:t>Câu 2) Đèn tín hiệu màu vàng ở Nhật có nghĩa là “nhanh chóng vượt qua”. Đúng hay sai?</a:t>
            </a:r>
            <a:r>
              <a:rPr lang="vi-VN" altLang="ja-JP" sz="1200" b="0">
                <a:solidFill>
                  <a:schemeClr val="dk1"/>
                </a:solidFill>
                <a:latin typeface="Arial"/>
                <a:ea typeface="Arial"/>
                <a:cs typeface="Arial"/>
                <a:sym typeface="Arial"/>
              </a:rPr>
              <a:t> ▼</a:t>
            </a:r>
          </a:p>
          <a:p>
            <a:pPr marL="0" lvl="0" indent="0" algn="l" rtl="0">
              <a:spcBef>
                <a:spcPts val="0"/>
              </a:spcBef>
              <a:spcAft>
                <a:spcPts val="0"/>
              </a:spcAft>
              <a:buNone/>
            </a:pPr>
            <a:r>
              <a:rPr lang="vi-VN" altLang="ja-JP" sz="1200" b="0">
                <a:solidFill>
                  <a:schemeClr val="dk1"/>
                </a:solidFill>
                <a:latin typeface="Arial"/>
                <a:ea typeface="Arial"/>
                <a:cs typeface="Arial"/>
                <a:sym typeface="Arial"/>
              </a:rPr>
              <a:t>✕▼</a:t>
            </a:r>
          </a:p>
          <a:p>
            <a:pPr marL="0" lvl="0" indent="0" algn="l" rtl="0">
              <a:spcBef>
                <a:spcPts val="0"/>
              </a:spcBef>
              <a:spcAft>
                <a:spcPts val="0"/>
              </a:spcAft>
              <a:buNone/>
            </a:pPr>
            <a:endParaRPr sz="1200" b="1">
              <a:solidFill>
                <a:schemeClr val="dk1"/>
              </a:solidFill>
              <a:latin typeface="Arial"/>
              <a:ea typeface="Arial"/>
              <a:cs typeface="Arial"/>
              <a:sym typeface="Arial"/>
            </a:endParaRPr>
          </a:p>
          <a:p>
            <a:pPr marL="0" lvl="0" indent="0" algn="l" rtl="0">
              <a:spcBef>
                <a:spcPts val="0"/>
              </a:spcBef>
              <a:spcAft>
                <a:spcPts val="0"/>
              </a:spcAft>
              <a:buNone/>
            </a:pPr>
            <a:endParaRPr sz="1200" b="1">
              <a:solidFill>
                <a:schemeClr val="dk1"/>
              </a:solidFill>
              <a:latin typeface="Arial"/>
              <a:ea typeface="Arial"/>
              <a:cs typeface="Arial"/>
              <a:sym typeface="Arial"/>
            </a:endParaRPr>
          </a:p>
          <a:p>
            <a:pPr marL="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155" name="Google Shape;155;p7: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8</a:t>
            </a:fld>
            <a:endParaRPr/>
          </a:p>
        </p:txBody>
      </p:sp>
    </p:spTree>
    <p:extLst>
      <p:ext uri="{BB962C8B-B14F-4D97-AF65-F5344CB8AC3E}">
        <p14:creationId xmlns:p14="http://schemas.microsoft.com/office/powerpoint/2010/main" val="1458752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8: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8: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sz="1200" b="0">
                <a:solidFill>
                  <a:schemeClr val="dk1"/>
                </a:solidFill>
                <a:latin typeface="Arial"/>
                <a:ea typeface="Arial"/>
                <a:cs typeface="Arial"/>
                <a:sym typeface="Arial"/>
              </a:rPr>
              <a:t>問題</a:t>
            </a:r>
            <a:r>
              <a:rPr lang="ja-JP" altLang="en-US" sz="1200" b="0">
                <a:solidFill>
                  <a:schemeClr val="dk1"/>
                </a:solidFill>
                <a:latin typeface="Arial"/>
                <a:ea typeface="Arial"/>
                <a:cs typeface="Arial"/>
                <a:sym typeface="Arial"/>
              </a:rPr>
              <a:t>３</a:t>
            </a:r>
            <a:r>
              <a:rPr lang="ja-JP" sz="1200" b="0">
                <a:solidFill>
                  <a:schemeClr val="dk1"/>
                </a:solidFill>
                <a:latin typeface="Arial"/>
                <a:ea typeface="Arial"/>
                <a:cs typeface="Arial"/>
                <a:sym typeface="Arial"/>
              </a:rPr>
              <a:t>）日本はベトナムと同じ右側通行です。〇ですか、×ですか。▼</a:t>
            </a:r>
            <a:endParaRPr sz="1200" b="0">
              <a:solidFill>
                <a:schemeClr val="dk1"/>
              </a:solidFill>
              <a:latin typeface="Arial"/>
              <a:ea typeface="Arial"/>
              <a:cs typeface="Arial"/>
              <a:sym typeface="Arial"/>
            </a:endParaRPr>
          </a:p>
          <a:p>
            <a:pPr marL="0" lvl="0" indent="0" algn="l" rtl="0">
              <a:spcBef>
                <a:spcPts val="0"/>
              </a:spcBef>
              <a:spcAft>
                <a:spcPts val="0"/>
              </a:spcAft>
              <a:buNone/>
            </a:pPr>
            <a:r>
              <a:rPr lang="ja-JP" sz="1200" b="0">
                <a:solidFill>
                  <a:schemeClr val="dk1"/>
                </a:solidFill>
                <a:latin typeface="Arial"/>
                <a:ea typeface="Arial"/>
                <a:cs typeface="Arial"/>
                <a:sym typeface="Arial"/>
              </a:rPr>
              <a:t>✕▼</a:t>
            </a:r>
            <a:endParaRPr sz="1200" b="0">
              <a:solidFill>
                <a:schemeClr val="dk1"/>
              </a:solidFill>
              <a:latin typeface="Arial"/>
              <a:ea typeface="Arial"/>
              <a:cs typeface="Arial"/>
              <a:sym typeface="Arial"/>
            </a:endParaRPr>
          </a:p>
          <a:p>
            <a:pPr marL="0" lvl="0" indent="0" algn="l" rtl="0">
              <a:spcBef>
                <a:spcPts val="0"/>
              </a:spcBef>
              <a:spcAft>
                <a:spcPts val="0"/>
              </a:spcAft>
              <a:buNone/>
            </a:pPr>
            <a:endParaRPr lang="vi-VN" sz="1200" b="0">
              <a:solidFill>
                <a:schemeClr val="dk1"/>
              </a:solidFill>
              <a:latin typeface="Arial"/>
              <a:ea typeface="Arial"/>
              <a:cs typeface="Arial"/>
              <a:sym typeface="Arial"/>
            </a:endParaRPr>
          </a:p>
          <a:p>
            <a:pPr marL="0" lvl="0" indent="0" algn="l" rtl="0">
              <a:spcBef>
                <a:spcPts val="0"/>
              </a:spcBef>
              <a:spcAft>
                <a:spcPts val="0"/>
              </a:spcAft>
              <a:buNone/>
            </a:pPr>
            <a:r>
              <a:rPr lang="vi-VN" sz="1200" b="0">
                <a:solidFill>
                  <a:schemeClr val="dk1"/>
                </a:solidFill>
                <a:latin typeface="Arial"/>
                <a:ea typeface="Arial"/>
                <a:cs typeface="Arial"/>
                <a:sym typeface="Arial"/>
              </a:rPr>
              <a:t>Câu 3) Ở</a:t>
            </a:r>
            <a:r>
              <a:rPr lang="vi-VN" sz="1200" b="0" baseline="0">
                <a:solidFill>
                  <a:schemeClr val="dk1"/>
                </a:solidFill>
                <a:latin typeface="Arial"/>
                <a:ea typeface="Arial"/>
                <a:cs typeface="Arial"/>
                <a:sym typeface="Arial"/>
              </a:rPr>
              <a:t> </a:t>
            </a:r>
            <a:r>
              <a:rPr lang="vi-VN" sz="1200" b="0">
                <a:solidFill>
                  <a:schemeClr val="dk1"/>
                </a:solidFill>
                <a:latin typeface="Arial"/>
                <a:ea typeface="Arial"/>
                <a:cs typeface="Arial"/>
                <a:sym typeface="Arial"/>
              </a:rPr>
              <a:t>Nhật Bản các</a:t>
            </a:r>
            <a:r>
              <a:rPr lang="vi-VN" sz="1200" b="0" baseline="0">
                <a:solidFill>
                  <a:schemeClr val="dk1"/>
                </a:solidFill>
                <a:latin typeface="Arial"/>
                <a:ea typeface="Arial"/>
                <a:cs typeface="Arial"/>
                <a:sym typeface="Arial"/>
              </a:rPr>
              <a:t> phương tiện</a:t>
            </a:r>
            <a:r>
              <a:rPr lang="vi-VN" sz="1200" b="0">
                <a:solidFill>
                  <a:schemeClr val="dk1"/>
                </a:solidFill>
                <a:latin typeface="Arial"/>
                <a:ea typeface="Arial"/>
                <a:cs typeface="Arial"/>
                <a:sym typeface="Arial"/>
              </a:rPr>
              <a:t> cũng đi về bên phải giống Việt Nam. Đúng hay sai? </a:t>
            </a:r>
            <a:r>
              <a:rPr lang="vi-VN" altLang="ja-JP" sz="1200" b="0">
                <a:solidFill>
                  <a:schemeClr val="dk1"/>
                </a:solidFill>
                <a:latin typeface="Arial"/>
                <a:ea typeface="Arial"/>
                <a:cs typeface="Arial"/>
                <a:sym typeface="Arial"/>
              </a:rPr>
              <a:t>▼</a:t>
            </a:r>
          </a:p>
          <a:p>
            <a:pPr marL="0" lvl="0" indent="0" algn="l" rtl="0">
              <a:spcBef>
                <a:spcPts val="0"/>
              </a:spcBef>
              <a:spcAft>
                <a:spcPts val="0"/>
              </a:spcAft>
              <a:buNone/>
            </a:pPr>
            <a:r>
              <a:rPr lang="vi-VN" altLang="ja-JP" sz="1200" b="0">
                <a:solidFill>
                  <a:schemeClr val="dk1"/>
                </a:solidFill>
                <a:latin typeface="Arial"/>
                <a:ea typeface="Arial"/>
                <a:cs typeface="Arial"/>
                <a:sym typeface="Arial"/>
              </a:rPr>
              <a:t>✕▼</a:t>
            </a:r>
          </a:p>
          <a:p>
            <a:pPr marL="0" lvl="0" indent="0" algn="l" rtl="0">
              <a:spcBef>
                <a:spcPts val="0"/>
              </a:spcBef>
              <a:spcAft>
                <a:spcPts val="0"/>
              </a:spcAft>
              <a:buNone/>
            </a:pPr>
            <a:endParaRPr sz="1200" b="0">
              <a:solidFill>
                <a:schemeClr val="dk1"/>
              </a:solidFill>
              <a:latin typeface="Arial"/>
              <a:ea typeface="Arial"/>
              <a:cs typeface="Arial"/>
              <a:sym typeface="Arial"/>
            </a:endParaRPr>
          </a:p>
          <a:p>
            <a:pPr marL="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164" name="Google Shape;164;p8: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9</a:t>
            </a:fld>
            <a:endParaRPr/>
          </a:p>
        </p:txBody>
      </p:sp>
    </p:spTree>
    <p:extLst>
      <p:ext uri="{BB962C8B-B14F-4D97-AF65-F5344CB8AC3E}">
        <p14:creationId xmlns:p14="http://schemas.microsoft.com/office/powerpoint/2010/main" val="1454647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タイトル スライド" type="title">
  <p:cSld name="TITLE">
    <p:spTree>
      <p:nvGrpSpPr>
        <p:cNvPr id="1" name="Shape 15"/>
        <p:cNvGrpSpPr/>
        <p:nvPr/>
      </p:nvGrpSpPr>
      <p:grpSpPr>
        <a:xfrm>
          <a:off x="0" y="0"/>
          <a:ext cx="0" cy="0"/>
          <a:chOff x="0" y="0"/>
          <a:chExt cx="0" cy="0"/>
        </a:xfrm>
      </p:grpSpPr>
      <p:sp>
        <p:nvSpPr>
          <p:cNvPr id="16" name="Google Shape;16;p4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タイトルと縦書きテキスト" type="vertTx">
  <p:cSld name="VERTICAL_TEXT">
    <p:spTree>
      <p:nvGrpSpPr>
        <p:cNvPr id="1" name="Shape 72"/>
        <p:cNvGrpSpPr/>
        <p:nvPr/>
      </p:nvGrpSpPr>
      <p:grpSpPr>
        <a:xfrm>
          <a:off x="0" y="0"/>
          <a:ext cx="0" cy="0"/>
          <a:chOff x="0" y="0"/>
          <a:chExt cx="0" cy="0"/>
        </a:xfrm>
      </p:grpSpPr>
      <p:sp>
        <p:nvSpPr>
          <p:cNvPr id="73" name="Google Shape;73;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5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VERTICAL_TITLE_AND_VERTICAL_TEXT">
    <p:spTree>
      <p:nvGrpSpPr>
        <p:cNvPr id="1" name="Shape 78"/>
        <p:cNvGrpSpPr/>
        <p:nvPr/>
      </p:nvGrpSpPr>
      <p:grpSpPr>
        <a:xfrm>
          <a:off x="0" y="0"/>
          <a:ext cx="0" cy="0"/>
          <a:chOff x="0" y="0"/>
          <a:chExt cx="0" cy="0"/>
        </a:xfrm>
      </p:grpSpPr>
      <p:sp>
        <p:nvSpPr>
          <p:cNvPr id="79" name="Google Shape;79;p5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5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21"/>
        <p:cNvGrpSpPr/>
        <p:nvPr/>
      </p:nvGrpSpPr>
      <p:grpSpPr>
        <a:xfrm>
          <a:off x="0" y="0"/>
          <a:ext cx="0" cy="0"/>
          <a:chOff x="0" y="0"/>
          <a:chExt cx="0" cy="0"/>
        </a:xfrm>
      </p:grpSpPr>
      <p:sp>
        <p:nvSpPr>
          <p:cNvPr id="22" name="Google Shape;22;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Shape 25"/>
        <p:cNvGrpSpPr/>
        <p:nvPr/>
      </p:nvGrpSpPr>
      <p:grpSpPr>
        <a:xfrm>
          <a:off x="0" y="0"/>
          <a:ext cx="0" cy="0"/>
          <a:chOff x="0" y="0"/>
          <a:chExt cx="0" cy="0"/>
        </a:xfrm>
      </p:grpSpPr>
      <p:sp>
        <p:nvSpPr>
          <p:cNvPr id="26" name="Google Shape;26;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セクション見出し" type="secHead">
  <p:cSld name="SECTION_HEADER">
    <p:spTree>
      <p:nvGrpSpPr>
        <p:cNvPr id="1" name="Shape 31"/>
        <p:cNvGrpSpPr/>
        <p:nvPr/>
      </p:nvGrpSpPr>
      <p:grpSpPr>
        <a:xfrm>
          <a:off x="0" y="0"/>
          <a:ext cx="0" cy="0"/>
          <a:chOff x="0" y="0"/>
          <a:chExt cx="0" cy="0"/>
        </a:xfrm>
      </p:grpSpPr>
      <p:sp>
        <p:nvSpPr>
          <p:cNvPr id="32" name="Google Shape;32;p4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Shape 37"/>
        <p:cNvGrpSpPr/>
        <p:nvPr/>
      </p:nvGrpSpPr>
      <p:grpSpPr>
        <a:xfrm>
          <a:off x="0" y="0"/>
          <a:ext cx="0" cy="0"/>
          <a:chOff x="0" y="0"/>
          <a:chExt cx="0" cy="0"/>
        </a:xfrm>
      </p:grpSpPr>
      <p:sp>
        <p:nvSpPr>
          <p:cNvPr id="38" name="Google Shape;38;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4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44"/>
        <p:cNvGrpSpPr/>
        <p:nvPr/>
      </p:nvGrpSpPr>
      <p:grpSpPr>
        <a:xfrm>
          <a:off x="0" y="0"/>
          <a:ext cx="0" cy="0"/>
          <a:chOff x="0" y="0"/>
          <a:chExt cx="0" cy="0"/>
        </a:xfrm>
      </p:grpSpPr>
      <p:sp>
        <p:nvSpPr>
          <p:cNvPr id="45" name="Google Shape;45;p5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5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5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5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5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53"/>
        <p:cNvGrpSpPr/>
        <p:nvPr/>
      </p:nvGrpSpPr>
      <p:grpSpPr>
        <a:xfrm>
          <a:off x="0" y="0"/>
          <a:ext cx="0" cy="0"/>
          <a:chOff x="0" y="0"/>
          <a:chExt cx="0" cy="0"/>
        </a:xfrm>
      </p:grpSpPr>
      <p:sp>
        <p:nvSpPr>
          <p:cNvPr id="54" name="Google Shape;54;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タイトル付きのコンテンツ" type="objTx">
  <p:cSld name="OBJECT_WITH_CAPTION_TEXT">
    <p:spTree>
      <p:nvGrpSpPr>
        <p:cNvPr id="1" name="Shape 58"/>
        <p:cNvGrpSpPr/>
        <p:nvPr/>
      </p:nvGrpSpPr>
      <p:grpSpPr>
        <a:xfrm>
          <a:off x="0" y="0"/>
          <a:ext cx="0" cy="0"/>
          <a:chOff x="0" y="0"/>
          <a:chExt cx="0" cy="0"/>
        </a:xfrm>
      </p:grpSpPr>
      <p:sp>
        <p:nvSpPr>
          <p:cNvPr id="59" name="Google Shape;59;p5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5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5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65"/>
        <p:cNvGrpSpPr/>
        <p:nvPr/>
      </p:nvGrpSpPr>
      <p:grpSpPr>
        <a:xfrm>
          <a:off x="0" y="0"/>
          <a:ext cx="0" cy="0"/>
          <a:chOff x="0" y="0"/>
          <a:chExt cx="0" cy="0"/>
        </a:xfrm>
      </p:grpSpPr>
      <p:sp>
        <p:nvSpPr>
          <p:cNvPr id="66" name="Google Shape;66;p5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53"/>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8" name="Google Shape;68;p5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ltLang="ja-JP"/>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2.png"/><Relationship Id="rId5" Type="http://schemas.openxmlformats.org/officeDocument/2006/relationships/image" Target="../media/image39.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30.png"/><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6.png"/><Relationship Id="rId4" Type="http://schemas.openxmlformats.org/officeDocument/2006/relationships/image" Target="../media/image61.png"/><Relationship Id="rId9" Type="http://schemas.openxmlformats.org/officeDocument/2006/relationships/image" Target="../media/image65.png"/></Relationships>
</file>

<file path=ppt/slides/_rels/slide1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png"/><Relationship Id="rId7" Type="http://schemas.openxmlformats.org/officeDocument/2006/relationships/image" Target="../media/image70.png"/><Relationship Id="rId12"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72.png"/><Relationship Id="rId5" Type="http://schemas.openxmlformats.org/officeDocument/2006/relationships/image" Target="../media/image69.png"/><Relationship Id="rId10" Type="http://schemas.openxmlformats.org/officeDocument/2006/relationships/image" Target="../media/image19.png"/><Relationship Id="rId4" Type="http://schemas.openxmlformats.org/officeDocument/2006/relationships/image" Target="../media/image68.png"/><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jpeg"/><Relationship Id="rId7"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jpeg"/></Relationships>
</file>

<file path=ppt/slides/_rels/slide2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8.jpeg"/><Relationship Id="rId7" Type="http://schemas.openxmlformats.org/officeDocument/2006/relationships/image" Target="../media/image8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0.png"/><Relationship Id="rId4" Type="http://schemas.openxmlformats.org/officeDocument/2006/relationships/image" Target="../media/image79.jpeg"/><Relationship Id="rId9" Type="http://schemas.openxmlformats.org/officeDocument/2006/relationships/image" Target="../media/image85.png"/></Relationships>
</file>

<file path=ppt/slides/_rels/slide2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png"/></Relationships>
</file>

<file path=ppt/slides/_rels/slide2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jpeg"/></Relationships>
</file>

<file path=ppt/slides/_rels/slide2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2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jpeg"/></Relationships>
</file>

<file path=ppt/slides/_rels/slide2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1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s>
</file>

<file path=ppt/slides/_rels/slide31.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109.png"/><Relationship Id="rId7" Type="http://schemas.openxmlformats.org/officeDocument/2006/relationships/image" Target="../media/image9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02.png"/><Relationship Id="rId4" Type="http://schemas.openxmlformats.org/officeDocument/2006/relationships/image" Target="../media/image100.png"/></Relationships>
</file>

<file path=ppt/slides/_rels/slide3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115.jpeg"/><Relationship Id="rId4" Type="http://schemas.openxmlformats.org/officeDocument/2006/relationships/image" Target="../media/image113.jpe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116.jpeg"/></Relationships>
</file>

<file path=ppt/slides/_rels/slide3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16.jpeg"/><Relationship Id="rId4" Type="http://schemas.openxmlformats.org/officeDocument/2006/relationships/image" Target="../media/image118.jpeg"/></Relationships>
</file>

<file path=ppt/slides/_rels/slide3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24.png"/><Relationship Id="rId5" Type="http://schemas.openxmlformats.org/officeDocument/2006/relationships/image" Target="../media/image123.pn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7.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26.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40.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27.png"/><Relationship Id="rId3" Type="http://schemas.openxmlformats.org/officeDocument/2006/relationships/image" Target="../media/image128.png"/><Relationship Id="rId7" Type="http://schemas.microsoft.com/office/2007/relationships/hdphoto" Target="../media/hdphoto5.wdp"/><Relationship Id="rId12" Type="http://schemas.openxmlformats.org/officeDocument/2006/relationships/image" Target="../media/image134.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30.png"/><Relationship Id="rId11" Type="http://schemas.openxmlformats.org/officeDocument/2006/relationships/image" Target="../media/image133.jpeg"/><Relationship Id="rId5" Type="http://schemas.microsoft.com/office/2007/relationships/hdphoto" Target="../media/hdphoto4.wdp"/><Relationship Id="rId10" Type="http://schemas.openxmlformats.org/officeDocument/2006/relationships/image" Target="../media/image132.png"/><Relationship Id="rId4" Type="http://schemas.openxmlformats.org/officeDocument/2006/relationships/image" Target="../media/image129.png"/><Relationship Id="rId9" Type="http://schemas.microsoft.com/office/2007/relationships/hdphoto" Target="../media/hdphoto6.wdp"/><Relationship Id="rId14" Type="http://schemas.openxmlformats.org/officeDocument/2006/relationships/image" Target="../media/image135.png"/></Relationships>
</file>

<file path=ppt/slides/_rels/slide4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36.png"/><Relationship Id="rId7" Type="http://schemas.openxmlformats.org/officeDocument/2006/relationships/image" Target="../media/image138.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35.png"/><Relationship Id="rId5" Type="http://schemas.microsoft.com/office/2007/relationships/hdphoto" Target="../media/hdphoto7.wdp"/><Relationship Id="rId4" Type="http://schemas.openxmlformats.org/officeDocument/2006/relationships/image" Target="../media/image137.png"/></Relationships>
</file>

<file path=ppt/slides/_rels/slide4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40.jpeg"/><Relationship Id="rId4" Type="http://schemas.microsoft.com/office/2007/relationships/hdphoto" Target="../media/hdphoto6.wdp"/></Relationships>
</file>

<file path=ppt/slides/_rels/slide4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44.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3.png"/><Relationship Id="rId7" Type="http://schemas.openxmlformats.org/officeDocument/2006/relationships/image" Target="../media/image146.png"/><Relationship Id="rId12" Type="http://schemas.openxmlformats.org/officeDocument/2006/relationships/image" Target="../media/image134.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45.png"/><Relationship Id="rId11" Type="http://schemas.microsoft.com/office/2007/relationships/hdphoto" Target="../media/hdphoto9.wdp"/><Relationship Id="rId5" Type="http://schemas.openxmlformats.org/officeDocument/2006/relationships/image" Target="../media/image144.png"/><Relationship Id="rId10" Type="http://schemas.openxmlformats.org/officeDocument/2006/relationships/image" Target="../media/image149.png"/><Relationship Id="rId4" Type="http://schemas.microsoft.com/office/2007/relationships/hdphoto" Target="../media/hdphoto8.wdp"/><Relationship Id="rId9" Type="http://schemas.openxmlformats.org/officeDocument/2006/relationships/image" Target="../media/image148.jpeg"/></Relationships>
</file>

<file path=ppt/slides/_rels/slide45.xml.rels><?xml version="1.0" encoding="UTF-8" standalone="yes"?>
<Relationships xmlns="http://schemas.openxmlformats.org/package/2006/relationships"><Relationship Id="rId3" Type="http://schemas.openxmlformats.org/officeDocument/2006/relationships/image" Target="../media/image145.png"/><Relationship Id="rId7" Type="http://schemas.microsoft.com/office/2007/relationships/hdphoto" Target="../media/hdphoto9.wdp"/><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49.png"/><Relationship Id="rId5" Type="http://schemas.openxmlformats.org/officeDocument/2006/relationships/image" Target="../media/image148.jpeg"/><Relationship Id="rId4" Type="http://schemas.openxmlformats.org/officeDocument/2006/relationships/image" Target="../media/image144.png"/></Relationships>
</file>

<file path=ppt/slides/_rels/slide46.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image" Target="../media/image148.jpeg"/><Relationship Id="rId7" Type="http://schemas.openxmlformats.org/officeDocument/2006/relationships/image" Target="../media/image147.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46.png"/><Relationship Id="rId5" Type="http://schemas.microsoft.com/office/2007/relationships/hdphoto" Target="../media/hdphoto9.wdp"/><Relationship Id="rId10" Type="http://schemas.microsoft.com/office/2007/relationships/hdphoto" Target="../media/hdphoto10.wdp"/><Relationship Id="rId4" Type="http://schemas.openxmlformats.org/officeDocument/2006/relationships/image" Target="../media/image149.png"/><Relationship Id="rId9" Type="http://schemas.openxmlformats.org/officeDocument/2006/relationships/image" Target="../media/image151.png"/></Relationships>
</file>

<file path=ppt/slides/_rels/slide4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hyperlink" Target="https://www.irasutoya.com/" TargetMode="External"/><Relationship Id="rId3" Type="http://schemas.openxmlformats.org/officeDocument/2006/relationships/hyperlink" Target="https://www.keishicho.metro.tokyo.jp/kotsu/jikoboshi/torikumi/kotsu_joho/bicycle.files/202007.pdf" TargetMode="External"/><Relationship Id="rId7" Type="http://schemas.openxmlformats.org/officeDocument/2006/relationships/hyperlink" Target="http://www.bouhan-net.com/" TargetMode="External"/><Relationship Id="rId12" Type="http://schemas.openxmlformats.org/officeDocument/2006/relationships/hyperlink" Target="https://illustkun.com/"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https://11tabi.com/roadtrafficlaw/article7/" TargetMode="External"/><Relationship Id="rId11" Type="http://schemas.openxmlformats.org/officeDocument/2006/relationships/hyperlink" Target="https://jpf.org.vn/irodori" TargetMode="External"/><Relationship Id="rId5" Type="http://schemas.openxmlformats.org/officeDocument/2006/relationships/hyperlink" Target="https://www.keishicho.metro.tokyo.jp/kurashi/higai/guard/bicycle.html" TargetMode="External"/><Relationship Id="rId10" Type="http://schemas.openxmlformats.org/officeDocument/2006/relationships/hyperlink" Target="https://www.pakutaso.com/" TargetMode="External"/><Relationship Id="rId4" Type="http://schemas.openxmlformats.org/officeDocument/2006/relationships/hyperlink" Target="http://top10.sakura.ne.jp/WHO-RS-198.html" TargetMode="External"/><Relationship Id="rId9" Type="http://schemas.openxmlformats.org/officeDocument/2006/relationships/hyperlink" Target="https://free-materials.com/"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s://www.irasutoya.com/" TargetMode="External"/><Relationship Id="rId3" Type="http://schemas.openxmlformats.org/officeDocument/2006/relationships/hyperlink" Target="https://www.keishicho.metro.tokyo.jp/kotsu/jikoboshi/torikumi/kotsu_joho/bicycle.files/202007.pdf" TargetMode="External"/><Relationship Id="rId7" Type="http://schemas.openxmlformats.org/officeDocument/2006/relationships/hyperlink" Target="http://www.bouhan-net.com/"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https://11tabi.com/roadtrafficlaw/article7/" TargetMode="External"/><Relationship Id="rId5" Type="http://schemas.openxmlformats.org/officeDocument/2006/relationships/hyperlink" Target="https://www.keishicho.metro.tokyo.jp/kurashi/higai/guard/bicycle.html" TargetMode="External"/><Relationship Id="rId10" Type="http://schemas.openxmlformats.org/officeDocument/2006/relationships/hyperlink" Target="https://www.pakutaso.com/" TargetMode="External"/><Relationship Id="rId4" Type="http://schemas.openxmlformats.org/officeDocument/2006/relationships/hyperlink" Target="http://top10.sakura.ne.jp/WHO-RS-198.html" TargetMode="External"/><Relationship Id="rId9" Type="http://schemas.openxmlformats.org/officeDocument/2006/relationships/hyperlink" Target="https://free-materials.com/"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90" name="Google Shape;90;p1"/>
          <p:cNvGrpSpPr/>
          <p:nvPr/>
        </p:nvGrpSpPr>
        <p:grpSpPr>
          <a:xfrm>
            <a:off x="6096000" y="2275112"/>
            <a:ext cx="6096000" cy="957851"/>
            <a:chOff x="6096000" y="2850356"/>
            <a:chExt cx="6845449" cy="1167003"/>
          </a:xfrm>
        </p:grpSpPr>
        <p:pic>
          <p:nvPicPr>
            <p:cNvPr id="91" name="Google Shape;91;p1"/>
            <p:cNvPicPr preferRelativeResize="0"/>
            <p:nvPr/>
          </p:nvPicPr>
          <p:blipFill rotWithShape="1">
            <a:blip r:embed="rId3">
              <a:alphaModFix/>
            </a:blip>
            <a:srcRect/>
            <a:stretch/>
          </p:blipFill>
          <p:spPr>
            <a:xfrm>
              <a:off x="6096000" y="2850356"/>
              <a:ext cx="3810002" cy="1157288"/>
            </a:xfrm>
            <a:prstGeom prst="rect">
              <a:avLst/>
            </a:prstGeom>
            <a:noFill/>
            <a:ln>
              <a:noFill/>
            </a:ln>
          </p:spPr>
        </p:pic>
        <p:pic>
          <p:nvPicPr>
            <p:cNvPr id="92" name="Google Shape;92;p1" descr="新幹線E5系電車のイラスト（はやぶさ）中間車両"/>
            <p:cNvPicPr preferRelativeResize="0"/>
            <p:nvPr/>
          </p:nvPicPr>
          <p:blipFill rotWithShape="1">
            <a:blip r:embed="rId4">
              <a:alphaModFix/>
            </a:blip>
            <a:srcRect/>
            <a:stretch/>
          </p:blipFill>
          <p:spPr>
            <a:xfrm>
              <a:off x="9735671" y="2856155"/>
              <a:ext cx="3205778" cy="1161204"/>
            </a:xfrm>
            <a:prstGeom prst="rect">
              <a:avLst/>
            </a:prstGeom>
            <a:noFill/>
            <a:ln>
              <a:noFill/>
            </a:ln>
          </p:spPr>
        </p:pic>
      </p:grpSp>
      <p:pic>
        <p:nvPicPr>
          <p:cNvPr id="93" name="Google Shape;93;p1" descr="飛行機のイラスト（赤）"/>
          <p:cNvPicPr preferRelativeResize="0"/>
          <p:nvPr/>
        </p:nvPicPr>
        <p:blipFill rotWithShape="1">
          <a:blip r:embed="rId5">
            <a:alphaModFix/>
          </a:blip>
          <a:srcRect/>
          <a:stretch/>
        </p:blipFill>
        <p:spPr>
          <a:xfrm>
            <a:off x="7417627" y="-62240"/>
            <a:ext cx="3839135" cy="2476242"/>
          </a:xfrm>
          <a:prstGeom prst="rect">
            <a:avLst/>
          </a:prstGeom>
          <a:noFill/>
          <a:ln>
            <a:noFill/>
          </a:ln>
        </p:spPr>
      </p:pic>
      <p:pic>
        <p:nvPicPr>
          <p:cNvPr id="94" name="Google Shape;94;p1" descr="JRバスのイラスト"/>
          <p:cNvPicPr preferRelativeResize="0"/>
          <p:nvPr/>
        </p:nvPicPr>
        <p:blipFill rotWithShape="1">
          <a:blip r:embed="rId6">
            <a:alphaModFix/>
          </a:blip>
          <a:srcRect/>
          <a:stretch/>
        </p:blipFill>
        <p:spPr>
          <a:xfrm>
            <a:off x="6363689" y="3359037"/>
            <a:ext cx="2857500" cy="1514475"/>
          </a:xfrm>
          <a:prstGeom prst="rect">
            <a:avLst/>
          </a:prstGeom>
          <a:noFill/>
          <a:ln>
            <a:noFill/>
          </a:ln>
        </p:spPr>
      </p:pic>
      <p:pic>
        <p:nvPicPr>
          <p:cNvPr id="95" name="Google Shape;95;p1" descr="地下鉄のイラスト"/>
          <p:cNvPicPr preferRelativeResize="0"/>
          <p:nvPr/>
        </p:nvPicPr>
        <p:blipFill rotWithShape="1">
          <a:blip r:embed="rId7">
            <a:alphaModFix/>
          </a:blip>
          <a:srcRect/>
          <a:stretch/>
        </p:blipFill>
        <p:spPr>
          <a:xfrm>
            <a:off x="9600862" y="3163000"/>
            <a:ext cx="2135729" cy="2146461"/>
          </a:xfrm>
          <a:prstGeom prst="rect">
            <a:avLst/>
          </a:prstGeom>
          <a:noFill/>
          <a:ln>
            <a:noFill/>
          </a:ln>
        </p:spPr>
      </p:pic>
      <p:pic>
        <p:nvPicPr>
          <p:cNvPr id="96" name="Google Shape;96;p1" descr="ワゴンタクシーのイラスト"/>
          <p:cNvPicPr preferRelativeResize="0"/>
          <p:nvPr/>
        </p:nvPicPr>
        <p:blipFill rotWithShape="1">
          <a:blip r:embed="rId8">
            <a:alphaModFix/>
          </a:blip>
          <a:srcRect/>
          <a:stretch/>
        </p:blipFill>
        <p:spPr>
          <a:xfrm>
            <a:off x="6667444" y="4824628"/>
            <a:ext cx="2263588" cy="2003276"/>
          </a:xfrm>
          <a:prstGeom prst="rect">
            <a:avLst/>
          </a:prstGeom>
          <a:noFill/>
          <a:ln>
            <a:noFill/>
          </a:ln>
        </p:spPr>
      </p:pic>
      <p:pic>
        <p:nvPicPr>
          <p:cNvPr id="97" name="Google Shape;97;p1"/>
          <p:cNvPicPr preferRelativeResize="0"/>
          <p:nvPr/>
        </p:nvPicPr>
        <p:blipFill rotWithShape="1">
          <a:blip r:embed="rId9">
            <a:alphaModFix/>
          </a:blip>
          <a:srcRect/>
          <a:stretch/>
        </p:blipFill>
        <p:spPr>
          <a:xfrm>
            <a:off x="10708118" y="6446421"/>
            <a:ext cx="1280417" cy="303517"/>
          </a:xfrm>
          <a:prstGeom prst="rect">
            <a:avLst/>
          </a:prstGeom>
          <a:noFill/>
          <a:ln>
            <a:noFill/>
          </a:ln>
        </p:spPr>
      </p:pic>
      <p:pic>
        <p:nvPicPr>
          <p:cNvPr id="98" name="Google Shape;98;p1" descr="クロスバイクのイラスト（自転車）"/>
          <p:cNvPicPr preferRelativeResize="0"/>
          <p:nvPr/>
        </p:nvPicPr>
        <p:blipFill rotWithShape="1">
          <a:blip r:embed="rId10">
            <a:alphaModFix/>
          </a:blip>
          <a:srcRect/>
          <a:stretch/>
        </p:blipFill>
        <p:spPr>
          <a:xfrm>
            <a:off x="9600863" y="5033673"/>
            <a:ext cx="2135729" cy="1585186"/>
          </a:xfrm>
          <a:prstGeom prst="rect">
            <a:avLst/>
          </a:prstGeom>
          <a:noFill/>
          <a:ln>
            <a:noFill/>
          </a:ln>
        </p:spPr>
      </p:pic>
      <p:sp>
        <p:nvSpPr>
          <p:cNvPr id="14" name="正方形/長方形 13">
            <a:extLst>
              <a:ext uri="{FF2B5EF4-FFF2-40B4-BE49-F238E27FC236}">
                <a16:creationId xmlns:a16="http://schemas.microsoft.com/office/drawing/2014/main" id="{388AEC9E-3B42-47DD-ADB9-61B828086F08}"/>
              </a:ext>
            </a:extLst>
          </p:cNvPr>
          <p:cNvSpPr/>
          <p:nvPr/>
        </p:nvSpPr>
        <p:spPr>
          <a:xfrm>
            <a:off x="0" y="0"/>
            <a:ext cx="5640591" cy="6858000"/>
          </a:xfrm>
          <a:prstGeom prst="rect">
            <a:avLst/>
          </a:prstGeom>
          <a:solidFill>
            <a:srgbClr val="008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7200" b="1"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5000" b="1" i="0" u="none" strike="noStrike" kern="0" cap="none" spc="0" normalizeH="0" baseline="0" noProof="0">
                <a:ln>
                  <a:noFill/>
                </a:ln>
                <a:solidFill>
                  <a:srgbClr val="FFFFFF"/>
                </a:solidFill>
                <a:effectLst/>
                <a:uLnTx/>
                <a:uFillTx/>
                <a:latin typeface="Arial"/>
                <a:ea typeface="Arial"/>
                <a:cs typeface="Arial"/>
                <a:sym typeface="Arial"/>
              </a:rPr>
              <a:t>こうつう</a:t>
            </a:r>
            <a:endParaRPr kumimoji="0" lang="vi-VN" altLang="ja-JP" sz="5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 name="テキスト ボックス 14"/>
          <p:cNvSpPr txBox="1"/>
          <p:nvPr/>
        </p:nvSpPr>
        <p:spPr>
          <a:xfrm>
            <a:off x="5616" y="2312026"/>
            <a:ext cx="6060141" cy="1200329"/>
          </a:xfrm>
          <a:prstGeom prst="rect">
            <a:avLst/>
          </a:prstGeom>
          <a:noFill/>
        </p:spPr>
        <p:txBody>
          <a:bodyPr wrap="square" rtlCol="0">
            <a:spAutoFit/>
          </a:bodyPr>
          <a:lstStyle/>
          <a:p>
            <a:pPr lvl="0">
              <a:buSzPts val="8000"/>
            </a:pPr>
            <a:r>
              <a:rPr lang="vi-VN" altLang="ja-JP" sz="7200" b="1">
                <a:solidFill>
                  <a:srgbClr val="FFFFFF"/>
                </a:solidFill>
              </a:rPr>
              <a:t>Giao thông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9"/>
          <p:cNvSpPr txBox="1"/>
          <p:nvPr/>
        </p:nvSpPr>
        <p:spPr>
          <a:xfrm>
            <a:off x="0" y="141"/>
            <a:ext cx="12192000" cy="584735"/>
          </a:xfrm>
          <a:prstGeom prst="rect">
            <a:avLst/>
          </a:prstGeom>
          <a:solidFill>
            <a:srgbClr val="008183"/>
          </a:solidFill>
          <a:ln>
            <a:noFill/>
          </a:ln>
        </p:spPr>
        <p:txBody>
          <a:bodyPr spcFirstLastPara="1" wrap="square" lIns="91425" tIns="45700" rIns="91425" bIns="45700" anchor="t" anchorCtr="0">
            <a:spAutoFit/>
          </a:bodyPr>
          <a:lstStyle/>
          <a:p>
            <a:pPr lvl="0">
              <a:buSzPts val="3200"/>
            </a:pPr>
            <a:r>
              <a:rPr lang="en-US" altLang="ja-JP" sz="3200" b="1">
                <a:solidFill>
                  <a:srgbClr val="FFFFFF"/>
                </a:solidFill>
              </a:rPr>
              <a:t>4</a:t>
            </a:r>
            <a:r>
              <a:rPr lang="ja-JP" sz="3200" b="1" i="0" u="none" strike="noStrike" cap="none">
                <a:solidFill>
                  <a:srgbClr val="FFFFFF"/>
                </a:solidFill>
                <a:latin typeface="Arial"/>
                <a:ea typeface="Arial"/>
                <a:cs typeface="Arial"/>
                <a:sym typeface="Arial"/>
              </a:rPr>
              <a:t>) </a:t>
            </a:r>
            <a:r>
              <a:rPr lang="en-US" altLang="ja-JP" sz="3200" b="1" err="1">
                <a:solidFill>
                  <a:srgbClr val="FFFFFF"/>
                </a:solidFill>
              </a:rPr>
              <a:t>Cửa</a:t>
            </a:r>
            <a:r>
              <a:rPr lang="en-US" altLang="ja-JP" sz="3200" b="1">
                <a:solidFill>
                  <a:srgbClr val="FFFFFF"/>
                </a:solidFill>
              </a:rPr>
              <a:t> </a:t>
            </a:r>
            <a:r>
              <a:rPr lang="en-US" altLang="ja-JP" sz="3200" b="1" err="1">
                <a:solidFill>
                  <a:srgbClr val="FFFFFF"/>
                </a:solidFill>
              </a:rPr>
              <a:t>tàu</a:t>
            </a:r>
            <a:r>
              <a:rPr lang="en-US" altLang="ja-JP" sz="3200" b="1">
                <a:solidFill>
                  <a:srgbClr val="FFFFFF"/>
                </a:solidFill>
              </a:rPr>
              <a:t> </a:t>
            </a:r>
            <a:r>
              <a:rPr lang="en-US" altLang="ja-JP" sz="3200" b="1" err="1">
                <a:solidFill>
                  <a:srgbClr val="FFFFFF"/>
                </a:solidFill>
              </a:rPr>
              <a:t>điện</a:t>
            </a:r>
            <a:r>
              <a:rPr lang="en-US" altLang="ja-JP" sz="3200" b="1">
                <a:solidFill>
                  <a:srgbClr val="FFFFFF"/>
                </a:solidFill>
              </a:rPr>
              <a:t> ở </a:t>
            </a:r>
            <a:r>
              <a:rPr lang="en-US" altLang="ja-JP" sz="3200" b="1" err="1">
                <a:solidFill>
                  <a:srgbClr val="FFFFFF"/>
                </a:solidFill>
              </a:rPr>
              <a:t>Nhật</a:t>
            </a:r>
            <a:r>
              <a:rPr lang="en-US" altLang="ja-JP" sz="3200" b="1">
                <a:solidFill>
                  <a:srgbClr val="FFFFFF"/>
                </a:solidFill>
              </a:rPr>
              <a:t> </a:t>
            </a:r>
            <a:r>
              <a:rPr lang="en-US" altLang="ja-JP" sz="3200" b="1" err="1">
                <a:solidFill>
                  <a:srgbClr val="FFFFFF"/>
                </a:solidFill>
              </a:rPr>
              <a:t>tất</a:t>
            </a:r>
            <a:r>
              <a:rPr lang="en-US" altLang="ja-JP" sz="3200" b="1">
                <a:solidFill>
                  <a:srgbClr val="FFFFFF"/>
                </a:solidFill>
              </a:rPr>
              <a:t> </a:t>
            </a:r>
            <a:r>
              <a:rPr lang="en-US" altLang="ja-JP" sz="3200" b="1" err="1">
                <a:solidFill>
                  <a:srgbClr val="FFFFFF"/>
                </a:solidFill>
              </a:rPr>
              <a:t>cả</a:t>
            </a:r>
            <a:r>
              <a:rPr lang="en-US" altLang="ja-JP" sz="3200" b="1">
                <a:solidFill>
                  <a:srgbClr val="FFFFFF"/>
                </a:solidFill>
              </a:rPr>
              <a:t> </a:t>
            </a:r>
            <a:r>
              <a:rPr lang="en-US" altLang="ja-JP" sz="3200" b="1" err="1">
                <a:solidFill>
                  <a:srgbClr val="FFFFFF"/>
                </a:solidFill>
              </a:rPr>
              <a:t>đều</a:t>
            </a:r>
            <a:r>
              <a:rPr lang="en-US" altLang="ja-JP" sz="3200" b="1">
                <a:solidFill>
                  <a:srgbClr val="FFFFFF"/>
                </a:solidFill>
              </a:rPr>
              <a:t> </a:t>
            </a:r>
            <a:r>
              <a:rPr lang="en-US" altLang="ja-JP" sz="3200" b="1" err="1">
                <a:solidFill>
                  <a:srgbClr val="FFFFFF"/>
                </a:solidFill>
              </a:rPr>
              <a:t>tự</a:t>
            </a:r>
            <a:r>
              <a:rPr lang="en-US" altLang="ja-JP" sz="3200" b="1">
                <a:solidFill>
                  <a:srgbClr val="FFFFFF"/>
                </a:solidFill>
              </a:rPr>
              <a:t> </a:t>
            </a:r>
            <a:r>
              <a:rPr lang="en-US" altLang="ja-JP" sz="3200" b="1" err="1">
                <a:solidFill>
                  <a:srgbClr val="FFFFFF"/>
                </a:solidFill>
              </a:rPr>
              <a:t>động</a:t>
            </a:r>
            <a:r>
              <a:rPr lang="en-US" altLang="ja-JP" sz="3200" b="1">
                <a:solidFill>
                  <a:srgbClr val="FFFFFF"/>
                </a:solidFill>
              </a:rPr>
              <a:t> </a:t>
            </a:r>
            <a:r>
              <a:rPr lang="en-US" altLang="ja-JP" sz="3200" b="1" err="1">
                <a:solidFill>
                  <a:srgbClr val="FFFFFF"/>
                </a:solidFill>
              </a:rPr>
              <a:t>đóng</a:t>
            </a:r>
            <a:r>
              <a:rPr lang="en-US" altLang="ja-JP" sz="3200" b="1">
                <a:solidFill>
                  <a:srgbClr val="FFFFFF"/>
                </a:solidFill>
              </a:rPr>
              <a:t> </a:t>
            </a:r>
            <a:r>
              <a:rPr lang="en-US" altLang="ja-JP" sz="3200" b="1" err="1">
                <a:solidFill>
                  <a:srgbClr val="FFFFFF"/>
                </a:solidFill>
              </a:rPr>
              <a:t>mở</a:t>
            </a:r>
            <a:r>
              <a:rPr lang="en-US" altLang="ja-JP" sz="3200" b="1">
                <a:solidFill>
                  <a:srgbClr val="FFFFFF"/>
                </a:solidFill>
              </a:rPr>
              <a:t>.</a:t>
            </a:r>
            <a:endParaRPr sz="3200" b="1" i="0" u="none" strike="noStrike" cap="none">
              <a:solidFill>
                <a:srgbClr val="FFFFFF"/>
              </a:solidFill>
              <a:latin typeface="Arial"/>
              <a:ea typeface="Arial"/>
              <a:cs typeface="Arial"/>
              <a:sym typeface="Arial"/>
            </a:endParaRPr>
          </a:p>
        </p:txBody>
      </p:sp>
      <p:pic>
        <p:nvPicPr>
          <p:cNvPr id="1026" name="Picture 2" descr="電車が来た駅のイラスト（閉じた状態・背景素材）">
            <a:extLst>
              <a:ext uri="{FF2B5EF4-FFF2-40B4-BE49-F238E27FC236}">
                <a16:creationId xmlns:a16="http://schemas.microsoft.com/office/drawing/2014/main" id="{A2A97810-7DA5-486B-A8AC-6A91763658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6899"/>
          <a:stretch/>
        </p:blipFill>
        <p:spPr bwMode="auto">
          <a:xfrm>
            <a:off x="1063255" y="1111093"/>
            <a:ext cx="4795284" cy="50872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電車が来た駅のイラスト（開いた状態・背景素材）">
            <a:extLst>
              <a:ext uri="{FF2B5EF4-FFF2-40B4-BE49-F238E27FC236}">
                <a16:creationId xmlns:a16="http://schemas.microsoft.com/office/drawing/2014/main" id="{827207F0-1C76-4806-85F8-00B9561180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6899"/>
          <a:stretch/>
        </p:blipFill>
        <p:spPr bwMode="auto">
          <a:xfrm>
            <a:off x="6936859" y="1111093"/>
            <a:ext cx="4795284" cy="5087202"/>
          </a:xfrm>
          <a:prstGeom prst="rect">
            <a:avLst/>
          </a:prstGeom>
          <a:noFill/>
          <a:extLst>
            <a:ext uri="{909E8E84-426E-40DD-AFC4-6F175D3DCCD1}">
              <a14:hiddenFill xmlns:a14="http://schemas.microsoft.com/office/drawing/2010/main">
                <a:solidFill>
                  <a:srgbClr val="FFFFFF"/>
                </a:solidFill>
              </a14:hiddenFill>
            </a:ext>
          </a:extLst>
        </p:spPr>
      </p:pic>
      <p:sp>
        <p:nvSpPr>
          <p:cNvPr id="6" name="矢印: 右 5">
            <a:extLst>
              <a:ext uri="{FF2B5EF4-FFF2-40B4-BE49-F238E27FC236}">
                <a16:creationId xmlns:a16="http://schemas.microsoft.com/office/drawing/2014/main" id="{7A8B80FA-5458-48C2-81EE-FBA802387CA5}"/>
              </a:ext>
            </a:extLst>
          </p:cNvPr>
          <p:cNvSpPr/>
          <p:nvPr/>
        </p:nvSpPr>
        <p:spPr>
          <a:xfrm>
            <a:off x="5135526" y="2977116"/>
            <a:ext cx="637953" cy="4518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矢印: 右 13">
            <a:extLst>
              <a:ext uri="{FF2B5EF4-FFF2-40B4-BE49-F238E27FC236}">
                <a16:creationId xmlns:a16="http://schemas.microsoft.com/office/drawing/2014/main" id="{2C3359B6-A0D2-4DA5-905A-4E299B776168}"/>
              </a:ext>
            </a:extLst>
          </p:cNvPr>
          <p:cNvSpPr/>
          <p:nvPr/>
        </p:nvSpPr>
        <p:spPr>
          <a:xfrm>
            <a:off x="9115647" y="2977116"/>
            <a:ext cx="637953" cy="4518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矢印: 右 14">
            <a:extLst>
              <a:ext uri="{FF2B5EF4-FFF2-40B4-BE49-F238E27FC236}">
                <a16:creationId xmlns:a16="http://schemas.microsoft.com/office/drawing/2014/main" id="{B4FD5C52-EFB0-4982-97C9-B61161A2E155}"/>
              </a:ext>
            </a:extLst>
          </p:cNvPr>
          <p:cNvSpPr/>
          <p:nvPr/>
        </p:nvSpPr>
        <p:spPr>
          <a:xfrm rot="10800000">
            <a:off x="2519030" y="2977116"/>
            <a:ext cx="637953" cy="4518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矢印: 右 15">
            <a:extLst>
              <a:ext uri="{FF2B5EF4-FFF2-40B4-BE49-F238E27FC236}">
                <a16:creationId xmlns:a16="http://schemas.microsoft.com/office/drawing/2014/main" id="{0215E97B-3088-4370-A024-B36692446D68}"/>
              </a:ext>
            </a:extLst>
          </p:cNvPr>
          <p:cNvSpPr/>
          <p:nvPr/>
        </p:nvSpPr>
        <p:spPr>
          <a:xfrm rot="10800000">
            <a:off x="10294974" y="2977116"/>
            <a:ext cx="637953" cy="4518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Google Shape;159;p7">
            <a:extLst>
              <a:ext uri="{FF2B5EF4-FFF2-40B4-BE49-F238E27FC236}">
                <a16:creationId xmlns:a16="http://schemas.microsoft.com/office/drawing/2014/main" id="{08D442D8-2CD0-491D-98C3-A51A78A402A3}"/>
              </a:ext>
            </a:extLst>
          </p:cNvPr>
          <p:cNvSpPr/>
          <p:nvPr/>
        </p:nvSpPr>
        <p:spPr>
          <a:xfrm>
            <a:off x="3197460" y="369541"/>
            <a:ext cx="6355800" cy="6118918"/>
          </a:xfrm>
          <a:prstGeom prst="mathMultiply">
            <a:avLst>
              <a:gd name="adj1" fmla="val 1141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0"/>
          <p:cNvSpPr txBox="1"/>
          <p:nvPr/>
        </p:nvSpPr>
        <p:spPr>
          <a:xfrm>
            <a:off x="0" y="141"/>
            <a:ext cx="12192000" cy="584735"/>
          </a:xfrm>
          <a:prstGeom prst="rect">
            <a:avLst/>
          </a:prstGeom>
          <a:solidFill>
            <a:srgbClr val="008183"/>
          </a:solidFill>
          <a:ln>
            <a:noFill/>
          </a:ln>
        </p:spPr>
        <p:txBody>
          <a:bodyPr spcFirstLastPara="1" wrap="square" lIns="91425" tIns="45700" rIns="91425" bIns="45700" anchor="t" anchorCtr="0">
            <a:spAutoFit/>
          </a:bodyPr>
          <a:lstStyle/>
          <a:p>
            <a:pPr lvl="0">
              <a:buSzPts val="3200"/>
            </a:pPr>
            <a:r>
              <a:rPr lang="en-US" altLang="ja-JP" sz="3200" b="1">
                <a:solidFill>
                  <a:srgbClr val="FFFFFF"/>
                </a:solidFill>
              </a:rPr>
              <a:t>5</a:t>
            </a:r>
            <a:r>
              <a:rPr lang="ja-JP" sz="3200" b="1" i="0" u="none" strike="noStrike" cap="none">
                <a:solidFill>
                  <a:srgbClr val="FFFFFF"/>
                </a:solidFill>
                <a:latin typeface="Arial"/>
                <a:ea typeface="Arial"/>
                <a:cs typeface="Arial"/>
                <a:sym typeface="Arial"/>
              </a:rPr>
              <a:t>) </a:t>
            </a:r>
            <a:r>
              <a:rPr lang="en-US" altLang="ja-JP" sz="3200" b="1">
                <a:solidFill>
                  <a:srgbClr val="FFFFFF"/>
                </a:solidFill>
              </a:rPr>
              <a:t>Ở </a:t>
            </a:r>
            <a:r>
              <a:rPr lang="en-US" altLang="ja-JP" sz="3200" b="1" err="1">
                <a:solidFill>
                  <a:srgbClr val="FFFFFF"/>
                </a:solidFill>
              </a:rPr>
              <a:t>Nhật</a:t>
            </a:r>
            <a:r>
              <a:rPr lang="en-US" altLang="ja-JP" sz="3200" b="1">
                <a:solidFill>
                  <a:srgbClr val="FFFFFF"/>
                </a:solidFill>
              </a:rPr>
              <a:t>, </a:t>
            </a:r>
            <a:r>
              <a:rPr lang="en-US" altLang="ja-JP" sz="3200" b="1" err="1">
                <a:solidFill>
                  <a:srgbClr val="FFFFFF"/>
                </a:solidFill>
              </a:rPr>
              <a:t>có</a:t>
            </a:r>
            <a:r>
              <a:rPr lang="en-US" altLang="ja-JP" sz="3200" b="1">
                <a:solidFill>
                  <a:srgbClr val="FFFFFF"/>
                </a:solidFill>
              </a:rPr>
              <a:t> </a:t>
            </a:r>
            <a:r>
              <a:rPr lang="en-US" altLang="ja-JP" sz="3200" b="1" err="1">
                <a:solidFill>
                  <a:srgbClr val="FFFFFF"/>
                </a:solidFill>
              </a:rPr>
              <a:t>thể</a:t>
            </a:r>
            <a:r>
              <a:rPr lang="en-US" altLang="ja-JP" sz="3200" b="1">
                <a:solidFill>
                  <a:srgbClr val="FFFFFF"/>
                </a:solidFill>
              </a:rPr>
              <a:t> </a:t>
            </a:r>
            <a:r>
              <a:rPr lang="en-US" altLang="ja-JP" sz="3200" b="1" err="1">
                <a:solidFill>
                  <a:srgbClr val="FFFFFF"/>
                </a:solidFill>
              </a:rPr>
              <a:t>tra</a:t>
            </a:r>
            <a:r>
              <a:rPr lang="en-US" altLang="ja-JP" sz="3200" b="1">
                <a:solidFill>
                  <a:srgbClr val="FFFFFF"/>
                </a:solidFill>
              </a:rPr>
              <a:t> </a:t>
            </a:r>
            <a:r>
              <a:rPr lang="en-US" altLang="ja-JP" sz="3200" b="1" err="1">
                <a:solidFill>
                  <a:srgbClr val="FFFFFF"/>
                </a:solidFill>
              </a:rPr>
              <a:t>cứu</a:t>
            </a:r>
            <a:r>
              <a:rPr lang="en-US" altLang="ja-JP" sz="3200" b="1">
                <a:solidFill>
                  <a:srgbClr val="FFFFFF"/>
                </a:solidFill>
              </a:rPr>
              <a:t> </a:t>
            </a:r>
            <a:r>
              <a:rPr lang="en-US" altLang="ja-JP" sz="3200" b="1" err="1">
                <a:solidFill>
                  <a:srgbClr val="FFFFFF"/>
                </a:solidFill>
              </a:rPr>
              <a:t>bằng</a:t>
            </a:r>
            <a:r>
              <a:rPr lang="en-US" altLang="ja-JP" sz="3200" b="1">
                <a:solidFill>
                  <a:srgbClr val="FFFFFF"/>
                </a:solidFill>
              </a:rPr>
              <a:t> </a:t>
            </a:r>
            <a:r>
              <a:rPr lang="en-US" altLang="ja-JP" sz="3200" b="1" err="1">
                <a:solidFill>
                  <a:srgbClr val="FFFFFF"/>
                </a:solidFill>
              </a:rPr>
              <a:t>tiếng</a:t>
            </a:r>
            <a:r>
              <a:rPr lang="en-US" altLang="ja-JP" sz="3200" b="1">
                <a:solidFill>
                  <a:srgbClr val="FFFFFF"/>
                </a:solidFill>
              </a:rPr>
              <a:t> </a:t>
            </a:r>
            <a:r>
              <a:rPr lang="en-US" altLang="ja-JP" sz="3200" b="1" err="1">
                <a:solidFill>
                  <a:srgbClr val="FFFFFF"/>
                </a:solidFill>
              </a:rPr>
              <a:t>Việt</a:t>
            </a:r>
            <a:r>
              <a:rPr lang="en-US" altLang="ja-JP" sz="3200" b="1">
                <a:solidFill>
                  <a:srgbClr val="FFFFFF"/>
                </a:solidFill>
              </a:rPr>
              <a:t> </a:t>
            </a:r>
            <a:r>
              <a:rPr lang="en-US" altLang="ja-JP" sz="3200" b="1" err="1">
                <a:solidFill>
                  <a:srgbClr val="FFFFFF"/>
                </a:solidFill>
              </a:rPr>
              <a:t>các</a:t>
            </a:r>
            <a:r>
              <a:rPr lang="en-US" altLang="ja-JP" sz="3200" b="1">
                <a:solidFill>
                  <a:srgbClr val="FFFFFF"/>
                </a:solidFill>
              </a:rPr>
              <a:t> </a:t>
            </a:r>
            <a:r>
              <a:rPr lang="en-US" altLang="ja-JP" sz="3200" b="1" err="1">
                <a:solidFill>
                  <a:srgbClr val="FFFFFF"/>
                </a:solidFill>
              </a:rPr>
              <a:t>cách</a:t>
            </a:r>
            <a:r>
              <a:rPr lang="en-US" altLang="ja-JP" sz="3200" b="1">
                <a:solidFill>
                  <a:srgbClr val="FFFFFF"/>
                </a:solidFill>
              </a:rPr>
              <a:t> </a:t>
            </a:r>
            <a:r>
              <a:rPr lang="en-US" altLang="ja-JP" sz="3200" b="1" err="1">
                <a:solidFill>
                  <a:srgbClr val="FFFFFF"/>
                </a:solidFill>
              </a:rPr>
              <a:t>đổi</a:t>
            </a:r>
            <a:r>
              <a:rPr lang="en-US" altLang="ja-JP" sz="3200" b="1">
                <a:solidFill>
                  <a:srgbClr val="FFFFFF"/>
                </a:solidFill>
              </a:rPr>
              <a:t> </a:t>
            </a:r>
            <a:r>
              <a:rPr lang="en-US" altLang="ja-JP" sz="3200" b="1" err="1">
                <a:solidFill>
                  <a:srgbClr val="FFFFFF"/>
                </a:solidFill>
              </a:rPr>
              <a:t>tàu</a:t>
            </a:r>
            <a:r>
              <a:rPr lang="en-US" altLang="ja-JP" sz="3200" b="1">
                <a:solidFill>
                  <a:srgbClr val="FFFFFF"/>
                </a:solidFill>
              </a:rPr>
              <a:t>.</a:t>
            </a:r>
            <a:endParaRPr sz="3200" b="1" i="0" u="none" strike="noStrike" cap="none">
              <a:solidFill>
                <a:srgbClr val="FFFFFF"/>
              </a:solidFill>
              <a:latin typeface="Arial"/>
              <a:ea typeface="Arial"/>
              <a:cs typeface="Arial"/>
              <a:sym typeface="Arial"/>
            </a:endParaRPr>
          </a:p>
        </p:txBody>
      </p:sp>
      <p:pic>
        <p:nvPicPr>
          <p:cNvPr id="187" name="Google Shape;187;p10" descr="スマホの画面を見せる人のイラスト（作業服・男性）"/>
          <p:cNvPicPr preferRelativeResize="0"/>
          <p:nvPr/>
        </p:nvPicPr>
        <p:blipFill rotWithShape="1">
          <a:blip r:embed="rId3">
            <a:alphaModFix/>
          </a:blip>
          <a:srcRect/>
          <a:stretch/>
        </p:blipFill>
        <p:spPr>
          <a:xfrm>
            <a:off x="7201848" y="1779196"/>
            <a:ext cx="3850069" cy="4266004"/>
          </a:xfrm>
          <a:prstGeom prst="rect">
            <a:avLst/>
          </a:prstGeom>
          <a:noFill/>
          <a:ln>
            <a:noFill/>
          </a:ln>
        </p:spPr>
      </p:pic>
      <p:sp>
        <p:nvSpPr>
          <p:cNvPr id="188" name="Google Shape;188;p10"/>
          <p:cNvSpPr/>
          <p:nvPr/>
        </p:nvSpPr>
        <p:spPr>
          <a:xfrm>
            <a:off x="1486877" y="1435100"/>
            <a:ext cx="5105400" cy="4610100"/>
          </a:xfrm>
          <a:prstGeom prst="wedgeRoundRectCallout">
            <a:avLst>
              <a:gd name="adj1" fmla="val 63495"/>
              <a:gd name="adj2" fmla="val 15668"/>
              <a:gd name="adj3"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9" name="Google Shape;189;p10"/>
          <p:cNvSpPr txBox="1"/>
          <p:nvPr/>
        </p:nvSpPr>
        <p:spPr>
          <a:xfrm>
            <a:off x="1625601" y="1528101"/>
            <a:ext cx="46736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6000"/>
              <a:buFont typeface="Arial"/>
              <a:buNone/>
            </a:pPr>
            <a:r>
              <a:rPr lang="ja-JP" sz="6000" b="1" i="0" u="none" strike="noStrike" cap="none">
                <a:solidFill>
                  <a:schemeClr val="dk1"/>
                </a:solidFill>
                <a:latin typeface="Arial"/>
                <a:ea typeface="Arial"/>
                <a:cs typeface="Arial"/>
                <a:sym typeface="Arial"/>
              </a:rPr>
              <a:t>Tiếng Việt</a:t>
            </a:r>
            <a:endParaRPr sz="6000" b="1" i="0" u="none" strike="noStrike" cap="none">
              <a:solidFill>
                <a:schemeClr val="dk1"/>
              </a:solidFill>
              <a:latin typeface="Arial"/>
              <a:ea typeface="Arial"/>
              <a:cs typeface="Arial"/>
              <a:sym typeface="Arial"/>
            </a:endParaRPr>
          </a:p>
        </p:txBody>
      </p:sp>
      <p:pic>
        <p:nvPicPr>
          <p:cNvPr id="190" name="Google Shape;190;p10" descr="電車を降りる人のイラスト（男性）"/>
          <p:cNvPicPr preferRelativeResize="0"/>
          <p:nvPr/>
        </p:nvPicPr>
        <p:blipFill rotWithShape="1">
          <a:blip r:embed="rId4">
            <a:alphaModFix/>
          </a:blip>
          <a:srcRect/>
          <a:stretch/>
        </p:blipFill>
        <p:spPr>
          <a:xfrm>
            <a:off x="1625601" y="2513357"/>
            <a:ext cx="3841804" cy="2168485"/>
          </a:xfrm>
          <a:prstGeom prst="rect">
            <a:avLst/>
          </a:prstGeom>
          <a:noFill/>
          <a:ln>
            <a:noFill/>
          </a:ln>
        </p:spPr>
      </p:pic>
      <p:pic>
        <p:nvPicPr>
          <p:cNvPr id="191" name="Google Shape;191;p10" descr="駅のイラスト"/>
          <p:cNvPicPr preferRelativeResize="0"/>
          <p:nvPr/>
        </p:nvPicPr>
        <p:blipFill rotWithShape="1">
          <a:blip r:embed="rId5">
            <a:alphaModFix/>
          </a:blip>
          <a:srcRect/>
          <a:stretch/>
        </p:blipFill>
        <p:spPr>
          <a:xfrm>
            <a:off x="3267416" y="3876281"/>
            <a:ext cx="3031785" cy="2513013"/>
          </a:xfrm>
          <a:prstGeom prst="rect">
            <a:avLst/>
          </a:prstGeom>
          <a:noFill/>
          <a:ln>
            <a:noFill/>
          </a:ln>
        </p:spPr>
      </p:pic>
      <p:sp>
        <p:nvSpPr>
          <p:cNvPr id="192" name="Google Shape;192;p10"/>
          <p:cNvSpPr/>
          <p:nvPr/>
        </p:nvSpPr>
        <p:spPr>
          <a:xfrm>
            <a:off x="4262820" y="1770834"/>
            <a:ext cx="3666360" cy="3644439"/>
          </a:xfrm>
          <a:prstGeom prst="donut">
            <a:avLst>
              <a:gd name="adj" fmla="val 1388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12"/>
          <p:cNvPicPr preferRelativeResize="0"/>
          <p:nvPr/>
        </p:nvPicPr>
        <p:blipFill rotWithShape="1">
          <a:blip r:embed="rId3">
            <a:alphaModFix/>
          </a:blip>
          <a:srcRect/>
          <a:stretch/>
        </p:blipFill>
        <p:spPr>
          <a:xfrm>
            <a:off x="8166971" y="2225457"/>
            <a:ext cx="3692674" cy="4475968"/>
          </a:xfrm>
          <a:prstGeom prst="rect">
            <a:avLst/>
          </a:prstGeom>
          <a:noFill/>
          <a:ln>
            <a:noFill/>
          </a:ln>
        </p:spPr>
      </p:pic>
      <p:sp>
        <p:nvSpPr>
          <p:cNvPr id="207" name="Google Shape;207;p12"/>
          <p:cNvSpPr txBox="1"/>
          <p:nvPr/>
        </p:nvSpPr>
        <p:spPr>
          <a:xfrm>
            <a:off x="1070802" y="833309"/>
            <a:ext cx="7540669" cy="1862048"/>
          </a:xfrm>
          <a:prstGeom prst="rect">
            <a:avLst/>
          </a:prstGeom>
          <a:solidFill>
            <a:srgbClr val="008183"/>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1500" b="1" i="0" u="none" strike="noStrike" cap="none">
                <a:solidFill>
                  <a:schemeClr val="lt1"/>
                </a:solidFill>
                <a:latin typeface="Arial"/>
                <a:ea typeface="Arial"/>
                <a:cs typeface="Arial"/>
                <a:sym typeface="Arial"/>
              </a:rPr>
              <a:t>Giải thích</a:t>
            </a:r>
            <a:endParaRPr sz="11500" b="1" i="0" u="none" strike="noStrike" cap="none">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3"/>
          <p:cNvSpPr/>
          <p:nvPr/>
        </p:nvSpPr>
        <p:spPr>
          <a:xfrm>
            <a:off x="0" y="3208"/>
            <a:ext cx="3222702" cy="6854792"/>
          </a:xfrm>
          <a:prstGeom prst="rect">
            <a:avLst/>
          </a:prstGeom>
          <a:solidFill>
            <a:srgbClr val="00818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endParaRPr lang="en-US" altLang="ja-JP" sz="4000" b="0" i="0" u="none" strike="noStrike" cap="none">
              <a:solidFill>
                <a:srgbClr val="FFFFFF"/>
              </a:solidFill>
              <a:latin typeface="Arial"/>
              <a:ea typeface="Arial"/>
              <a:cs typeface="Arial"/>
              <a:sym typeface="Arial"/>
            </a:endParaRPr>
          </a:p>
          <a:p>
            <a:pPr lvl="0" algn="ctr">
              <a:buSzPts val="4000"/>
            </a:pPr>
            <a:endParaRPr lang="en-US" altLang="ja-JP" sz="4000">
              <a:solidFill>
                <a:srgbClr val="FFFFFF"/>
              </a:solidFill>
            </a:endParaRPr>
          </a:p>
          <a:p>
            <a:pPr lvl="0" algn="ctr">
              <a:buSzPts val="4000"/>
            </a:pPr>
            <a:endParaRPr lang="en-US" altLang="ja-JP" sz="4000">
              <a:solidFill>
                <a:srgbClr val="FFFFFF"/>
              </a:solidFill>
            </a:endParaRPr>
          </a:p>
          <a:p>
            <a:pPr lvl="0" algn="ctr">
              <a:buSzPts val="4000"/>
            </a:pPr>
            <a:r>
              <a:rPr lang="en-US" altLang="ja-JP" sz="4000" err="1">
                <a:solidFill>
                  <a:srgbClr val="FFFFFF"/>
                </a:solidFill>
              </a:rPr>
              <a:t>Giao</a:t>
            </a:r>
            <a:r>
              <a:rPr lang="en-US" altLang="ja-JP" sz="4000">
                <a:solidFill>
                  <a:srgbClr val="FFFFFF"/>
                </a:solidFill>
              </a:rPr>
              <a:t> </a:t>
            </a:r>
            <a:r>
              <a:rPr lang="en-US" altLang="ja-JP" sz="4000" err="1">
                <a:solidFill>
                  <a:srgbClr val="FFFFFF"/>
                </a:solidFill>
              </a:rPr>
              <a:t>thông</a:t>
            </a:r>
            <a:r>
              <a:rPr lang="en-US" altLang="ja-JP" sz="4000">
                <a:solidFill>
                  <a:srgbClr val="FFFFFF"/>
                </a:solidFill>
              </a:rPr>
              <a:t> </a:t>
            </a:r>
            <a:r>
              <a:rPr lang="en-US" altLang="ja-JP" sz="4000" err="1">
                <a:solidFill>
                  <a:srgbClr val="FFFFFF"/>
                </a:solidFill>
              </a:rPr>
              <a:t>cùng</a:t>
            </a:r>
            <a:r>
              <a:rPr lang="en-US" altLang="ja-JP" sz="4000">
                <a:solidFill>
                  <a:srgbClr val="FFFFFF"/>
                </a:solidFill>
              </a:rPr>
              <a:t> </a:t>
            </a:r>
            <a:r>
              <a:rPr lang="en-US" altLang="ja-JP" sz="4000" err="1">
                <a:solidFill>
                  <a:srgbClr val="FFFFFF"/>
                </a:solidFill>
              </a:rPr>
              <a:t>luật</a:t>
            </a:r>
            <a:r>
              <a:rPr lang="en-US" altLang="ja-JP" sz="4000">
                <a:solidFill>
                  <a:srgbClr val="FFFFFF"/>
                </a:solidFill>
              </a:rPr>
              <a:t> </a:t>
            </a:r>
            <a:r>
              <a:rPr lang="en-US" altLang="ja-JP" sz="4000" err="1">
                <a:solidFill>
                  <a:srgbClr val="FFFFFF"/>
                </a:solidFill>
              </a:rPr>
              <a:t>lệ</a:t>
            </a:r>
            <a:r>
              <a:rPr lang="en-US" altLang="ja-JP" sz="4000">
                <a:solidFill>
                  <a:srgbClr val="FFFFFF"/>
                </a:solidFill>
              </a:rPr>
              <a:t> </a:t>
            </a:r>
            <a:r>
              <a:rPr lang="en-US" altLang="ja-JP" sz="4000" err="1">
                <a:solidFill>
                  <a:srgbClr val="FFFFFF"/>
                </a:solidFill>
              </a:rPr>
              <a:t>và</a:t>
            </a:r>
            <a:r>
              <a:rPr lang="en-US" altLang="ja-JP" sz="4000">
                <a:solidFill>
                  <a:srgbClr val="FFFFFF"/>
                </a:solidFill>
              </a:rPr>
              <a:t> </a:t>
            </a:r>
            <a:r>
              <a:rPr lang="en-US" altLang="ja-JP" sz="4000" err="1">
                <a:solidFill>
                  <a:srgbClr val="FFFFFF"/>
                </a:solidFill>
              </a:rPr>
              <a:t>quy</a:t>
            </a:r>
            <a:r>
              <a:rPr lang="en-US" altLang="ja-JP" sz="4000">
                <a:solidFill>
                  <a:srgbClr val="FFFFFF"/>
                </a:solidFill>
              </a:rPr>
              <a:t> </a:t>
            </a:r>
            <a:r>
              <a:rPr lang="en-US" altLang="ja-JP" sz="4000" err="1">
                <a:solidFill>
                  <a:srgbClr val="FFFFFF"/>
                </a:solidFill>
              </a:rPr>
              <a:t>tắc</a:t>
            </a:r>
            <a:r>
              <a:rPr lang="en-US" altLang="ja-JP" sz="4000">
                <a:solidFill>
                  <a:srgbClr val="FFFFFF"/>
                </a:solidFill>
              </a:rPr>
              <a:t> </a:t>
            </a:r>
            <a:r>
              <a:rPr lang="en-US" altLang="ja-JP" sz="4000" err="1">
                <a:solidFill>
                  <a:srgbClr val="FFFFFF"/>
                </a:solidFill>
              </a:rPr>
              <a:t>ứng</a:t>
            </a:r>
            <a:r>
              <a:rPr lang="en-US" altLang="ja-JP" sz="4000">
                <a:solidFill>
                  <a:srgbClr val="FFFFFF"/>
                </a:solidFill>
              </a:rPr>
              <a:t> </a:t>
            </a:r>
            <a:r>
              <a:rPr lang="en-US" altLang="ja-JP" sz="4000" err="1">
                <a:solidFill>
                  <a:srgbClr val="FFFFFF"/>
                </a:solidFill>
              </a:rPr>
              <a:t>xử</a:t>
            </a:r>
            <a:r>
              <a:rPr lang="en-US" altLang="ja-JP" sz="4000">
                <a:solidFill>
                  <a:srgbClr val="FFFFFF"/>
                </a:solidFill>
              </a:rPr>
              <a:t> </a:t>
            </a:r>
          </a:p>
          <a:p>
            <a:pPr lvl="0" algn="ctr">
              <a:buSzPts val="4000"/>
            </a:pPr>
            <a:r>
              <a:rPr lang="en-US" altLang="ja-JP" sz="4000">
                <a:solidFill>
                  <a:srgbClr val="FFFFFF"/>
                </a:solidFill>
              </a:rPr>
              <a:t>ở </a:t>
            </a:r>
            <a:r>
              <a:rPr lang="en-US" altLang="ja-JP" sz="4000" err="1">
                <a:solidFill>
                  <a:srgbClr val="FFFFFF"/>
                </a:solidFill>
              </a:rPr>
              <a:t>Nhật</a:t>
            </a:r>
            <a:endParaRPr sz="4000" b="0" i="0" u="none" strike="noStrike" cap="none">
              <a:solidFill>
                <a:srgbClr val="FFFFFF"/>
              </a:solidFill>
              <a:latin typeface="Arial"/>
              <a:ea typeface="Arial"/>
              <a:cs typeface="Arial"/>
              <a:sym typeface="Arial"/>
            </a:endParaRPr>
          </a:p>
        </p:txBody>
      </p:sp>
      <p:sp>
        <p:nvSpPr>
          <p:cNvPr id="214" name="Google Shape;214;p13"/>
          <p:cNvSpPr/>
          <p:nvPr/>
        </p:nvSpPr>
        <p:spPr>
          <a:xfrm>
            <a:off x="1224381" y="1980000"/>
            <a:ext cx="697739" cy="707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ja-JP" sz="4000" b="0" i="0" u="none" strike="noStrike" cap="none">
                <a:solidFill>
                  <a:srgbClr val="000000"/>
                </a:solidFill>
                <a:latin typeface="Arial"/>
                <a:ea typeface="Arial"/>
                <a:cs typeface="Arial"/>
                <a:sym typeface="Arial"/>
              </a:rPr>
              <a:t>４</a:t>
            </a:r>
            <a:endParaRPr/>
          </a:p>
        </p:txBody>
      </p:sp>
      <p:pic>
        <p:nvPicPr>
          <p:cNvPr id="217" name="Google Shape;217;p13"/>
          <p:cNvPicPr preferRelativeResize="0"/>
          <p:nvPr/>
        </p:nvPicPr>
        <p:blipFill rotWithShape="1">
          <a:blip r:embed="rId3">
            <a:alphaModFix/>
          </a:blip>
          <a:srcRect/>
          <a:stretch/>
        </p:blipFill>
        <p:spPr>
          <a:xfrm>
            <a:off x="6219117" y="461060"/>
            <a:ext cx="2618567" cy="1397411"/>
          </a:xfrm>
          <a:prstGeom prst="rect">
            <a:avLst/>
          </a:prstGeom>
          <a:noFill/>
          <a:ln>
            <a:noFill/>
          </a:ln>
        </p:spPr>
      </p:pic>
      <p:pic>
        <p:nvPicPr>
          <p:cNvPr id="218" name="Google Shape;218;p13"/>
          <p:cNvPicPr preferRelativeResize="0"/>
          <p:nvPr/>
        </p:nvPicPr>
        <p:blipFill rotWithShape="1">
          <a:blip r:embed="rId4">
            <a:alphaModFix/>
          </a:blip>
          <a:srcRect/>
          <a:stretch/>
        </p:blipFill>
        <p:spPr>
          <a:xfrm>
            <a:off x="3720561" y="606874"/>
            <a:ext cx="2119023" cy="1397412"/>
          </a:xfrm>
          <a:prstGeom prst="rect">
            <a:avLst/>
          </a:prstGeom>
          <a:noFill/>
          <a:ln>
            <a:noFill/>
          </a:ln>
        </p:spPr>
      </p:pic>
      <p:pic>
        <p:nvPicPr>
          <p:cNvPr id="219" name="Google Shape;219;p13"/>
          <p:cNvPicPr preferRelativeResize="0"/>
          <p:nvPr/>
        </p:nvPicPr>
        <p:blipFill rotWithShape="1">
          <a:blip r:embed="rId5">
            <a:alphaModFix/>
          </a:blip>
          <a:srcRect/>
          <a:stretch/>
        </p:blipFill>
        <p:spPr>
          <a:xfrm rot="1151568">
            <a:off x="9073741" y="512148"/>
            <a:ext cx="2575633" cy="1866020"/>
          </a:xfrm>
          <a:prstGeom prst="rect">
            <a:avLst/>
          </a:prstGeom>
          <a:noFill/>
          <a:ln>
            <a:noFill/>
          </a:ln>
        </p:spPr>
      </p:pic>
      <p:pic>
        <p:nvPicPr>
          <p:cNvPr id="221" name="Google Shape;221;p13" descr="新幹線のイラスト（のぞみ）"/>
          <p:cNvPicPr preferRelativeResize="0"/>
          <p:nvPr/>
        </p:nvPicPr>
        <p:blipFill rotWithShape="1">
          <a:blip r:embed="rId6">
            <a:alphaModFix/>
          </a:blip>
          <a:srcRect/>
          <a:stretch/>
        </p:blipFill>
        <p:spPr>
          <a:xfrm>
            <a:off x="9676369" y="2749746"/>
            <a:ext cx="2515631" cy="1546898"/>
          </a:xfrm>
          <a:prstGeom prst="rect">
            <a:avLst/>
          </a:prstGeom>
          <a:noFill/>
          <a:ln>
            <a:noFill/>
          </a:ln>
        </p:spPr>
      </p:pic>
      <p:grpSp>
        <p:nvGrpSpPr>
          <p:cNvPr id="222" name="Google Shape;222;p13"/>
          <p:cNvGrpSpPr/>
          <p:nvPr/>
        </p:nvGrpSpPr>
        <p:grpSpPr>
          <a:xfrm>
            <a:off x="6445444" y="5358314"/>
            <a:ext cx="5438153" cy="1098054"/>
            <a:chOff x="6678842" y="5718431"/>
            <a:chExt cx="5377220" cy="1005668"/>
          </a:xfrm>
        </p:grpSpPr>
        <p:pic>
          <p:nvPicPr>
            <p:cNvPr id="223" name="Google Shape;223;p13" descr="銀座線"/>
            <p:cNvPicPr preferRelativeResize="0"/>
            <p:nvPr/>
          </p:nvPicPr>
          <p:blipFill rotWithShape="1">
            <a:blip r:embed="rId7">
              <a:alphaModFix/>
            </a:blip>
            <a:srcRect/>
            <a:stretch/>
          </p:blipFill>
          <p:spPr>
            <a:xfrm>
              <a:off x="6678842" y="5718432"/>
              <a:ext cx="1905000" cy="1000125"/>
            </a:xfrm>
            <a:prstGeom prst="rect">
              <a:avLst/>
            </a:prstGeom>
            <a:noFill/>
            <a:ln>
              <a:noFill/>
            </a:ln>
          </p:spPr>
        </p:pic>
        <p:pic>
          <p:nvPicPr>
            <p:cNvPr id="224" name="Google Shape;224;p13" descr="銀座線"/>
            <p:cNvPicPr preferRelativeResize="0"/>
            <p:nvPr/>
          </p:nvPicPr>
          <p:blipFill rotWithShape="1">
            <a:blip r:embed="rId7">
              <a:alphaModFix/>
            </a:blip>
            <a:srcRect/>
            <a:stretch/>
          </p:blipFill>
          <p:spPr>
            <a:xfrm>
              <a:off x="8401982" y="5723974"/>
              <a:ext cx="1905000" cy="1000125"/>
            </a:xfrm>
            <a:prstGeom prst="rect">
              <a:avLst/>
            </a:prstGeom>
            <a:noFill/>
            <a:ln>
              <a:noFill/>
            </a:ln>
          </p:spPr>
        </p:pic>
        <p:pic>
          <p:nvPicPr>
            <p:cNvPr id="225" name="Google Shape;225;p13" descr="銀座線"/>
            <p:cNvPicPr preferRelativeResize="0"/>
            <p:nvPr/>
          </p:nvPicPr>
          <p:blipFill rotWithShape="1">
            <a:blip r:embed="rId7">
              <a:alphaModFix/>
            </a:blip>
            <a:srcRect/>
            <a:stretch/>
          </p:blipFill>
          <p:spPr>
            <a:xfrm>
              <a:off x="10151062" y="5718431"/>
              <a:ext cx="1905000" cy="1000125"/>
            </a:xfrm>
            <a:prstGeom prst="rect">
              <a:avLst/>
            </a:prstGeom>
            <a:noFill/>
            <a:ln>
              <a:noFill/>
            </a:ln>
          </p:spPr>
        </p:pic>
      </p:grpSp>
      <p:pic>
        <p:nvPicPr>
          <p:cNvPr id="15" name="Google Shape;124;p4">
            <a:extLst>
              <a:ext uri="{FF2B5EF4-FFF2-40B4-BE49-F238E27FC236}">
                <a16:creationId xmlns:a16="http://schemas.microsoft.com/office/drawing/2014/main" id="{826AD051-D1B6-4758-A83C-7263DBECCD8C}"/>
              </a:ext>
            </a:extLst>
          </p:cNvPr>
          <p:cNvPicPr preferRelativeResize="0"/>
          <p:nvPr/>
        </p:nvPicPr>
        <p:blipFill rotWithShape="1">
          <a:blip r:embed="rId8">
            <a:alphaModFix/>
          </a:blip>
          <a:srcRect/>
          <a:stretch/>
        </p:blipFill>
        <p:spPr>
          <a:xfrm>
            <a:off x="3722110" y="5357134"/>
            <a:ext cx="1911528" cy="1297772"/>
          </a:xfrm>
          <a:prstGeom prst="rect">
            <a:avLst/>
          </a:prstGeom>
          <a:noFill/>
          <a:ln>
            <a:noFill/>
          </a:ln>
        </p:spPr>
      </p:pic>
      <p:pic>
        <p:nvPicPr>
          <p:cNvPr id="16" name="Google Shape;129;p4" descr="小径車のイラスト（自転車）">
            <a:extLst>
              <a:ext uri="{FF2B5EF4-FFF2-40B4-BE49-F238E27FC236}">
                <a16:creationId xmlns:a16="http://schemas.microsoft.com/office/drawing/2014/main" id="{F79B1AAC-9DBC-4130-A378-B27E0BB19D76}"/>
              </a:ext>
            </a:extLst>
          </p:cNvPr>
          <p:cNvPicPr preferRelativeResize="0"/>
          <p:nvPr/>
        </p:nvPicPr>
        <p:blipFill rotWithShape="1">
          <a:blip r:embed="rId9">
            <a:alphaModFix/>
          </a:blip>
          <a:srcRect/>
          <a:stretch/>
        </p:blipFill>
        <p:spPr>
          <a:xfrm>
            <a:off x="4003679" y="3895234"/>
            <a:ext cx="1739687" cy="1394673"/>
          </a:xfrm>
          <a:prstGeom prst="rect">
            <a:avLst/>
          </a:prstGeom>
          <a:noFill/>
          <a:ln>
            <a:noFill/>
          </a:ln>
        </p:spPr>
      </p:pic>
      <p:pic>
        <p:nvPicPr>
          <p:cNvPr id="17" name="Google Shape;131;p4" descr="車のキャラクターのイラスト（赤）">
            <a:extLst>
              <a:ext uri="{FF2B5EF4-FFF2-40B4-BE49-F238E27FC236}">
                <a16:creationId xmlns:a16="http://schemas.microsoft.com/office/drawing/2014/main" id="{B6E9C9C2-99CA-431F-8C20-C56FE3205872}"/>
              </a:ext>
            </a:extLst>
          </p:cNvPr>
          <p:cNvPicPr preferRelativeResize="0"/>
          <p:nvPr/>
        </p:nvPicPr>
        <p:blipFill rotWithShape="1">
          <a:blip r:embed="rId10">
            <a:alphaModFix/>
          </a:blip>
          <a:srcRect/>
          <a:stretch/>
        </p:blipFill>
        <p:spPr>
          <a:xfrm>
            <a:off x="3540552" y="2339450"/>
            <a:ext cx="1923943" cy="1309043"/>
          </a:xfrm>
          <a:prstGeom prst="rect">
            <a:avLst/>
          </a:prstGeom>
          <a:noFill/>
          <a:ln>
            <a:noFill/>
          </a:ln>
        </p:spPr>
      </p:pic>
      <p:pic>
        <p:nvPicPr>
          <p:cNvPr id="2" name="Picture 1" descr="A red circle on a white background&#10;&#10;AI-generated content may be incorrect.">
            <a:extLst>
              <a:ext uri="{FF2B5EF4-FFF2-40B4-BE49-F238E27FC236}">
                <a16:creationId xmlns:a16="http://schemas.microsoft.com/office/drawing/2014/main" id="{172B83E9-D7B7-5AF7-913A-DE3E98FD07A6}"/>
              </a:ext>
            </a:extLst>
          </p:cNvPr>
          <p:cNvPicPr>
            <a:picLocks noChangeAspect="1"/>
          </p:cNvPicPr>
          <p:nvPr/>
        </p:nvPicPr>
        <p:blipFill>
          <a:blip r:embed="rId11"/>
          <a:stretch>
            <a:fillRect/>
          </a:stretch>
        </p:blipFill>
        <p:spPr>
          <a:xfrm>
            <a:off x="6341075" y="1975022"/>
            <a:ext cx="2897659" cy="29079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9"/>
                                        </p:tgtEl>
                                        <p:attrNameLst>
                                          <p:attrName>style.visibility</p:attrName>
                                        </p:attrNameLst>
                                      </p:cBhvr>
                                      <p:to>
                                        <p:strVal val="visible"/>
                                      </p:to>
                                    </p:set>
                                    <p:animEffect transition="in" filter="fade">
                                      <p:cBhvr>
                                        <p:cTn id="7" dur="500"/>
                                        <p:tgtEl>
                                          <p:spTgt spid="219"/>
                                        </p:tgtEl>
                                      </p:cBhvr>
                                    </p:animEffect>
                                  </p:childTnLst>
                                </p:cTn>
                              </p:par>
                              <p:par>
                                <p:cTn id="8" presetID="10" presetClass="entr" presetSubtype="0" fill="hold" nodeType="withEffect">
                                  <p:stCondLst>
                                    <p:cond delay="0"/>
                                  </p:stCondLst>
                                  <p:childTnLst>
                                    <p:set>
                                      <p:cBhvr>
                                        <p:cTn id="9" dur="1" fill="hold">
                                          <p:stCondLst>
                                            <p:cond delay="0"/>
                                          </p:stCondLst>
                                        </p:cTn>
                                        <p:tgtEl>
                                          <p:spTgt spid="218"/>
                                        </p:tgtEl>
                                        <p:attrNameLst>
                                          <p:attrName>style.visibility</p:attrName>
                                        </p:attrNameLst>
                                      </p:cBhvr>
                                      <p:to>
                                        <p:strVal val="visible"/>
                                      </p:to>
                                    </p:set>
                                    <p:animEffect transition="in" filter="fade">
                                      <p:cBhvr>
                                        <p:cTn id="10" dur="500"/>
                                        <p:tgtEl>
                                          <p:spTgt spid="218"/>
                                        </p:tgtEl>
                                      </p:cBhvr>
                                    </p:animEffect>
                                  </p:childTnLst>
                                </p:cTn>
                              </p:par>
                              <p:par>
                                <p:cTn id="11" presetID="10" presetClass="entr" presetSubtype="0" fill="hold" nodeType="withEffect">
                                  <p:stCondLst>
                                    <p:cond delay="0"/>
                                  </p:stCondLst>
                                  <p:childTnLst>
                                    <p:set>
                                      <p:cBhvr>
                                        <p:cTn id="12" dur="1" fill="hold">
                                          <p:stCondLst>
                                            <p:cond delay="0"/>
                                          </p:stCondLst>
                                        </p:cTn>
                                        <p:tgtEl>
                                          <p:spTgt spid="217"/>
                                        </p:tgtEl>
                                        <p:attrNameLst>
                                          <p:attrName>style.visibility</p:attrName>
                                        </p:attrNameLst>
                                      </p:cBhvr>
                                      <p:to>
                                        <p:strVal val="visible"/>
                                      </p:to>
                                    </p:set>
                                    <p:animEffect transition="in" filter="fade">
                                      <p:cBhvr>
                                        <p:cTn id="13" dur="500"/>
                                        <p:tgtEl>
                                          <p:spTgt spid="217"/>
                                        </p:tgtEl>
                                      </p:cBhvr>
                                    </p:animEffect>
                                  </p:childTnLst>
                                </p:cTn>
                              </p:par>
                              <p:par>
                                <p:cTn id="14" presetID="10" presetClass="entr" presetSubtype="0" fill="hold" nodeType="withEffect">
                                  <p:stCondLst>
                                    <p:cond delay="0"/>
                                  </p:stCondLst>
                                  <p:childTnLst>
                                    <p:set>
                                      <p:cBhvr>
                                        <p:cTn id="15" dur="1" fill="hold">
                                          <p:stCondLst>
                                            <p:cond delay="0"/>
                                          </p:stCondLst>
                                        </p:cTn>
                                        <p:tgtEl>
                                          <p:spTgt spid="221"/>
                                        </p:tgtEl>
                                        <p:attrNameLst>
                                          <p:attrName>style.visibility</p:attrName>
                                        </p:attrNameLst>
                                      </p:cBhvr>
                                      <p:to>
                                        <p:strVal val="visible"/>
                                      </p:to>
                                    </p:set>
                                    <p:animEffect transition="in" filter="fade">
                                      <p:cBhvr>
                                        <p:cTn id="16" dur="500"/>
                                        <p:tgtEl>
                                          <p:spTgt spid="221"/>
                                        </p:tgtEl>
                                      </p:cBhvr>
                                    </p:animEffect>
                                  </p:childTnLst>
                                </p:cTn>
                              </p:par>
                              <p:par>
                                <p:cTn id="17" presetID="10" presetClass="entr" presetSubtype="0" fill="hold" nodeType="withEffect">
                                  <p:stCondLst>
                                    <p:cond delay="0"/>
                                  </p:stCondLst>
                                  <p:childTnLst>
                                    <p:set>
                                      <p:cBhvr>
                                        <p:cTn id="18" dur="1" fill="hold">
                                          <p:stCondLst>
                                            <p:cond delay="0"/>
                                          </p:stCondLst>
                                        </p:cTn>
                                        <p:tgtEl>
                                          <p:spTgt spid="222"/>
                                        </p:tgtEl>
                                        <p:attrNameLst>
                                          <p:attrName>style.visibility</p:attrName>
                                        </p:attrNameLst>
                                      </p:cBhvr>
                                      <p:to>
                                        <p:strVal val="visible"/>
                                      </p:to>
                                    </p:set>
                                    <p:animEffect transition="in" filter="fade">
                                      <p:cBhvr>
                                        <p:cTn id="19" dur="500"/>
                                        <p:tgtEl>
                                          <p:spTgt spid="22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4" name="Picture 23" descr="A map of japan with black dots and white text&#10;&#10;AI-generated content may be incorrect.">
            <a:extLst>
              <a:ext uri="{FF2B5EF4-FFF2-40B4-BE49-F238E27FC236}">
                <a16:creationId xmlns:a16="http://schemas.microsoft.com/office/drawing/2014/main" id="{613E8D45-7B38-7756-A971-2639BBDBD7B5}"/>
              </a:ext>
            </a:extLst>
          </p:cNvPr>
          <p:cNvPicPr>
            <a:picLocks noChangeAspect="1"/>
          </p:cNvPicPr>
          <p:nvPr/>
        </p:nvPicPr>
        <p:blipFill>
          <a:blip r:embed="rId3"/>
          <a:stretch>
            <a:fillRect/>
          </a:stretch>
        </p:blipFill>
        <p:spPr>
          <a:xfrm>
            <a:off x="2550377" y="89746"/>
            <a:ext cx="6884001" cy="6678508"/>
          </a:xfrm>
          <a:prstGeom prst="rect">
            <a:avLst/>
          </a:prstGeom>
        </p:spPr>
      </p:pic>
      <p:sp>
        <p:nvSpPr>
          <p:cNvPr id="19" name="Oval 18">
            <a:extLst>
              <a:ext uri="{FF2B5EF4-FFF2-40B4-BE49-F238E27FC236}">
                <a16:creationId xmlns:a16="http://schemas.microsoft.com/office/drawing/2014/main" id="{49C43C3C-FBF4-2369-BBAD-E50E1604A50F}"/>
              </a:ext>
            </a:extLst>
          </p:cNvPr>
          <p:cNvSpPr/>
          <p:nvPr/>
        </p:nvSpPr>
        <p:spPr>
          <a:xfrm>
            <a:off x="5515899" y="4946322"/>
            <a:ext cx="1160206" cy="70792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Google Shape;281;p16"/>
          <p:cNvSpPr/>
          <p:nvPr/>
        </p:nvSpPr>
        <p:spPr>
          <a:xfrm>
            <a:off x="6866248" y="2608380"/>
            <a:ext cx="4800600" cy="3705672"/>
          </a:xfrm>
          <a:prstGeom prst="wedgeRoundRectCallout">
            <a:avLst>
              <a:gd name="adj1" fmla="val -86825"/>
              <a:gd name="adj2" fmla="val 9539"/>
              <a:gd name="adj3" fmla="val 16667"/>
            </a:avLst>
          </a:prstGeom>
          <a:solidFill>
            <a:schemeClr val="bg1"/>
          </a:solidFill>
          <a:ln w="381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23" name="Group 22">
            <a:extLst>
              <a:ext uri="{FF2B5EF4-FFF2-40B4-BE49-F238E27FC236}">
                <a16:creationId xmlns:a16="http://schemas.microsoft.com/office/drawing/2014/main" id="{A7A3E67C-3493-2A40-20E0-822B522AE7D2}"/>
              </a:ext>
            </a:extLst>
          </p:cNvPr>
          <p:cNvGrpSpPr/>
          <p:nvPr/>
        </p:nvGrpSpPr>
        <p:grpSpPr>
          <a:xfrm>
            <a:off x="7048167" y="2867035"/>
            <a:ext cx="4568160" cy="3244359"/>
            <a:chOff x="7308700" y="3004544"/>
            <a:chExt cx="4568160" cy="3244359"/>
          </a:xfrm>
        </p:grpSpPr>
        <p:pic>
          <p:nvPicPr>
            <p:cNvPr id="279" name="Google Shape;279;p16"/>
            <p:cNvPicPr preferRelativeResize="0"/>
            <p:nvPr/>
          </p:nvPicPr>
          <p:blipFill rotWithShape="1">
            <a:blip r:embed="rId4">
              <a:alphaModFix/>
            </a:blip>
            <a:srcRect/>
            <a:stretch/>
          </p:blipFill>
          <p:spPr>
            <a:xfrm>
              <a:off x="7308700" y="3004544"/>
              <a:ext cx="2252339" cy="2198846"/>
            </a:xfrm>
            <a:prstGeom prst="rect">
              <a:avLst/>
            </a:prstGeom>
            <a:noFill/>
            <a:ln>
              <a:noFill/>
            </a:ln>
          </p:spPr>
        </p:pic>
        <p:pic>
          <p:nvPicPr>
            <p:cNvPr id="280" name="Google Shape;280;p16"/>
            <p:cNvPicPr preferRelativeResize="0"/>
            <p:nvPr/>
          </p:nvPicPr>
          <p:blipFill rotWithShape="1">
            <a:blip r:embed="rId5">
              <a:alphaModFix/>
            </a:blip>
            <a:srcRect/>
            <a:stretch/>
          </p:blipFill>
          <p:spPr>
            <a:xfrm>
              <a:off x="9624521" y="3265673"/>
              <a:ext cx="2252339" cy="2983230"/>
            </a:xfrm>
            <a:prstGeom prst="rect">
              <a:avLst/>
            </a:prstGeom>
            <a:noFill/>
            <a:ln>
              <a:noFill/>
            </a:ln>
          </p:spPr>
        </p:pic>
      </p:grpSp>
      <p:sp>
        <p:nvSpPr>
          <p:cNvPr id="11" name="Google Shape;409;p26">
            <a:extLst>
              <a:ext uri="{FF2B5EF4-FFF2-40B4-BE49-F238E27FC236}">
                <a16:creationId xmlns:a16="http://schemas.microsoft.com/office/drawing/2014/main" id="{652A52D2-790E-4F3B-AE27-D1EE47C7BCB5}"/>
              </a:ext>
            </a:extLst>
          </p:cNvPr>
          <p:cNvSpPr/>
          <p:nvPr/>
        </p:nvSpPr>
        <p:spPr>
          <a:xfrm>
            <a:off x="809671" y="1978909"/>
            <a:ext cx="3228089" cy="2745511"/>
          </a:xfrm>
          <a:prstGeom prst="wedgeRoundRectCallout">
            <a:avLst>
              <a:gd name="adj1" fmla="val 76541"/>
              <a:gd name="adj2" fmla="val 49462"/>
              <a:gd name="adj3" fmla="val 16667"/>
            </a:avLst>
          </a:prstGeom>
          <a:solidFill>
            <a:schemeClr val="bg1"/>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3" name="Group 2">
            <a:extLst>
              <a:ext uri="{FF2B5EF4-FFF2-40B4-BE49-F238E27FC236}">
                <a16:creationId xmlns:a16="http://schemas.microsoft.com/office/drawing/2014/main" id="{BC0E70B5-8FA5-09B2-0995-0E04AB717355}"/>
              </a:ext>
            </a:extLst>
          </p:cNvPr>
          <p:cNvGrpSpPr/>
          <p:nvPr/>
        </p:nvGrpSpPr>
        <p:grpSpPr>
          <a:xfrm>
            <a:off x="881045" y="2070100"/>
            <a:ext cx="2606482" cy="2563130"/>
            <a:chOff x="1178237" y="474793"/>
            <a:chExt cx="3119556" cy="3188970"/>
          </a:xfrm>
        </p:grpSpPr>
        <p:pic>
          <p:nvPicPr>
            <p:cNvPr id="12" name="Google Shape;410;p26">
              <a:extLst>
                <a:ext uri="{FF2B5EF4-FFF2-40B4-BE49-F238E27FC236}">
                  <a16:creationId xmlns:a16="http://schemas.microsoft.com/office/drawing/2014/main" id="{2033750B-A0B3-4D56-BC0A-95DA8C8A7488}"/>
                </a:ext>
              </a:extLst>
            </p:cNvPr>
            <p:cNvPicPr preferRelativeResize="0"/>
            <p:nvPr/>
          </p:nvPicPr>
          <p:blipFill rotWithShape="1">
            <a:blip r:embed="rId6">
              <a:alphaModFix/>
            </a:blip>
            <a:srcRect/>
            <a:stretch/>
          </p:blipFill>
          <p:spPr>
            <a:xfrm>
              <a:off x="1178237" y="474793"/>
              <a:ext cx="2994661" cy="3188970"/>
            </a:xfrm>
            <a:prstGeom prst="rect">
              <a:avLst/>
            </a:prstGeom>
            <a:noFill/>
            <a:ln>
              <a:noFill/>
            </a:ln>
          </p:spPr>
        </p:pic>
        <p:sp>
          <p:nvSpPr>
            <p:cNvPr id="13" name="Google Shape;411;p26">
              <a:extLst>
                <a:ext uri="{FF2B5EF4-FFF2-40B4-BE49-F238E27FC236}">
                  <a16:creationId xmlns:a16="http://schemas.microsoft.com/office/drawing/2014/main" id="{9C1E717F-4F58-4C6E-9B42-E6CBC11E2D01}"/>
                </a:ext>
              </a:extLst>
            </p:cNvPr>
            <p:cNvSpPr/>
            <p:nvPr/>
          </p:nvSpPr>
          <p:spPr>
            <a:xfrm>
              <a:off x="2366957" y="2069278"/>
              <a:ext cx="308610" cy="297180"/>
            </a:xfrm>
            <a:prstGeom prst="ellipse">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 name="Google Shape;412;p26">
              <a:extLst>
                <a:ext uri="{FF2B5EF4-FFF2-40B4-BE49-F238E27FC236}">
                  <a16:creationId xmlns:a16="http://schemas.microsoft.com/office/drawing/2014/main" id="{71394D7E-F564-44C5-8B0F-945F19976C19}"/>
                </a:ext>
              </a:extLst>
            </p:cNvPr>
            <p:cNvSpPr/>
            <p:nvPr/>
          </p:nvSpPr>
          <p:spPr>
            <a:xfrm>
              <a:off x="2752445" y="1468192"/>
              <a:ext cx="308610" cy="297180"/>
            </a:xfrm>
            <a:prstGeom prst="ellipse">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15" name="Google Shape;416;p26">
              <a:extLst>
                <a:ext uri="{FF2B5EF4-FFF2-40B4-BE49-F238E27FC236}">
                  <a16:creationId xmlns:a16="http://schemas.microsoft.com/office/drawing/2014/main" id="{45C32F4D-0053-4F71-9107-4068F3A3D62A}"/>
                </a:ext>
              </a:extLst>
            </p:cNvPr>
            <p:cNvCxnSpPr>
              <a:cxnSpLocks/>
              <a:endCxn id="14" idx="3"/>
            </p:cNvCxnSpPr>
            <p:nvPr/>
          </p:nvCxnSpPr>
          <p:spPr>
            <a:xfrm flipV="1">
              <a:off x="2592272" y="1721851"/>
              <a:ext cx="205368" cy="390948"/>
            </a:xfrm>
            <a:prstGeom prst="straightConnector1">
              <a:avLst/>
            </a:prstGeom>
            <a:noFill/>
            <a:ln w="57150" cap="flat" cmpd="sng">
              <a:solidFill>
                <a:srgbClr val="FFFF00"/>
              </a:solidFill>
              <a:prstDash val="solid"/>
              <a:miter lim="800000"/>
              <a:headEnd type="none" w="sm" len="sm"/>
              <a:tailEnd type="triangle" w="med" len="med"/>
            </a:ln>
          </p:spPr>
        </p:cxnSp>
        <p:sp>
          <p:nvSpPr>
            <p:cNvPr id="16" name="Google Shape;417;p26">
              <a:extLst>
                <a:ext uri="{FF2B5EF4-FFF2-40B4-BE49-F238E27FC236}">
                  <a16:creationId xmlns:a16="http://schemas.microsoft.com/office/drawing/2014/main" id="{EAB706A3-18BD-4F23-8923-6A73BDF517E5}"/>
                </a:ext>
              </a:extLst>
            </p:cNvPr>
            <p:cNvSpPr txBox="1"/>
            <p:nvPr/>
          </p:nvSpPr>
          <p:spPr>
            <a:xfrm>
              <a:off x="1766480" y="881541"/>
              <a:ext cx="2531313"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200" b="1" dirty="0">
                  <a:solidFill>
                    <a:schemeClr val="dk1"/>
                  </a:solidFill>
                  <a:latin typeface="Arial"/>
                  <a:ea typeface="Arial"/>
                  <a:cs typeface="Arial"/>
                  <a:sym typeface="Arial"/>
                </a:rPr>
                <a:t>Kyoto</a:t>
              </a:r>
              <a:endParaRPr sz="3200" b="1" dirty="0">
                <a:solidFill>
                  <a:schemeClr val="dk1"/>
                </a:solidFill>
                <a:latin typeface="Arial"/>
                <a:ea typeface="Arial"/>
                <a:cs typeface="Arial"/>
                <a:sym typeface="Arial"/>
              </a:endParaRPr>
            </a:p>
          </p:txBody>
        </p:sp>
        <p:sp>
          <p:nvSpPr>
            <p:cNvPr id="17" name="Google Shape;418;p26">
              <a:extLst>
                <a:ext uri="{FF2B5EF4-FFF2-40B4-BE49-F238E27FC236}">
                  <a16:creationId xmlns:a16="http://schemas.microsoft.com/office/drawing/2014/main" id="{D9089F73-F4F2-4781-8E11-6889472C5989}"/>
                </a:ext>
              </a:extLst>
            </p:cNvPr>
            <p:cNvSpPr txBox="1"/>
            <p:nvPr/>
          </p:nvSpPr>
          <p:spPr>
            <a:xfrm>
              <a:off x="1313843" y="2361609"/>
              <a:ext cx="2080055"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200" b="1">
                  <a:solidFill>
                    <a:schemeClr val="dk1"/>
                  </a:solidFill>
                  <a:latin typeface="Arial"/>
                  <a:ea typeface="Arial"/>
                  <a:cs typeface="Arial"/>
                  <a:sym typeface="Arial"/>
                </a:rPr>
                <a:t>Osaka</a:t>
              </a:r>
              <a:endParaRPr sz="3200" b="1">
                <a:solidFill>
                  <a:schemeClr val="dk1"/>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5124" name="Picture 4" descr="家・建物のイラスト「１階建て一軒家」">
            <a:extLst>
              <a:ext uri="{FF2B5EF4-FFF2-40B4-BE49-F238E27FC236}">
                <a16:creationId xmlns:a16="http://schemas.microsoft.com/office/drawing/2014/main" id="{1F1FA251-F08F-41DB-B267-977C6D0DDC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31" y="133019"/>
            <a:ext cx="3810000" cy="301942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駅のイラスト">
            <a:extLst>
              <a:ext uri="{FF2B5EF4-FFF2-40B4-BE49-F238E27FC236}">
                <a16:creationId xmlns:a16="http://schemas.microsoft.com/office/drawing/2014/main" id="{382F7432-0BA8-4469-A278-7C7F39353A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1085" y="4041037"/>
            <a:ext cx="4762500" cy="302895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870F33FF-CB5C-4CCA-AE00-F1E7B25BF8D7}"/>
              </a:ext>
            </a:extLst>
          </p:cNvPr>
          <p:cNvSpPr txBox="1"/>
          <p:nvPr/>
        </p:nvSpPr>
        <p:spPr>
          <a:xfrm>
            <a:off x="7442791" y="4476307"/>
            <a:ext cx="2860158" cy="584775"/>
          </a:xfrm>
          <a:prstGeom prst="rect">
            <a:avLst/>
          </a:prstGeom>
          <a:noFill/>
        </p:spPr>
        <p:txBody>
          <a:bodyPr wrap="square" rtlCol="0">
            <a:spAutoFit/>
          </a:bodyPr>
          <a:lstStyle/>
          <a:p>
            <a:pPr algn="ctr"/>
            <a:r>
              <a:rPr kumimoji="1" lang="ja-JP" altLang="en-US" sz="3200" b="1">
                <a:solidFill>
                  <a:schemeClr val="bg1"/>
                </a:solidFill>
              </a:rPr>
              <a:t>えき</a:t>
            </a:r>
          </a:p>
        </p:txBody>
      </p:sp>
      <p:pic>
        <p:nvPicPr>
          <p:cNvPr id="5132" name="Picture 12" descr="自転車に乗っている男性のイラスト">
            <a:extLst>
              <a:ext uri="{FF2B5EF4-FFF2-40B4-BE49-F238E27FC236}">
                <a16:creationId xmlns:a16="http://schemas.microsoft.com/office/drawing/2014/main" id="{E81F916A-C8E8-49A3-9465-7024AA6CC4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023726" y="747824"/>
            <a:ext cx="3158977" cy="3810000"/>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歩く男性のイラスト">
            <a:extLst>
              <a:ext uri="{FF2B5EF4-FFF2-40B4-BE49-F238E27FC236}">
                <a16:creationId xmlns:a16="http://schemas.microsoft.com/office/drawing/2014/main" id="{238C4D0B-0521-420F-9112-A5350F2A51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096000" y="888927"/>
            <a:ext cx="2235847" cy="3668897"/>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バス停のイラスト">
            <a:extLst>
              <a:ext uri="{FF2B5EF4-FFF2-40B4-BE49-F238E27FC236}">
                <a16:creationId xmlns:a16="http://schemas.microsoft.com/office/drawing/2014/main" id="{B8BC4F1C-7A01-40A8-BE56-D2093E0CD5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32335" y="559982"/>
            <a:ext cx="2428875"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3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32"/>
                                        </p:tgtEl>
                                        <p:attrNameLst>
                                          <p:attrName>style.visibility</p:attrName>
                                        </p:attrNameLst>
                                      </p:cBhvr>
                                      <p:to>
                                        <p:strVal val="visible"/>
                                      </p:to>
                                    </p:set>
                                    <p:animEffect transition="in" filter="fade">
                                      <p:cBhvr>
                                        <p:cTn id="7" dur="500"/>
                                        <p:tgtEl>
                                          <p:spTgt spid="5132"/>
                                        </p:tgtEl>
                                      </p:cBhvr>
                                    </p:animEffect>
                                  </p:childTnLst>
                                </p:cTn>
                              </p:par>
                              <p:par>
                                <p:cTn id="8" presetID="10" presetClass="entr" presetSubtype="0" fill="hold" nodeType="withEffect">
                                  <p:stCondLst>
                                    <p:cond delay="0"/>
                                  </p:stCondLst>
                                  <p:childTnLst>
                                    <p:set>
                                      <p:cBhvr>
                                        <p:cTn id="9" dur="1" fill="hold">
                                          <p:stCondLst>
                                            <p:cond delay="0"/>
                                          </p:stCondLst>
                                        </p:cTn>
                                        <p:tgtEl>
                                          <p:spTgt spid="5134"/>
                                        </p:tgtEl>
                                        <p:attrNameLst>
                                          <p:attrName>style.visibility</p:attrName>
                                        </p:attrNameLst>
                                      </p:cBhvr>
                                      <p:to>
                                        <p:strVal val="visible"/>
                                      </p:to>
                                    </p:set>
                                    <p:animEffect transition="in" filter="fade">
                                      <p:cBhvr>
                                        <p:cTn id="10" dur="500"/>
                                        <p:tgtEl>
                                          <p:spTgt spid="5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pic>
        <p:nvPicPr>
          <p:cNvPr id="536" name="Google Shape;536;p35" descr="建物, 屋外, 自転車, 覆い が含まれている画像&#10;&#10;自動的に生成された説明"/>
          <p:cNvPicPr preferRelativeResize="0"/>
          <p:nvPr/>
        </p:nvPicPr>
        <p:blipFill rotWithShape="1">
          <a:blip r:embed="rId3">
            <a:alphaModFix/>
          </a:blip>
          <a:srcRect/>
          <a:stretch/>
        </p:blipFill>
        <p:spPr>
          <a:xfrm rot="5400000">
            <a:off x="5316744" y="2895153"/>
            <a:ext cx="4528968" cy="3396726"/>
          </a:xfrm>
          <a:prstGeom prst="rect">
            <a:avLst/>
          </a:prstGeom>
          <a:noFill/>
          <a:ln>
            <a:noFill/>
          </a:ln>
        </p:spPr>
      </p:pic>
      <p:pic>
        <p:nvPicPr>
          <p:cNvPr id="537" name="Google Shape;537;p35" descr="建物, 屋外, ストリート, 小さい が含まれている画像&#10;&#10;自動的に生成された説明"/>
          <p:cNvPicPr preferRelativeResize="0"/>
          <p:nvPr/>
        </p:nvPicPr>
        <p:blipFill rotWithShape="1">
          <a:blip r:embed="rId4">
            <a:alphaModFix/>
          </a:blip>
          <a:srcRect/>
          <a:stretch/>
        </p:blipFill>
        <p:spPr>
          <a:xfrm rot="5400000">
            <a:off x="-526004" y="526005"/>
            <a:ext cx="4208032" cy="3156024"/>
          </a:xfrm>
          <a:prstGeom prst="rect">
            <a:avLst/>
          </a:prstGeom>
          <a:noFill/>
          <a:ln>
            <a:noFill/>
          </a:ln>
        </p:spPr>
      </p:pic>
      <p:pic>
        <p:nvPicPr>
          <p:cNvPr id="538" name="Google Shape;538;p35" descr="建物, 自転車, 座る, 駐車 が含まれている画像&#10;&#10;自動的に生成された説明"/>
          <p:cNvPicPr preferRelativeResize="0"/>
          <p:nvPr/>
        </p:nvPicPr>
        <p:blipFill rotWithShape="1">
          <a:blip r:embed="rId5">
            <a:alphaModFix/>
          </a:blip>
          <a:srcRect/>
          <a:stretch/>
        </p:blipFill>
        <p:spPr>
          <a:xfrm rot="5400000">
            <a:off x="8229153" y="566121"/>
            <a:ext cx="4528968" cy="3396726"/>
          </a:xfrm>
          <a:prstGeom prst="rect">
            <a:avLst/>
          </a:prstGeom>
          <a:noFill/>
          <a:ln>
            <a:noFill/>
          </a:ln>
        </p:spPr>
      </p:pic>
      <p:pic>
        <p:nvPicPr>
          <p:cNvPr id="539" name="Google Shape;539;p35" descr="建物, 小さい, 市, ストリート が含まれている画像&#10;&#10;自動的に生成された説明"/>
          <p:cNvPicPr preferRelativeResize="0"/>
          <p:nvPr/>
        </p:nvPicPr>
        <p:blipFill rotWithShape="1">
          <a:blip r:embed="rId6">
            <a:alphaModFix/>
          </a:blip>
          <a:srcRect/>
          <a:stretch/>
        </p:blipFill>
        <p:spPr>
          <a:xfrm rot="5400000">
            <a:off x="2620831" y="1922930"/>
            <a:ext cx="4281544" cy="321115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pic>
        <p:nvPicPr>
          <p:cNvPr id="545" name="Google Shape;545;p36" descr="自転車の両手放し運転をする人のイラスト"/>
          <p:cNvPicPr preferRelativeResize="0"/>
          <p:nvPr/>
        </p:nvPicPr>
        <p:blipFill rotWithShape="1">
          <a:blip r:embed="rId3">
            <a:alphaModFix/>
          </a:blip>
          <a:srcRect/>
          <a:stretch/>
        </p:blipFill>
        <p:spPr>
          <a:xfrm>
            <a:off x="0" y="0"/>
            <a:ext cx="3362325" cy="3810000"/>
          </a:xfrm>
          <a:prstGeom prst="rect">
            <a:avLst/>
          </a:prstGeom>
          <a:noFill/>
          <a:ln>
            <a:noFill/>
          </a:ln>
        </p:spPr>
      </p:pic>
      <p:pic>
        <p:nvPicPr>
          <p:cNvPr id="546" name="Google Shape;546;p36" descr="自転車スマホのイラスト（女性）"/>
          <p:cNvPicPr preferRelativeResize="0"/>
          <p:nvPr/>
        </p:nvPicPr>
        <p:blipFill rotWithShape="1">
          <a:blip r:embed="rId4">
            <a:alphaModFix/>
          </a:blip>
          <a:srcRect/>
          <a:stretch/>
        </p:blipFill>
        <p:spPr>
          <a:xfrm>
            <a:off x="3087499" y="-12072"/>
            <a:ext cx="2673893" cy="3807759"/>
          </a:xfrm>
          <a:prstGeom prst="rect">
            <a:avLst/>
          </a:prstGeom>
          <a:noFill/>
          <a:ln>
            <a:noFill/>
          </a:ln>
        </p:spPr>
      </p:pic>
      <p:pic>
        <p:nvPicPr>
          <p:cNvPr id="547" name="Google Shape;547;p36" descr="自転車どろぼうのイラスト"/>
          <p:cNvPicPr preferRelativeResize="0"/>
          <p:nvPr/>
        </p:nvPicPr>
        <p:blipFill rotWithShape="1">
          <a:blip r:embed="rId5">
            <a:alphaModFix/>
          </a:blip>
          <a:srcRect/>
          <a:stretch/>
        </p:blipFill>
        <p:spPr>
          <a:xfrm flipH="1">
            <a:off x="930538" y="3838501"/>
            <a:ext cx="3362324" cy="3019499"/>
          </a:xfrm>
          <a:prstGeom prst="rect">
            <a:avLst/>
          </a:prstGeom>
          <a:noFill/>
          <a:ln>
            <a:noFill/>
          </a:ln>
        </p:spPr>
      </p:pic>
      <p:pic>
        <p:nvPicPr>
          <p:cNvPr id="548" name="Google Shape;548;p36" descr="傘をさしながら自転車を運転する人のイラスト"/>
          <p:cNvPicPr preferRelativeResize="0"/>
          <p:nvPr/>
        </p:nvPicPr>
        <p:blipFill rotWithShape="1">
          <a:blip r:embed="rId6">
            <a:alphaModFix/>
          </a:blip>
          <a:srcRect/>
          <a:stretch/>
        </p:blipFill>
        <p:spPr>
          <a:xfrm>
            <a:off x="5461294" y="109089"/>
            <a:ext cx="3362325" cy="3576941"/>
          </a:xfrm>
          <a:prstGeom prst="rect">
            <a:avLst/>
          </a:prstGeom>
          <a:noFill/>
          <a:ln>
            <a:noFill/>
          </a:ln>
        </p:spPr>
      </p:pic>
      <p:pic>
        <p:nvPicPr>
          <p:cNvPr id="549" name="Google Shape;549;p36" descr="自転車の二人乗りのイラスト"/>
          <p:cNvPicPr preferRelativeResize="0"/>
          <p:nvPr/>
        </p:nvPicPr>
        <p:blipFill rotWithShape="1">
          <a:blip r:embed="rId7">
            <a:alphaModFix/>
          </a:blip>
          <a:srcRect/>
          <a:stretch/>
        </p:blipFill>
        <p:spPr>
          <a:xfrm>
            <a:off x="8705345" y="-12275"/>
            <a:ext cx="3049400" cy="3495014"/>
          </a:xfrm>
          <a:prstGeom prst="rect">
            <a:avLst/>
          </a:prstGeom>
          <a:noFill/>
          <a:ln>
            <a:noFill/>
          </a:ln>
        </p:spPr>
      </p:pic>
      <p:sp>
        <p:nvSpPr>
          <p:cNvPr id="550" name="Google Shape;550;p36"/>
          <p:cNvSpPr/>
          <p:nvPr/>
        </p:nvSpPr>
        <p:spPr>
          <a:xfrm>
            <a:off x="4373940" y="3419204"/>
            <a:ext cx="2598360" cy="1929045"/>
          </a:xfrm>
          <a:prstGeom prst="wedgeEllipseCallout">
            <a:avLst>
              <a:gd name="adj1" fmla="val -64848"/>
              <a:gd name="adj2" fmla="val 48715"/>
            </a:avLst>
          </a:prstGeom>
          <a:solidFill>
            <a:schemeClr val="bg1"/>
          </a:solid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1" name="Google Shape;551;p36"/>
          <p:cNvSpPr/>
          <p:nvPr/>
        </p:nvSpPr>
        <p:spPr>
          <a:xfrm>
            <a:off x="4708347" y="3861980"/>
            <a:ext cx="2086984" cy="1043492"/>
          </a:xfrm>
          <a:prstGeom prst="roundRect">
            <a:avLst>
              <a:gd name="adj" fmla="val 16667"/>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a:solidFill>
                  <a:schemeClr val="dk1"/>
                </a:solidFill>
                <a:latin typeface="Arial"/>
                <a:ea typeface="Arial"/>
                <a:cs typeface="Arial"/>
                <a:sym typeface="Arial"/>
              </a:rPr>
              <a:t>警視庁</a:t>
            </a:r>
            <a:endParaRPr sz="1800" b="1">
              <a:solidFill>
                <a:schemeClr val="dk1"/>
              </a:solidFill>
              <a:latin typeface="Arial"/>
              <a:ea typeface="Arial"/>
              <a:cs typeface="Arial"/>
              <a:sym typeface="Arial"/>
            </a:endParaRPr>
          </a:p>
          <a:p>
            <a:pPr marL="0" marR="0" lvl="0" indent="0" algn="ctr" rtl="0">
              <a:spcBef>
                <a:spcPts val="0"/>
              </a:spcBef>
              <a:spcAft>
                <a:spcPts val="0"/>
              </a:spcAft>
              <a:buNone/>
            </a:pPr>
            <a:r>
              <a:rPr lang="ja-JP" sz="1800" b="1">
                <a:solidFill>
                  <a:schemeClr val="dk1"/>
                </a:solidFill>
                <a:latin typeface="Arial"/>
                <a:ea typeface="Arial"/>
                <a:cs typeface="Arial"/>
                <a:sym typeface="Arial"/>
              </a:rPr>
              <a:t>A111111</a:t>
            </a:r>
            <a:endParaRPr/>
          </a:p>
          <a:p>
            <a:pPr marL="0" marR="0" lvl="0" indent="0" algn="ctr" rtl="0">
              <a:spcBef>
                <a:spcPts val="0"/>
              </a:spcBef>
              <a:spcAft>
                <a:spcPts val="0"/>
              </a:spcAft>
              <a:buNone/>
            </a:pPr>
            <a:r>
              <a:rPr lang="ja-JP" sz="1800" b="1">
                <a:solidFill>
                  <a:schemeClr val="dk1"/>
                </a:solidFill>
                <a:latin typeface="Arial"/>
                <a:ea typeface="Arial"/>
                <a:cs typeface="Arial"/>
                <a:sym typeface="Arial"/>
              </a:rPr>
              <a:t>防犯登録</a:t>
            </a:r>
            <a:endParaRPr/>
          </a:p>
        </p:txBody>
      </p:sp>
      <p:pic>
        <p:nvPicPr>
          <p:cNvPr id="552" name="Google Shape;552;p36" descr="自転車のライトをつけて走っているイラスト"/>
          <p:cNvPicPr preferRelativeResize="0"/>
          <p:nvPr/>
        </p:nvPicPr>
        <p:blipFill rotWithShape="1">
          <a:blip r:embed="rId8">
            <a:alphaModFix/>
          </a:blip>
          <a:srcRect/>
          <a:stretch/>
        </p:blipFill>
        <p:spPr>
          <a:xfrm>
            <a:off x="7693730" y="3419205"/>
            <a:ext cx="3129924" cy="3329706"/>
          </a:xfrm>
          <a:prstGeom prst="rect">
            <a:avLst/>
          </a:prstGeom>
          <a:noFill/>
          <a:ln>
            <a:noFill/>
          </a:ln>
        </p:spPr>
      </p:pic>
      <p:sp>
        <p:nvSpPr>
          <p:cNvPr id="2" name="線吹き出し 1 (枠付き) 1"/>
          <p:cNvSpPr/>
          <p:nvPr/>
        </p:nvSpPr>
        <p:spPr>
          <a:xfrm>
            <a:off x="4373940" y="5422386"/>
            <a:ext cx="3319790" cy="1207014"/>
          </a:xfrm>
          <a:prstGeom prst="borderCallout1">
            <a:avLst>
              <a:gd name="adj1" fmla="val -586"/>
              <a:gd name="adj2" fmla="val 18609"/>
              <a:gd name="adj3" fmla="val -43538"/>
              <a:gd name="adj4" fmla="val 1924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err="1">
                <a:solidFill>
                  <a:schemeClr val="tx1"/>
                </a:solidFill>
              </a:rPr>
              <a:t>Sở</a:t>
            </a:r>
            <a:r>
              <a:rPr kumimoji="1" lang="en-US" altLang="ja-JP" sz="2000">
                <a:solidFill>
                  <a:schemeClr val="tx1"/>
                </a:solidFill>
              </a:rPr>
              <a:t> </a:t>
            </a:r>
            <a:r>
              <a:rPr kumimoji="1" lang="en-US" altLang="ja-JP" sz="2000" err="1">
                <a:solidFill>
                  <a:schemeClr val="tx1"/>
                </a:solidFill>
              </a:rPr>
              <a:t>cảnh</a:t>
            </a:r>
            <a:r>
              <a:rPr kumimoji="1" lang="en-US" altLang="ja-JP" sz="2000">
                <a:solidFill>
                  <a:schemeClr val="tx1"/>
                </a:solidFill>
              </a:rPr>
              <a:t> </a:t>
            </a:r>
            <a:r>
              <a:rPr kumimoji="1" lang="en-US" altLang="ja-JP" sz="2000" err="1">
                <a:solidFill>
                  <a:schemeClr val="tx1"/>
                </a:solidFill>
              </a:rPr>
              <a:t>sát</a:t>
            </a:r>
            <a:r>
              <a:rPr kumimoji="1" lang="en-US" altLang="ja-JP" sz="2000">
                <a:solidFill>
                  <a:schemeClr val="tx1"/>
                </a:solidFill>
              </a:rPr>
              <a:t>  </a:t>
            </a:r>
          </a:p>
          <a:p>
            <a:pPr lvl="0" algn="ctr"/>
            <a:r>
              <a:rPr lang="en-US" altLang="ja-JP" sz="2000" b="1">
                <a:solidFill>
                  <a:schemeClr val="dk1"/>
                </a:solidFill>
                <a:ea typeface="Arial"/>
                <a:cs typeface="Arial"/>
              </a:rPr>
              <a:t>A111111</a:t>
            </a:r>
            <a:endParaRPr kumimoji="1" lang="en-US" altLang="ja-JP" sz="2000">
              <a:solidFill>
                <a:schemeClr val="tx1"/>
              </a:solidFill>
            </a:endParaRPr>
          </a:p>
          <a:p>
            <a:pPr algn="ctr"/>
            <a:r>
              <a:rPr kumimoji="1" lang="en-US" altLang="ja-JP" sz="2000" err="1">
                <a:solidFill>
                  <a:schemeClr val="tx1"/>
                </a:solidFill>
              </a:rPr>
              <a:t>Đăng</a:t>
            </a:r>
            <a:r>
              <a:rPr kumimoji="1" lang="en-US" altLang="ja-JP" sz="2000">
                <a:solidFill>
                  <a:schemeClr val="tx1"/>
                </a:solidFill>
              </a:rPr>
              <a:t> </a:t>
            </a:r>
            <a:r>
              <a:rPr kumimoji="1" lang="en-US" altLang="ja-JP" sz="2000" err="1">
                <a:solidFill>
                  <a:schemeClr val="tx1"/>
                </a:solidFill>
              </a:rPr>
              <a:t>kí</a:t>
            </a:r>
            <a:r>
              <a:rPr kumimoji="1" lang="en-US" altLang="ja-JP" sz="2000">
                <a:solidFill>
                  <a:schemeClr val="tx1"/>
                </a:solidFill>
              </a:rPr>
              <a:t> </a:t>
            </a:r>
            <a:r>
              <a:rPr kumimoji="1" lang="en-US" altLang="ja-JP" sz="2000" err="1">
                <a:solidFill>
                  <a:schemeClr val="tx1"/>
                </a:solidFill>
              </a:rPr>
              <a:t>phòng</a:t>
            </a:r>
            <a:r>
              <a:rPr kumimoji="1" lang="en-US" altLang="ja-JP" sz="2000">
                <a:solidFill>
                  <a:schemeClr val="tx1"/>
                </a:solidFill>
              </a:rPr>
              <a:t> </a:t>
            </a:r>
            <a:r>
              <a:rPr kumimoji="1" lang="en-US" altLang="ja-JP" sz="2000" err="1">
                <a:solidFill>
                  <a:schemeClr val="tx1"/>
                </a:solidFill>
              </a:rPr>
              <a:t>chống</a:t>
            </a:r>
            <a:r>
              <a:rPr kumimoji="1" lang="en-US" altLang="ja-JP" sz="2000">
                <a:solidFill>
                  <a:schemeClr val="tx1"/>
                </a:solidFill>
              </a:rPr>
              <a:t> </a:t>
            </a:r>
            <a:r>
              <a:rPr kumimoji="1" lang="en-US" altLang="ja-JP" sz="2000" err="1">
                <a:solidFill>
                  <a:schemeClr val="tx1"/>
                </a:solidFill>
              </a:rPr>
              <a:t>trộm</a:t>
            </a:r>
            <a:endParaRPr kumimoji="1" lang="ja-JP" altLang="en-US" sz="200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6"/>
                                        </p:tgtEl>
                                        <p:attrNameLst>
                                          <p:attrName>style.visibility</p:attrName>
                                        </p:attrNameLst>
                                      </p:cBhvr>
                                      <p:to>
                                        <p:strVal val="visible"/>
                                      </p:to>
                                    </p:set>
                                    <p:animEffect transition="in" filter="fade">
                                      <p:cBhvr>
                                        <p:cTn id="7" dur="1000"/>
                                        <p:tgtEl>
                                          <p:spTgt spid="5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8"/>
                                        </p:tgtEl>
                                        <p:attrNameLst>
                                          <p:attrName>style.visibility</p:attrName>
                                        </p:attrNameLst>
                                      </p:cBhvr>
                                      <p:to>
                                        <p:strVal val="visible"/>
                                      </p:to>
                                    </p:set>
                                    <p:animEffect transition="in" filter="fade">
                                      <p:cBhvr>
                                        <p:cTn id="12" dur="1000"/>
                                        <p:tgtEl>
                                          <p:spTgt spid="5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9"/>
                                        </p:tgtEl>
                                        <p:attrNameLst>
                                          <p:attrName>style.visibility</p:attrName>
                                        </p:attrNameLst>
                                      </p:cBhvr>
                                      <p:to>
                                        <p:strVal val="visible"/>
                                      </p:to>
                                    </p:set>
                                    <p:animEffect transition="in" filter="fade">
                                      <p:cBhvr>
                                        <p:cTn id="17" dur="1000"/>
                                        <p:tgtEl>
                                          <p:spTgt spid="5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47"/>
                                        </p:tgtEl>
                                        <p:attrNameLst>
                                          <p:attrName>style.visibility</p:attrName>
                                        </p:attrNameLst>
                                      </p:cBhvr>
                                      <p:to>
                                        <p:strVal val="visible"/>
                                      </p:to>
                                    </p:set>
                                    <p:animEffect transition="in" filter="fade">
                                      <p:cBhvr>
                                        <p:cTn id="22" dur="1000"/>
                                        <p:tgtEl>
                                          <p:spTgt spid="547"/>
                                        </p:tgtEl>
                                      </p:cBhvr>
                                    </p:animEffect>
                                  </p:childTnLst>
                                </p:cTn>
                              </p:par>
                              <p:par>
                                <p:cTn id="23" presetID="10" presetClass="entr" presetSubtype="0" fill="hold" nodeType="withEffect">
                                  <p:stCondLst>
                                    <p:cond delay="0"/>
                                  </p:stCondLst>
                                  <p:childTnLst>
                                    <p:set>
                                      <p:cBhvr>
                                        <p:cTn id="24" dur="1" fill="hold">
                                          <p:stCondLst>
                                            <p:cond delay="0"/>
                                          </p:stCondLst>
                                        </p:cTn>
                                        <p:tgtEl>
                                          <p:spTgt spid="550"/>
                                        </p:tgtEl>
                                        <p:attrNameLst>
                                          <p:attrName>style.visibility</p:attrName>
                                        </p:attrNameLst>
                                      </p:cBhvr>
                                      <p:to>
                                        <p:strVal val="visible"/>
                                      </p:to>
                                    </p:set>
                                    <p:animEffect transition="in" filter="fade">
                                      <p:cBhvr>
                                        <p:cTn id="25" dur="1000"/>
                                        <p:tgtEl>
                                          <p:spTgt spid="550"/>
                                        </p:tgtEl>
                                      </p:cBhvr>
                                    </p:animEffect>
                                  </p:childTnLst>
                                </p:cTn>
                              </p:par>
                              <p:par>
                                <p:cTn id="26" presetID="10" presetClass="entr" presetSubtype="0" fill="hold" nodeType="withEffect">
                                  <p:stCondLst>
                                    <p:cond delay="0"/>
                                  </p:stCondLst>
                                  <p:childTnLst>
                                    <p:set>
                                      <p:cBhvr>
                                        <p:cTn id="27" dur="1" fill="hold">
                                          <p:stCondLst>
                                            <p:cond delay="0"/>
                                          </p:stCondLst>
                                        </p:cTn>
                                        <p:tgtEl>
                                          <p:spTgt spid="551"/>
                                        </p:tgtEl>
                                        <p:attrNameLst>
                                          <p:attrName>style.visibility</p:attrName>
                                        </p:attrNameLst>
                                      </p:cBhvr>
                                      <p:to>
                                        <p:strVal val="visible"/>
                                      </p:to>
                                    </p:set>
                                    <p:animEffect transition="in" filter="fade">
                                      <p:cBhvr>
                                        <p:cTn id="28" dur="1000"/>
                                        <p:tgtEl>
                                          <p:spTgt spid="55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52"/>
                                        </p:tgtEl>
                                        <p:attrNameLst>
                                          <p:attrName>style.visibility</p:attrName>
                                        </p:attrNameLst>
                                      </p:cBhvr>
                                      <p:to>
                                        <p:strVal val="visible"/>
                                      </p:to>
                                    </p:set>
                                    <p:animEffect transition="in" filter="fade">
                                      <p:cBhvr>
                                        <p:cTn id="36" dur="1000"/>
                                        <p:tgtEl>
                                          <p:spTgt spid="5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70" name="Google Shape;570;p38" descr="横断歩道と信号機と歩行者のイラスト（男の子・点滅青信号2）"/>
          <p:cNvPicPr preferRelativeResize="0"/>
          <p:nvPr/>
        </p:nvPicPr>
        <p:blipFill rotWithShape="1">
          <a:blip r:embed="rId3">
            <a:alphaModFix/>
          </a:blip>
          <a:srcRect/>
          <a:stretch/>
        </p:blipFill>
        <p:spPr>
          <a:xfrm flipH="1">
            <a:off x="881532" y="1171664"/>
            <a:ext cx="3861455" cy="3352675"/>
          </a:xfrm>
          <a:prstGeom prst="rect">
            <a:avLst/>
          </a:prstGeom>
          <a:noFill/>
          <a:ln>
            <a:noFill/>
          </a:ln>
        </p:spPr>
      </p:pic>
      <p:pic>
        <p:nvPicPr>
          <p:cNvPr id="571" name="Google Shape;571;p38" descr="歩きスマホのイラスト「階段で転ぶ」"/>
          <p:cNvPicPr preferRelativeResize="0"/>
          <p:nvPr/>
        </p:nvPicPr>
        <p:blipFill rotWithShape="1">
          <a:blip r:embed="rId4">
            <a:alphaModFix/>
          </a:blip>
          <a:srcRect/>
          <a:stretch/>
        </p:blipFill>
        <p:spPr>
          <a:xfrm>
            <a:off x="8318516" y="3687482"/>
            <a:ext cx="3178873" cy="3244292"/>
          </a:xfrm>
          <a:prstGeom prst="rect">
            <a:avLst/>
          </a:prstGeom>
          <a:noFill/>
          <a:ln>
            <a:noFill/>
          </a:ln>
        </p:spPr>
      </p:pic>
      <p:pic>
        <p:nvPicPr>
          <p:cNvPr id="572" name="Google Shape;572;p38" descr="歩きスマホのイラスト「人にぶつかる」"/>
          <p:cNvPicPr preferRelativeResize="0"/>
          <p:nvPr/>
        </p:nvPicPr>
        <p:blipFill rotWithShape="1">
          <a:blip r:embed="rId5">
            <a:alphaModFix/>
          </a:blip>
          <a:srcRect/>
          <a:stretch/>
        </p:blipFill>
        <p:spPr>
          <a:xfrm>
            <a:off x="4538182" y="3687482"/>
            <a:ext cx="3401211" cy="3244292"/>
          </a:xfrm>
          <a:prstGeom prst="rect">
            <a:avLst/>
          </a:prstGeom>
          <a:noFill/>
          <a:ln>
            <a:noFill/>
          </a:ln>
        </p:spPr>
      </p:pic>
      <p:pic>
        <p:nvPicPr>
          <p:cNvPr id="573" name="Google Shape;573;p38" descr="子供の飛び出し事故のイラスト"/>
          <p:cNvPicPr preferRelativeResize="0"/>
          <p:nvPr/>
        </p:nvPicPr>
        <p:blipFill rotWithShape="1">
          <a:blip r:embed="rId6">
            <a:alphaModFix/>
          </a:blip>
          <a:srcRect r="-2330"/>
          <a:stretch/>
        </p:blipFill>
        <p:spPr>
          <a:xfrm>
            <a:off x="5533546" y="24080"/>
            <a:ext cx="6774370" cy="3924676"/>
          </a:xfrm>
          <a:prstGeom prst="rect">
            <a:avLst/>
          </a:prstGeom>
          <a:noFill/>
          <a:ln>
            <a:noFill/>
          </a:ln>
        </p:spPr>
      </p:pic>
      <p:grpSp>
        <p:nvGrpSpPr>
          <p:cNvPr id="574" name="Google Shape;574;p38"/>
          <p:cNvGrpSpPr/>
          <p:nvPr/>
        </p:nvGrpSpPr>
        <p:grpSpPr>
          <a:xfrm>
            <a:off x="171803" y="72054"/>
            <a:ext cx="2668033" cy="1409141"/>
            <a:chOff x="899762" y="34948"/>
            <a:chExt cx="2668033" cy="1409141"/>
          </a:xfrm>
        </p:grpSpPr>
        <p:pic>
          <p:nvPicPr>
            <p:cNvPr id="575" name="Google Shape;575;p38" descr="信号機のイラスト「黄」"/>
            <p:cNvPicPr preferRelativeResize="0"/>
            <p:nvPr/>
          </p:nvPicPr>
          <p:blipFill rotWithShape="1">
            <a:blip r:embed="rId7">
              <a:alphaModFix/>
            </a:blip>
            <a:srcRect/>
            <a:stretch/>
          </p:blipFill>
          <p:spPr>
            <a:xfrm>
              <a:off x="899762" y="34948"/>
              <a:ext cx="2668033" cy="1007924"/>
            </a:xfrm>
            <a:prstGeom prst="rect">
              <a:avLst/>
            </a:prstGeom>
            <a:noFill/>
            <a:ln>
              <a:noFill/>
            </a:ln>
          </p:spPr>
        </p:pic>
        <p:pic>
          <p:nvPicPr>
            <p:cNvPr id="576" name="Google Shape;576;p38" descr="信号無視のイラスト"/>
            <p:cNvPicPr preferRelativeResize="0"/>
            <p:nvPr/>
          </p:nvPicPr>
          <p:blipFill rotWithShape="1">
            <a:blip r:embed="rId8">
              <a:alphaModFix/>
            </a:blip>
            <a:srcRect t="-12387"/>
            <a:stretch/>
          </p:blipFill>
          <p:spPr>
            <a:xfrm rot="-5400000">
              <a:off x="1818981" y="10890"/>
              <a:ext cx="782750" cy="2083649"/>
            </a:xfrm>
            <a:prstGeom prst="rect">
              <a:avLst/>
            </a:prstGeom>
            <a:noFill/>
            <a:ln>
              <a:noFill/>
            </a:ln>
          </p:spPr>
        </p:pic>
      </p:grpSp>
      <p:sp>
        <p:nvSpPr>
          <p:cNvPr id="577" name="Google Shape;577;p38"/>
          <p:cNvSpPr/>
          <p:nvPr/>
        </p:nvSpPr>
        <p:spPr>
          <a:xfrm>
            <a:off x="2648703" y="2340726"/>
            <a:ext cx="2074316" cy="2070535"/>
          </a:xfrm>
          <a:prstGeom prst="mathMultiply">
            <a:avLst>
              <a:gd name="adj1" fmla="val 1141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78" name="Google Shape;578;p38" descr="交通安全のイラスト「止まる」"/>
          <p:cNvPicPr preferRelativeResize="0"/>
          <p:nvPr/>
        </p:nvPicPr>
        <p:blipFill rotWithShape="1">
          <a:blip r:embed="rId9">
            <a:alphaModFix/>
          </a:blip>
          <a:srcRect/>
          <a:stretch/>
        </p:blipFill>
        <p:spPr>
          <a:xfrm>
            <a:off x="-37347" y="1612785"/>
            <a:ext cx="2686050" cy="2857500"/>
          </a:xfrm>
          <a:prstGeom prst="rect">
            <a:avLst/>
          </a:prstGeom>
          <a:noFill/>
          <a:ln>
            <a:noFill/>
          </a:ln>
        </p:spPr>
      </p:pic>
      <p:pic>
        <p:nvPicPr>
          <p:cNvPr id="579" name="Google Shape;579;p38" descr="信号待ちのイラスト"/>
          <p:cNvPicPr preferRelativeResize="0"/>
          <p:nvPr/>
        </p:nvPicPr>
        <p:blipFill rotWithShape="1">
          <a:blip r:embed="rId10">
            <a:alphaModFix/>
          </a:blip>
          <a:srcRect/>
          <a:stretch/>
        </p:blipFill>
        <p:spPr>
          <a:xfrm>
            <a:off x="2916603" y="-189208"/>
            <a:ext cx="1552546" cy="207053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0"/>
                                        </p:tgtEl>
                                        <p:attrNameLst>
                                          <p:attrName>style.visibility</p:attrName>
                                        </p:attrNameLst>
                                      </p:cBhvr>
                                      <p:to>
                                        <p:strVal val="visible"/>
                                      </p:to>
                                    </p:set>
                                    <p:animEffect transition="in" filter="fade">
                                      <p:cBhvr>
                                        <p:cTn id="7" dur="1000"/>
                                        <p:tgtEl>
                                          <p:spTgt spid="570"/>
                                        </p:tgtEl>
                                      </p:cBhvr>
                                    </p:animEffect>
                                  </p:childTnLst>
                                </p:cTn>
                              </p:par>
                              <p:par>
                                <p:cTn id="8" presetID="10" presetClass="entr" presetSubtype="0" fill="hold" nodeType="withEffect">
                                  <p:stCondLst>
                                    <p:cond delay="0"/>
                                  </p:stCondLst>
                                  <p:childTnLst>
                                    <p:set>
                                      <p:cBhvr>
                                        <p:cTn id="9" dur="1" fill="hold">
                                          <p:stCondLst>
                                            <p:cond delay="0"/>
                                          </p:stCondLst>
                                        </p:cTn>
                                        <p:tgtEl>
                                          <p:spTgt spid="577"/>
                                        </p:tgtEl>
                                        <p:attrNameLst>
                                          <p:attrName>style.visibility</p:attrName>
                                        </p:attrNameLst>
                                      </p:cBhvr>
                                      <p:to>
                                        <p:strVal val="visible"/>
                                      </p:to>
                                    </p:set>
                                    <p:animEffect transition="in" filter="fade">
                                      <p:cBhvr>
                                        <p:cTn id="10" dur="1000"/>
                                        <p:tgtEl>
                                          <p:spTgt spid="57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73"/>
                                        </p:tgtEl>
                                        <p:attrNameLst>
                                          <p:attrName>style.visibility</p:attrName>
                                        </p:attrNameLst>
                                      </p:cBhvr>
                                      <p:to>
                                        <p:strVal val="visible"/>
                                      </p:to>
                                    </p:set>
                                    <p:animEffect transition="in" filter="fade">
                                      <p:cBhvr>
                                        <p:cTn id="15" dur="1000"/>
                                        <p:tgtEl>
                                          <p:spTgt spid="57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71"/>
                                        </p:tgtEl>
                                        <p:attrNameLst>
                                          <p:attrName>style.visibility</p:attrName>
                                        </p:attrNameLst>
                                      </p:cBhvr>
                                      <p:to>
                                        <p:strVal val="visible"/>
                                      </p:to>
                                    </p:set>
                                    <p:animEffect transition="in" filter="fade">
                                      <p:cBhvr>
                                        <p:cTn id="20" dur="1000"/>
                                        <p:tgtEl>
                                          <p:spTgt spid="571"/>
                                        </p:tgtEl>
                                      </p:cBhvr>
                                    </p:animEffect>
                                  </p:childTnLst>
                                </p:cTn>
                              </p:par>
                              <p:par>
                                <p:cTn id="21" presetID="10" presetClass="entr" presetSubtype="0" fill="hold" nodeType="withEffect">
                                  <p:stCondLst>
                                    <p:cond delay="0"/>
                                  </p:stCondLst>
                                  <p:childTnLst>
                                    <p:set>
                                      <p:cBhvr>
                                        <p:cTn id="22" dur="1" fill="hold">
                                          <p:stCondLst>
                                            <p:cond delay="0"/>
                                          </p:stCondLst>
                                        </p:cTn>
                                        <p:tgtEl>
                                          <p:spTgt spid="572"/>
                                        </p:tgtEl>
                                        <p:attrNameLst>
                                          <p:attrName>style.visibility</p:attrName>
                                        </p:attrNameLst>
                                      </p:cBhvr>
                                      <p:to>
                                        <p:strVal val="visible"/>
                                      </p:to>
                                    </p:set>
                                    <p:animEffect transition="in" filter="fade">
                                      <p:cBhvr>
                                        <p:cTn id="23" dur="1000"/>
                                        <p:tgtEl>
                                          <p:spTgt spid="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1032" name="Picture 8" descr="■">
            <a:extLst>
              <a:ext uri="{FF2B5EF4-FFF2-40B4-BE49-F238E27FC236}">
                <a16:creationId xmlns:a16="http://schemas.microsoft.com/office/drawing/2014/main" id="{DBC07129-757B-488F-804A-D6089FFFFE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712" r="1534"/>
          <a:stretch/>
        </p:blipFill>
        <p:spPr bwMode="auto">
          <a:xfrm>
            <a:off x="5039220" y="4291951"/>
            <a:ext cx="3751571" cy="2701431"/>
          </a:xfrm>
          <a:prstGeom prst="rect">
            <a:avLst/>
          </a:prstGeom>
          <a:noFill/>
          <a:extLst>
            <a:ext uri="{909E8E84-426E-40DD-AFC4-6F175D3DCCD1}">
              <a14:hiddenFill xmlns:a14="http://schemas.microsoft.com/office/drawing/2010/main">
                <a:solidFill>
                  <a:srgbClr val="FFFFFF"/>
                </a:solidFill>
              </a14:hiddenFill>
            </a:ext>
          </a:extLst>
        </p:spPr>
      </p:pic>
      <p:pic>
        <p:nvPicPr>
          <p:cNvPr id="514" name="Google Shape;514;p33" descr="ビッグスクーターに乗る人のイラスト（男性）"/>
          <p:cNvPicPr preferRelativeResize="0"/>
          <p:nvPr/>
        </p:nvPicPr>
        <p:blipFill rotWithShape="1">
          <a:blip r:embed="rId4">
            <a:alphaModFix/>
          </a:blip>
          <a:srcRect/>
          <a:stretch/>
        </p:blipFill>
        <p:spPr>
          <a:xfrm>
            <a:off x="2908793" y="132921"/>
            <a:ext cx="3401211" cy="3401211"/>
          </a:xfrm>
          <a:prstGeom prst="rect">
            <a:avLst/>
          </a:prstGeom>
          <a:noFill/>
          <a:ln>
            <a:noFill/>
          </a:ln>
        </p:spPr>
      </p:pic>
      <p:pic>
        <p:nvPicPr>
          <p:cNvPr id="515" name="Google Shape;515;p33" descr="運転免許証のイラスト（男性）"/>
          <p:cNvPicPr preferRelativeResize="0"/>
          <p:nvPr/>
        </p:nvPicPr>
        <p:blipFill rotWithShape="1">
          <a:blip r:embed="rId5">
            <a:alphaModFix/>
          </a:blip>
          <a:srcRect/>
          <a:stretch/>
        </p:blipFill>
        <p:spPr>
          <a:xfrm>
            <a:off x="35662" y="90631"/>
            <a:ext cx="2911933" cy="1857166"/>
          </a:xfrm>
          <a:prstGeom prst="rect">
            <a:avLst/>
          </a:prstGeom>
          <a:noFill/>
          <a:ln>
            <a:noFill/>
          </a:ln>
        </p:spPr>
      </p:pic>
      <p:sp>
        <p:nvSpPr>
          <p:cNvPr id="516" name="Google Shape;516;p33"/>
          <p:cNvSpPr/>
          <p:nvPr/>
        </p:nvSpPr>
        <p:spPr>
          <a:xfrm>
            <a:off x="2908792" y="37959"/>
            <a:ext cx="3401211" cy="3517750"/>
          </a:xfrm>
          <a:prstGeom prst="mathMultiply">
            <a:avLst>
              <a:gd name="adj1" fmla="val 1141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18" name="Google Shape;518;p33" descr="高速道路のイラスト"/>
          <p:cNvPicPr preferRelativeResize="0"/>
          <p:nvPr/>
        </p:nvPicPr>
        <p:blipFill rotWithShape="1">
          <a:blip r:embed="rId6">
            <a:alphaModFix/>
          </a:blip>
          <a:srcRect/>
          <a:stretch/>
        </p:blipFill>
        <p:spPr>
          <a:xfrm>
            <a:off x="6505249" y="0"/>
            <a:ext cx="5555916" cy="4432386"/>
          </a:xfrm>
          <a:prstGeom prst="rect">
            <a:avLst/>
          </a:prstGeom>
          <a:noFill/>
          <a:ln>
            <a:noFill/>
          </a:ln>
        </p:spPr>
      </p:pic>
      <p:pic>
        <p:nvPicPr>
          <p:cNvPr id="519" name="Google Shape;519;p33"/>
          <p:cNvPicPr preferRelativeResize="0"/>
          <p:nvPr/>
        </p:nvPicPr>
        <p:blipFill rotWithShape="1">
          <a:blip r:embed="rId7">
            <a:alphaModFix/>
          </a:blip>
          <a:srcRect/>
          <a:stretch/>
        </p:blipFill>
        <p:spPr>
          <a:xfrm rot="974476">
            <a:off x="6958758" y="1138299"/>
            <a:ext cx="2676525" cy="1074910"/>
          </a:xfrm>
          <a:prstGeom prst="rect">
            <a:avLst/>
          </a:prstGeom>
          <a:noFill/>
          <a:ln>
            <a:noFill/>
          </a:ln>
        </p:spPr>
      </p:pic>
      <p:pic>
        <p:nvPicPr>
          <p:cNvPr id="520" name="Google Shape;520;p33"/>
          <p:cNvPicPr preferRelativeResize="0"/>
          <p:nvPr/>
        </p:nvPicPr>
        <p:blipFill rotWithShape="1">
          <a:blip r:embed="rId8">
            <a:alphaModFix/>
          </a:blip>
          <a:srcRect/>
          <a:stretch/>
        </p:blipFill>
        <p:spPr>
          <a:xfrm rot="-9376622">
            <a:off x="9557458" y="1292747"/>
            <a:ext cx="2754167" cy="1106091"/>
          </a:xfrm>
          <a:prstGeom prst="rect">
            <a:avLst/>
          </a:prstGeom>
          <a:noFill/>
          <a:ln>
            <a:noFill/>
          </a:ln>
        </p:spPr>
      </p:pic>
      <p:grpSp>
        <p:nvGrpSpPr>
          <p:cNvPr id="2" name="グループ化 1">
            <a:extLst>
              <a:ext uri="{FF2B5EF4-FFF2-40B4-BE49-F238E27FC236}">
                <a16:creationId xmlns:a16="http://schemas.microsoft.com/office/drawing/2014/main" id="{773EA971-C783-4357-8A26-372701FCE2A9}"/>
              </a:ext>
            </a:extLst>
          </p:cNvPr>
          <p:cNvGrpSpPr/>
          <p:nvPr/>
        </p:nvGrpSpPr>
        <p:grpSpPr>
          <a:xfrm rot="220850">
            <a:off x="1279" y="3312538"/>
            <a:ext cx="3391330" cy="3538852"/>
            <a:chOff x="287079" y="2913321"/>
            <a:chExt cx="3708277" cy="3928297"/>
          </a:xfrm>
        </p:grpSpPr>
        <p:pic>
          <p:nvPicPr>
            <p:cNvPr id="517" name="Google Shape;517;p33" descr="バイクのタクシーのイラスト"/>
            <p:cNvPicPr preferRelativeResize="0"/>
            <p:nvPr/>
          </p:nvPicPr>
          <p:blipFill rotWithShape="1">
            <a:blip r:embed="rId9">
              <a:alphaModFix/>
            </a:blip>
            <a:srcRect/>
            <a:stretch/>
          </p:blipFill>
          <p:spPr>
            <a:xfrm rot="21438416">
              <a:off x="287079" y="2913321"/>
              <a:ext cx="3708277" cy="3928297"/>
            </a:xfrm>
            <a:prstGeom prst="rect">
              <a:avLst/>
            </a:prstGeom>
            <a:noFill/>
            <a:ln>
              <a:noFill/>
            </a:ln>
          </p:spPr>
        </p:pic>
        <p:pic>
          <p:nvPicPr>
            <p:cNvPr id="1026" name="Picture 2" descr="ソース画像を表示">
              <a:extLst>
                <a:ext uri="{FF2B5EF4-FFF2-40B4-BE49-F238E27FC236}">
                  <a16:creationId xmlns:a16="http://schemas.microsoft.com/office/drawing/2014/main" id="{57FEC00A-CACD-48D5-A2DD-21668BC8F9F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5810" b="28942"/>
            <a:stretch/>
          </p:blipFill>
          <p:spPr bwMode="auto">
            <a:xfrm>
              <a:off x="1509929" y="3140726"/>
              <a:ext cx="822454" cy="372140"/>
            </a:xfrm>
            <a:prstGeom prst="rect">
              <a:avLst/>
            </a:prstGeom>
            <a:noFill/>
            <a:extLst>
              <a:ext uri="{909E8E84-426E-40DD-AFC4-6F175D3DCCD1}">
                <a14:hiddenFill xmlns:a14="http://schemas.microsoft.com/office/drawing/2010/main">
                  <a:solidFill>
                    <a:srgbClr val="FFFFFF"/>
                  </a:solidFill>
                </a14:hiddenFill>
              </a:ext>
            </a:extLst>
          </p:spPr>
        </p:pic>
      </p:grpSp>
      <p:sp>
        <p:nvSpPr>
          <p:cNvPr id="521" name="Google Shape;521;p33"/>
          <p:cNvSpPr/>
          <p:nvPr/>
        </p:nvSpPr>
        <p:spPr>
          <a:xfrm>
            <a:off x="199948" y="3232790"/>
            <a:ext cx="3401211" cy="3517750"/>
          </a:xfrm>
          <a:prstGeom prst="mathMultiply">
            <a:avLst>
              <a:gd name="adj1" fmla="val 1141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028" name="Picture 4" descr="急ぐ車のイラスト">
            <a:extLst>
              <a:ext uri="{FF2B5EF4-FFF2-40B4-BE49-F238E27FC236}">
                <a16:creationId xmlns:a16="http://schemas.microsoft.com/office/drawing/2014/main" id="{BDBC618E-087D-4491-95D8-D925468080F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2778" b="20574"/>
          <a:stretch/>
        </p:blipFill>
        <p:spPr bwMode="auto">
          <a:xfrm>
            <a:off x="8790791" y="4931282"/>
            <a:ext cx="3401209" cy="19267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乗り降りのポーズの人のイラスト（男性・後ろ向き）">
            <a:extLst>
              <a:ext uri="{FF2B5EF4-FFF2-40B4-BE49-F238E27FC236}">
                <a16:creationId xmlns:a16="http://schemas.microsoft.com/office/drawing/2014/main" id="{BBA113D8-2C7B-4147-B143-1D19667581F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18894" y="4596895"/>
            <a:ext cx="1464438" cy="22616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5"/>
                                        </p:tgtEl>
                                        <p:attrNameLst>
                                          <p:attrName>style.visibility</p:attrName>
                                        </p:attrNameLst>
                                      </p:cBhvr>
                                      <p:to>
                                        <p:strVal val="visible"/>
                                      </p:to>
                                    </p:set>
                                    <p:animEffect transition="in" filter="fade">
                                      <p:cBhvr>
                                        <p:cTn id="7" dur="500"/>
                                        <p:tgtEl>
                                          <p:spTgt spid="5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6"/>
                                        </p:tgtEl>
                                        <p:attrNameLst>
                                          <p:attrName>style.visibility</p:attrName>
                                        </p:attrNameLst>
                                      </p:cBhvr>
                                      <p:to>
                                        <p:strVal val="visible"/>
                                      </p:to>
                                    </p:set>
                                    <p:animEffect transition="in" filter="fade">
                                      <p:cBhvr>
                                        <p:cTn id="10" dur="500"/>
                                        <p:tgtEl>
                                          <p:spTgt spid="5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21"/>
                                        </p:tgtEl>
                                        <p:attrNameLst>
                                          <p:attrName>style.visibility</p:attrName>
                                        </p:attrNameLst>
                                      </p:cBhvr>
                                      <p:to>
                                        <p:strVal val="visible"/>
                                      </p:to>
                                    </p:set>
                                    <p:animEffect transition="in" filter="fade">
                                      <p:cBhvr>
                                        <p:cTn id="15" dur="1000"/>
                                        <p:tgtEl>
                                          <p:spTgt spid="521"/>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19"/>
                                        </p:tgtEl>
                                        <p:attrNameLst>
                                          <p:attrName>style.visibility</p:attrName>
                                        </p:attrNameLst>
                                      </p:cBhvr>
                                      <p:to>
                                        <p:strVal val="visible"/>
                                      </p:to>
                                    </p:set>
                                    <p:animEffect transition="in" filter="fade">
                                      <p:cBhvr>
                                        <p:cTn id="23" dur="1000"/>
                                        <p:tgtEl>
                                          <p:spTgt spid="519"/>
                                        </p:tgtEl>
                                      </p:cBhvr>
                                    </p:animEffect>
                                  </p:childTnLst>
                                </p:cTn>
                              </p:par>
                              <p:par>
                                <p:cTn id="24" presetID="10" presetClass="entr" presetSubtype="0" fill="hold" nodeType="withEffect">
                                  <p:stCondLst>
                                    <p:cond delay="0"/>
                                  </p:stCondLst>
                                  <p:childTnLst>
                                    <p:set>
                                      <p:cBhvr>
                                        <p:cTn id="25" dur="1" fill="hold">
                                          <p:stCondLst>
                                            <p:cond delay="0"/>
                                          </p:stCondLst>
                                        </p:cTn>
                                        <p:tgtEl>
                                          <p:spTgt spid="520"/>
                                        </p:tgtEl>
                                        <p:attrNameLst>
                                          <p:attrName>style.visibility</p:attrName>
                                        </p:attrNameLst>
                                      </p:cBhvr>
                                      <p:to>
                                        <p:strVal val="visible"/>
                                      </p:to>
                                    </p:set>
                                    <p:animEffect transition="in" filter="fade">
                                      <p:cBhvr>
                                        <p:cTn id="26" dur="1000"/>
                                        <p:tgtEl>
                                          <p:spTgt spid="520"/>
                                        </p:tgtEl>
                                      </p:cBhvr>
                                    </p:animEffect>
                                  </p:childTnLst>
                                </p:cTn>
                              </p:par>
                              <p:par>
                                <p:cTn id="27" presetID="10" presetClass="entr" presetSubtype="0" fill="hold" nodeType="withEffect">
                                  <p:stCondLst>
                                    <p:cond delay="0"/>
                                  </p:stCondLst>
                                  <p:childTnLst>
                                    <p:set>
                                      <p:cBhvr>
                                        <p:cTn id="28" dur="1" fill="hold">
                                          <p:stCondLst>
                                            <p:cond delay="0"/>
                                          </p:stCondLst>
                                        </p:cTn>
                                        <p:tgtEl>
                                          <p:spTgt spid="518"/>
                                        </p:tgtEl>
                                        <p:attrNameLst>
                                          <p:attrName>style.visibility</p:attrName>
                                        </p:attrNameLst>
                                      </p:cBhvr>
                                      <p:to>
                                        <p:strVal val="visible"/>
                                      </p:to>
                                    </p:set>
                                    <p:animEffect transition="in" filter="fade">
                                      <p:cBhvr>
                                        <p:cTn id="29" dur="1000"/>
                                        <p:tgtEl>
                                          <p:spTgt spid="51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32"/>
                                        </p:tgtEl>
                                        <p:attrNameLst>
                                          <p:attrName>style.visibility</p:attrName>
                                        </p:attrNameLst>
                                      </p:cBhvr>
                                      <p:to>
                                        <p:strVal val="visible"/>
                                      </p:to>
                                    </p:set>
                                    <p:animEffect transition="in" filter="fade">
                                      <p:cBhvr>
                                        <p:cTn id="34" dur="500"/>
                                        <p:tgtEl>
                                          <p:spTgt spid="1032"/>
                                        </p:tgtEl>
                                      </p:cBhvr>
                                    </p:animEffect>
                                  </p:childTnLst>
                                </p:cTn>
                              </p:par>
                              <p:par>
                                <p:cTn id="35" presetID="10" presetClass="entr" presetSubtype="0" fill="hold" nodeType="withEffect">
                                  <p:stCondLst>
                                    <p:cond delay="0"/>
                                  </p:stCondLst>
                                  <p:childTnLst>
                                    <p:set>
                                      <p:cBhvr>
                                        <p:cTn id="36" dur="1" fill="hold">
                                          <p:stCondLst>
                                            <p:cond delay="0"/>
                                          </p:stCondLst>
                                        </p:cTn>
                                        <p:tgtEl>
                                          <p:spTgt spid="1028"/>
                                        </p:tgtEl>
                                        <p:attrNameLst>
                                          <p:attrName>style.visibility</p:attrName>
                                        </p:attrNameLst>
                                      </p:cBhvr>
                                      <p:to>
                                        <p:strVal val="visible"/>
                                      </p:to>
                                    </p:set>
                                    <p:animEffect transition="in" filter="fade">
                                      <p:cBhvr>
                                        <p:cTn id="37" dur="500"/>
                                        <p:tgtEl>
                                          <p:spTgt spid="1028"/>
                                        </p:tgtEl>
                                      </p:cBhvr>
                                    </p:animEffect>
                                  </p:childTnLst>
                                </p:cTn>
                              </p:par>
                              <p:par>
                                <p:cTn id="38" presetID="10" presetClass="entr" presetSubtype="0" fill="hold" nodeType="withEffect">
                                  <p:stCondLst>
                                    <p:cond delay="0"/>
                                  </p:stCondLst>
                                  <p:childTnLst>
                                    <p:set>
                                      <p:cBhvr>
                                        <p:cTn id="39" dur="1" fill="hold">
                                          <p:stCondLst>
                                            <p:cond delay="0"/>
                                          </p:stCondLst>
                                        </p:cTn>
                                        <p:tgtEl>
                                          <p:spTgt spid="1030"/>
                                        </p:tgtEl>
                                        <p:attrNameLst>
                                          <p:attrName>style.visibility</p:attrName>
                                        </p:attrNameLst>
                                      </p:cBhvr>
                                      <p:to>
                                        <p:strVal val="visible"/>
                                      </p:to>
                                    </p:set>
                                    <p:animEffect transition="in" filter="fade">
                                      <p:cBhvr>
                                        <p:cTn id="40"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txBox="1"/>
          <p:nvPr/>
        </p:nvSpPr>
        <p:spPr>
          <a:xfrm>
            <a:off x="3222702" y="1536194"/>
            <a:ext cx="8969298" cy="4524275"/>
          </a:xfrm>
          <a:prstGeom prst="rect">
            <a:avLst/>
          </a:prstGeom>
          <a:noFill/>
          <a:ln>
            <a:noFill/>
          </a:ln>
        </p:spPr>
        <p:txBody>
          <a:bodyPr spcFirstLastPara="1" wrap="square" lIns="91425" tIns="45700" rIns="91425" bIns="45700" anchor="t" anchorCtr="0">
            <a:spAutoFit/>
          </a:bodyPr>
          <a:lstStyle/>
          <a:p>
            <a:pPr lvl="0">
              <a:buSzPts val="4000"/>
            </a:pPr>
            <a:r>
              <a:rPr lang="ja-JP" sz="3600" b="1" i="0" u="none" strike="noStrike" cap="none">
                <a:solidFill>
                  <a:srgbClr val="000000"/>
                </a:solidFill>
                <a:sym typeface="Arial"/>
              </a:rPr>
              <a:t>１．</a:t>
            </a:r>
            <a:r>
              <a:rPr lang="en-US" altLang="ja-JP" sz="3600" b="1" err="1"/>
              <a:t>Mục</a:t>
            </a:r>
            <a:r>
              <a:rPr lang="en-US" altLang="ja-JP" sz="3600" b="1"/>
              <a:t> </a:t>
            </a:r>
            <a:r>
              <a:rPr lang="en-US" altLang="ja-JP" sz="3600" b="1" err="1"/>
              <a:t>tiêu</a:t>
            </a:r>
            <a:r>
              <a:rPr lang="en-US" altLang="ja-JP" sz="3600" b="1"/>
              <a:t> </a:t>
            </a:r>
            <a:r>
              <a:rPr lang="en-US" altLang="ja-JP" sz="3600" b="1" err="1"/>
              <a:t>của</a:t>
            </a:r>
            <a:r>
              <a:rPr lang="en-US" altLang="ja-JP" sz="3600" b="1"/>
              <a:t> </a:t>
            </a:r>
            <a:r>
              <a:rPr lang="en-US" altLang="ja-JP" sz="3600" b="1" err="1"/>
              <a:t>bài</a:t>
            </a:r>
            <a:endParaRPr lang="en-US" altLang="ja-JP" sz="3600" b="1"/>
          </a:p>
          <a:p>
            <a:pPr lvl="0">
              <a:buSzPts val="4000"/>
            </a:pPr>
            <a:r>
              <a:rPr lang="ja-JP" sz="3600" b="1" i="0" u="none" strike="noStrike" cap="none">
                <a:solidFill>
                  <a:srgbClr val="000000"/>
                </a:solidFill>
                <a:sym typeface="Arial"/>
              </a:rPr>
              <a:t>２．</a:t>
            </a:r>
            <a:r>
              <a:rPr lang="en-US" altLang="ja-JP" sz="3600" b="1" err="1"/>
              <a:t>Giao</a:t>
            </a:r>
            <a:r>
              <a:rPr lang="en-US" altLang="ja-JP" sz="3600" b="1"/>
              <a:t> </a:t>
            </a:r>
            <a:r>
              <a:rPr lang="en-US" altLang="ja-JP" sz="3600" b="1" err="1"/>
              <a:t>thông</a:t>
            </a:r>
            <a:r>
              <a:rPr lang="en-US" altLang="ja-JP" sz="3600" b="1"/>
              <a:t> </a:t>
            </a:r>
            <a:r>
              <a:rPr lang="en-US" altLang="ja-JP" sz="3600" b="1" err="1"/>
              <a:t>và</a:t>
            </a:r>
            <a:r>
              <a:rPr lang="en-US" altLang="ja-JP" sz="3600" b="1"/>
              <a:t> </a:t>
            </a:r>
            <a:r>
              <a:rPr lang="en-US" altLang="ja-JP" sz="3600" b="1" err="1"/>
              <a:t>luật</a:t>
            </a:r>
            <a:r>
              <a:rPr lang="en-US" altLang="ja-JP" sz="3600" b="1"/>
              <a:t> </a:t>
            </a:r>
            <a:r>
              <a:rPr lang="en-US" altLang="ja-JP" sz="3600" b="1" err="1"/>
              <a:t>lệ</a:t>
            </a:r>
            <a:r>
              <a:rPr lang="en-US" altLang="ja-JP" sz="3600" b="1"/>
              <a:t> ở </a:t>
            </a:r>
            <a:r>
              <a:rPr lang="en-US" altLang="ja-JP" sz="3600" b="1" err="1"/>
              <a:t>Việt</a:t>
            </a:r>
            <a:r>
              <a:rPr lang="en-US" altLang="ja-JP" sz="3600" b="1"/>
              <a:t> Nam</a:t>
            </a:r>
          </a:p>
          <a:p>
            <a:pPr lvl="0">
              <a:buSzPts val="4000"/>
            </a:pPr>
            <a:r>
              <a:rPr lang="ja-JP" sz="3600" b="1" i="0" u="none" strike="noStrike" cap="none">
                <a:solidFill>
                  <a:srgbClr val="000000"/>
                </a:solidFill>
                <a:sym typeface="Arial"/>
              </a:rPr>
              <a:t>３．</a:t>
            </a:r>
            <a:r>
              <a:rPr lang="en-US" altLang="ja-JP" sz="3600" b="1" err="1"/>
              <a:t>Câu</a:t>
            </a:r>
            <a:r>
              <a:rPr lang="en-US" altLang="ja-JP" sz="3600" b="1"/>
              <a:t> </a:t>
            </a:r>
            <a:r>
              <a:rPr lang="en-US" altLang="ja-JP" sz="3600" b="1" err="1"/>
              <a:t>đố</a:t>
            </a:r>
            <a:r>
              <a:rPr lang="en-US" altLang="ja-JP" sz="3600" b="1"/>
              <a:t> </a:t>
            </a:r>
            <a:r>
              <a:rPr lang="en-US" altLang="ja-JP" sz="3600" b="1" err="1"/>
              <a:t>về</a:t>
            </a:r>
            <a:r>
              <a:rPr lang="en-US" altLang="ja-JP" sz="3600" b="1"/>
              <a:t> </a:t>
            </a:r>
            <a:r>
              <a:rPr lang="en-US" altLang="ja-JP" sz="3600" b="1" err="1"/>
              <a:t>giao</a:t>
            </a:r>
            <a:r>
              <a:rPr lang="en-US" altLang="ja-JP" sz="3600" b="1"/>
              <a:t> </a:t>
            </a:r>
            <a:r>
              <a:rPr lang="en-US" altLang="ja-JP" sz="3600" b="1" err="1"/>
              <a:t>thông</a:t>
            </a:r>
            <a:endParaRPr sz="3600" b="1" i="0" u="none" strike="noStrike" cap="none">
              <a:solidFill>
                <a:srgbClr val="000000"/>
              </a:solidFill>
              <a:sym typeface="Arial"/>
            </a:endParaRPr>
          </a:p>
          <a:p>
            <a:pPr lvl="0">
              <a:buSzPts val="4000"/>
            </a:pPr>
            <a:r>
              <a:rPr lang="ja-JP" sz="3600" b="1" i="0" u="none" strike="noStrike" cap="none">
                <a:solidFill>
                  <a:srgbClr val="000000"/>
                </a:solidFill>
                <a:sym typeface="Arial"/>
              </a:rPr>
              <a:t>４．</a:t>
            </a:r>
            <a:r>
              <a:rPr lang="en-US" altLang="ja-JP" sz="3600" b="1" err="1"/>
              <a:t>Giao</a:t>
            </a:r>
            <a:r>
              <a:rPr lang="en-US" altLang="ja-JP" sz="3600" b="1"/>
              <a:t> </a:t>
            </a:r>
            <a:r>
              <a:rPr lang="en-US" altLang="ja-JP" sz="3600" b="1" err="1"/>
              <a:t>thông</a:t>
            </a:r>
            <a:r>
              <a:rPr lang="en-US" altLang="ja-JP" sz="3600" b="1"/>
              <a:t> </a:t>
            </a:r>
            <a:r>
              <a:rPr lang="en-US" altLang="ja-JP" sz="3600" b="1" err="1"/>
              <a:t>cùng</a:t>
            </a:r>
            <a:r>
              <a:rPr lang="en-US" altLang="ja-JP" sz="3600" b="1"/>
              <a:t> </a:t>
            </a:r>
            <a:r>
              <a:rPr lang="en-US" altLang="ja-JP" sz="3600" b="1" err="1"/>
              <a:t>luật</a:t>
            </a:r>
            <a:r>
              <a:rPr lang="en-US" altLang="ja-JP" sz="3600" b="1"/>
              <a:t> </a:t>
            </a:r>
            <a:r>
              <a:rPr lang="en-US" altLang="ja-JP" sz="3600" b="1" err="1"/>
              <a:t>lệ</a:t>
            </a:r>
            <a:r>
              <a:rPr lang="en-US" altLang="ja-JP" sz="3600" b="1"/>
              <a:t> </a:t>
            </a:r>
            <a:r>
              <a:rPr lang="en-US" altLang="ja-JP" sz="3600" b="1" err="1"/>
              <a:t>và</a:t>
            </a:r>
            <a:r>
              <a:rPr lang="en-US" altLang="ja-JP" sz="3600" b="1"/>
              <a:t> </a:t>
            </a:r>
            <a:r>
              <a:rPr lang="en-US" altLang="ja-JP" sz="3600" b="1" err="1"/>
              <a:t>quy</a:t>
            </a:r>
            <a:r>
              <a:rPr lang="en-US" altLang="ja-JP" sz="3600" b="1"/>
              <a:t> </a:t>
            </a:r>
            <a:r>
              <a:rPr lang="en-US" altLang="ja-JP" sz="3600" b="1" err="1"/>
              <a:t>tắc</a:t>
            </a:r>
            <a:r>
              <a:rPr lang="en-US" altLang="ja-JP" sz="3600" b="1"/>
              <a:t> </a:t>
            </a:r>
            <a:r>
              <a:rPr lang="en-US" altLang="ja-JP" sz="3600" b="1" err="1"/>
              <a:t>ứng</a:t>
            </a:r>
            <a:r>
              <a:rPr lang="en-US" altLang="ja-JP" sz="3600" b="1"/>
              <a:t> </a:t>
            </a:r>
            <a:r>
              <a:rPr lang="en-US" altLang="ja-JP" sz="3600" b="1" err="1"/>
              <a:t>xử</a:t>
            </a:r>
            <a:r>
              <a:rPr lang="en-US" altLang="ja-JP" sz="3600" b="1"/>
              <a:t> ở </a:t>
            </a:r>
            <a:r>
              <a:rPr lang="en-US" altLang="ja-JP" sz="3600" b="1" err="1"/>
              <a:t>Nhật</a:t>
            </a:r>
            <a:endParaRPr lang="en-US" altLang="ja-JP" sz="3600" b="1"/>
          </a:p>
          <a:p>
            <a:pPr lvl="0">
              <a:buSzPts val="4000"/>
            </a:pPr>
            <a:r>
              <a:rPr lang="ja-JP" sz="3600" b="1" i="0" u="none" strike="noStrike" cap="none">
                <a:solidFill>
                  <a:srgbClr val="000000"/>
                </a:solidFill>
                <a:sym typeface="Arial"/>
              </a:rPr>
              <a:t>５．</a:t>
            </a:r>
            <a:r>
              <a:rPr lang="en-US" altLang="ja-JP" sz="3600" b="1" err="1"/>
              <a:t>Ứng</a:t>
            </a:r>
            <a:r>
              <a:rPr lang="en-US" altLang="ja-JP" sz="3600" b="1"/>
              <a:t> </a:t>
            </a:r>
            <a:r>
              <a:rPr lang="en-US" altLang="ja-JP" sz="3600" b="1" err="1"/>
              <a:t>dụng</a:t>
            </a:r>
            <a:r>
              <a:rPr lang="en-US" altLang="ja-JP" sz="3600" b="1"/>
              <a:t> </a:t>
            </a:r>
            <a:r>
              <a:rPr lang="en-US" altLang="ja-JP" sz="3600" b="1" err="1"/>
              <a:t>tra</a:t>
            </a:r>
            <a:r>
              <a:rPr lang="en-US" altLang="ja-JP" sz="3600" b="1"/>
              <a:t> </a:t>
            </a:r>
            <a:r>
              <a:rPr lang="en-US" altLang="ja-JP" sz="3600" b="1" err="1"/>
              <a:t>tàu</a:t>
            </a:r>
            <a:endParaRPr lang="en-US" altLang="ja-JP" sz="3600" b="1"/>
          </a:p>
          <a:p>
            <a:pPr lvl="0">
              <a:buSzPts val="4000"/>
            </a:pPr>
            <a:r>
              <a:rPr lang="ja-JP" sz="3600" b="1" i="0" u="none" strike="noStrike" cap="none">
                <a:solidFill>
                  <a:srgbClr val="000000"/>
                </a:solidFill>
                <a:sym typeface="Arial"/>
              </a:rPr>
              <a:t>６．</a:t>
            </a:r>
            <a:r>
              <a:rPr lang="en-US" altLang="ja-JP" sz="3600" b="1" err="1"/>
              <a:t>Kết</a:t>
            </a:r>
            <a:r>
              <a:rPr lang="en-US" altLang="ja-JP" sz="3600" b="1"/>
              <a:t> </a:t>
            </a:r>
            <a:r>
              <a:rPr lang="en-US" altLang="ja-JP" sz="3600" b="1" err="1"/>
              <a:t>luận</a:t>
            </a:r>
            <a:endParaRPr lang="en-US" altLang="ja-JP" sz="3600" b="1"/>
          </a:p>
          <a:p>
            <a:pPr>
              <a:buSzPts val="4000"/>
            </a:pPr>
            <a:r>
              <a:rPr lang="ja-JP" altLang="en-US" sz="3600" b="1"/>
              <a:t>７</a:t>
            </a:r>
            <a:r>
              <a:rPr lang="vi-VN" altLang="ja-JP" sz="3600" b="1"/>
              <a:t>.   Câu hỏi thường gặp​</a:t>
            </a:r>
            <a:endParaRPr lang="vi-VN" sz="3600" b="1"/>
          </a:p>
        </p:txBody>
      </p:sp>
      <p:sp>
        <p:nvSpPr>
          <p:cNvPr id="105" name="Google Shape;105;p2"/>
          <p:cNvSpPr/>
          <p:nvPr/>
        </p:nvSpPr>
        <p:spPr>
          <a:xfrm>
            <a:off x="0" y="0"/>
            <a:ext cx="3222702" cy="6858000"/>
          </a:xfrm>
          <a:prstGeom prst="rect">
            <a:avLst/>
          </a:prstGeom>
          <a:solidFill>
            <a:srgbClr val="008183"/>
          </a:solidFill>
          <a:ln>
            <a:noFill/>
          </a:ln>
        </p:spPr>
        <p:txBody>
          <a:bodyPr spcFirstLastPara="1" wrap="square" lIns="91425" tIns="45700" rIns="91425" bIns="45700" anchor="ctr" anchorCtr="0">
            <a:noAutofit/>
          </a:bodyPr>
          <a:lstStyle/>
          <a:p>
            <a:pPr lvl="0" algn="ctr">
              <a:buSzPts val="4000"/>
            </a:pPr>
            <a:r>
              <a:rPr lang="en-US" altLang="ja-JP" sz="4000" err="1">
                <a:solidFill>
                  <a:srgbClr val="FFFFFF"/>
                </a:solidFill>
              </a:rPr>
              <a:t>Nội</a:t>
            </a:r>
            <a:r>
              <a:rPr lang="en-US" altLang="ja-JP" sz="4000">
                <a:solidFill>
                  <a:srgbClr val="FFFFFF"/>
                </a:solidFill>
              </a:rPr>
              <a:t> dung</a:t>
            </a:r>
          </a:p>
          <a:p>
            <a:pPr lvl="0" algn="ctr">
              <a:buSzPts val="4000"/>
            </a:pPr>
            <a:r>
              <a:rPr lang="en-US" altLang="ja-JP" sz="4000" err="1">
                <a:solidFill>
                  <a:srgbClr val="FFFFFF"/>
                </a:solidFill>
              </a:rPr>
              <a:t>bài</a:t>
            </a:r>
            <a:r>
              <a:rPr lang="en-US" altLang="ja-JP" sz="4000">
                <a:solidFill>
                  <a:srgbClr val="FFFFFF"/>
                </a:solidFill>
              </a:rPr>
              <a:t> </a:t>
            </a:r>
            <a:r>
              <a:rPr lang="en-US" altLang="ja-JP" sz="4000" err="1">
                <a:solidFill>
                  <a:srgbClr val="FFFFFF"/>
                </a:solidFill>
              </a:rPr>
              <a:t>giảng</a:t>
            </a:r>
            <a:endParaRPr lang="en-US" altLang="ja-JP" sz="4000">
              <a:solidFill>
                <a:srgbClr val="FFFFFF"/>
              </a:solidFill>
            </a:endParaRPr>
          </a:p>
        </p:txBody>
      </p:sp>
      <p:pic>
        <p:nvPicPr>
          <p:cNvPr id="106" name="Google Shape;106;p2" descr="広告 単色塗りつぶし"/>
          <p:cNvPicPr preferRelativeResize="0"/>
          <p:nvPr/>
        </p:nvPicPr>
        <p:blipFill rotWithShape="1">
          <a:blip r:embed="rId3">
            <a:alphaModFix/>
          </a:blip>
          <a:srcRect/>
          <a:stretch/>
        </p:blipFill>
        <p:spPr>
          <a:xfrm>
            <a:off x="1154151" y="1962675"/>
            <a:ext cx="914400" cy="914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xEl>
                                              <p:pRg st="0" end="0"/>
                                            </p:txEl>
                                          </p:spTgt>
                                        </p:tgtEl>
                                        <p:attrNameLst>
                                          <p:attrName>style.visibility</p:attrName>
                                        </p:attrNameLst>
                                      </p:cBhvr>
                                      <p:to>
                                        <p:strVal val="visible"/>
                                      </p:to>
                                    </p:set>
                                    <p:animEffect transition="in" filter="fade">
                                      <p:cBhvr>
                                        <p:cTn id="7" dur="500"/>
                                        <p:tgtEl>
                                          <p:spTgt spid="10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4">
                                            <p:txEl>
                                              <p:pRg st="1" end="1"/>
                                            </p:txEl>
                                          </p:spTgt>
                                        </p:tgtEl>
                                        <p:attrNameLst>
                                          <p:attrName>style.visibility</p:attrName>
                                        </p:attrNameLst>
                                      </p:cBhvr>
                                      <p:to>
                                        <p:strVal val="visible"/>
                                      </p:to>
                                    </p:set>
                                    <p:animEffect transition="in" filter="fade">
                                      <p:cBhvr>
                                        <p:cTn id="12" dur="500"/>
                                        <p:tgtEl>
                                          <p:spTgt spid="10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4">
                                            <p:txEl>
                                              <p:pRg st="2" end="2"/>
                                            </p:txEl>
                                          </p:spTgt>
                                        </p:tgtEl>
                                        <p:attrNameLst>
                                          <p:attrName>style.visibility</p:attrName>
                                        </p:attrNameLst>
                                      </p:cBhvr>
                                      <p:to>
                                        <p:strVal val="visible"/>
                                      </p:to>
                                    </p:set>
                                    <p:animEffect transition="in" filter="fade">
                                      <p:cBhvr>
                                        <p:cTn id="17" dur="500"/>
                                        <p:tgtEl>
                                          <p:spTgt spid="10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4">
                                            <p:txEl>
                                              <p:pRg st="3" end="3"/>
                                            </p:txEl>
                                          </p:spTgt>
                                        </p:tgtEl>
                                        <p:attrNameLst>
                                          <p:attrName>style.visibility</p:attrName>
                                        </p:attrNameLst>
                                      </p:cBhvr>
                                      <p:to>
                                        <p:strVal val="visible"/>
                                      </p:to>
                                    </p:set>
                                    <p:animEffect transition="in" filter="fade">
                                      <p:cBhvr>
                                        <p:cTn id="22" dur="500"/>
                                        <p:tgtEl>
                                          <p:spTgt spid="10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4">
                                            <p:txEl>
                                              <p:pRg st="4" end="4"/>
                                            </p:txEl>
                                          </p:spTgt>
                                        </p:tgtEl>
                                        <p:attrNameLst>
                                          <p:attrName>style.visibility</p:attrName>
                                        </p:attrNameLst>
                                      </p:cBhvr>
                                      <p:to>
                                        <p:strVal val="visible"/>
                                      </p:to>
                                    </p:set>
                                    <p:animEffect transition="in" filter="fade">
                                      <p:cBhvr>
                                        <p:cTn id="27" dur="500"/>
                                        <p:tgtEl>
                                          <p:spTgt spid="10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4">
                                            <p:txEl>
                                              <p:pRg st="5" end="5"/>
                                            </p:txEl>
                                          </p:spTgt>
                                        </p:tgtEl>
                                        <p:attrNameLst>
                                          <p:attrName>style.visibility</p:attrName>
                                        </p:attrNameLst>
                                      </p:cBhvr>
                                      <p:to>
                                        <p:strVal val="visible"/>
                                      </p:to>
                                    </p:set>
                                    <p:animEffect transition="in" filter="fade">
                                      <p:cBhvr>
                                        <p:cTn id="32" dur="500"/>
                                        <p:tgtEl>
                                          <p:spTgt spid="10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4">
                                            <p:txEl>
                                              <p:pRg st="6" end="6"/>
                                            </p:txEl>
                                          </p:spTgt>
                                        </p:tgtEl>
                                        <p:attrNameLst>
                                          <p:attrName>style.visibility</p:attrName>
                                        </p:attrNameLst>
                                      </p:cBhvr>
                                      <p:to>
                                        <p:strVal val="visible"/>
                                      </p:to>
                                    </p:set>
                                    <p:animEffect transition="in" filter="fade">
                                      <p:cBhvr>
                                        <p:cTn id="37" dur="500"/>
                                        <p:tgtEl>
                                          <p:spTgt spid="10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駅のイラスト">
            <a:extLst>
              <a:ext uri="{FF2B5EF4-FFF2-40B4-BE49-F238E27FC236}">
                <a16:creationId xmlns:a16="http://schemas.microsoft.com/office/drawing/2014/main" id="{EF562CBF-5961-4D90-A1C1-177C329139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1085" y="4041037"/>
            <a:ext cx="4762500" cy="3028950"/>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A21F67F2-9CDC-4A14-B5A9-44193737A914}"/>
              </a:ext>
            </a:extLst>
          </p:cNvPr>
          <p:cNvSpPr txBox="1"/>
          <p:nvPr/>
        </p:nvSpPr>
        <p:spPr>
          <a:xfrm>
            <a:off x="7442791" y="4476307"/>
            <a:ext cx="2860158" cy="584775"/>
          </a:xfrm>
          <a:prstGeom prst="rect">
            <a:avLst/>
          </a:prstGeom>
          <a:noFill/>
        </p:spPr>
        <p:txBody>
          <a:bodyPr wrap="square" rtlCol="0">
            <a:spAutoFit/>
          </a:bodyPr>
          <a:lstStyle/>
          <a:p>
            <a:pPr algn="ctr"/>
            <a:r>
              <a:rPr kumimoji="1" lang="ja-JP" altLang="en-US" sz="3200" b="1">
                <a:solidFill>
                  <a:schemeClr val="bg1"/>
                </a:solidFill>
              </a:rPr>
              <a:t>えき</a:t>
            </a:r>
          </a:p>
        </p:txBody>
      </p:sp>
      <p:pic>
        <p:nvPicPr>
          <p:cNvPr id="1026" name="Picture 2" descr="怒る警察官のイラスト（男性）">
            <a:extLst>
              <a:ext uri="{FF2B5EF4-FFF2-40B4-BE49-F238E27FC236}">
                <a16:creationId xmlns:a16="http://schemas.microsoft.com/office/drawing/2014/main" id="{510D1F41-283C-4ACC-8084-FAC5DE999F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1085" y="231037"/>
            <a:ext cx="28575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信号無視のイラスト">
            <a:extLst>
              <a:ext uri="{FF2B5EF4-FFF2-40B4-BE49-F238E27FC236}">
                <a16:creationId xmlns:a16="http://schemas.microsoft.com/office/drawing/2014/main" id="{64F04E0C-1796-4BD3-AE11-F93A5216628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9545"/>
          <a:stretch/>
        </p:blipFill>
        <p:spPr bwMode="auto">
          <a:xfrm>
            <a:off x="472059" y="0"/>
            <a:ext cx="2228469"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信号無視をする自転車のイラスト">
            <a:extLst>
              <a:ext uri="{FF2B5EF4-FFF2-40B4-BE49-F238E27FC236}">
                <a16:creationId xmlns:a16="http://schemas.microsoft.com/office/drawing/2014/main" id="{DE882311-CF9E-461C-9BB3-82EECA6E27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4304" y="231037"/>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6768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3" name="図 2" descr="店が並んでいる&#10;&#10;低い精度で自動的に生成された説明">
            <a:extLst>
              <a:ext uri="{FF2B5EF4-FFF2-40B4-BE49-F238E27FC236}">
                <a16:creationId xmlns:a16="http://schemas.microsoft.com/office/drawing/2014/main" id="{899EC17E-2F13-4117-8D32-C8167827CEC2}"/>
              </a:ext>
            </a:extLst>
          </p:cNvPr>
          <p:cNvPicPr>
            <a:picLocks noChangeAspect="1"/>
          </p:cNvPicPr>
          <p:nvPr/>
        </p:nvPicPr>
        <p:blipFill>
          <a:blip r:embed="rId3"/>
          <a:stretch>
            <a:fillRect/>
          </a:stretch>
        </p:blipFill>
        <p:spPr>
          <a:xfrm>
            <a:off x="1524000" y="0"/>
            <a:ext cx="9144000" cy="6858000"/>
          </a:xfrm>
          <a:prstGeom prst="rect">
            <a:avLst/>
          </a:prstGeom>
        </p:spPr>
      </p:pic>
      <p:sp>
        <p:nvSpPr>
          <p:cNvPr id="283" name="Google Shape;283;p17"/>
          <p:cNvSpPr/>
          <p:nvPr/>
        </p:nvSpPr>
        <p:spPr>
          <a:xfrm>
            <a:off x="7388353" y="3218688"/>
            <a:ext cx="3791712" cy="3149908"/>
          </a:xfrm>
          <a:prstGeom prst="ellipse">
            <a:avLst/>
          </a:prstGeom>
          <a:noFill/>
          <a:ln w="1270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284" name="Google Shape;284;p17"/>
          <p:cNvCxnSpPr/>
          <p:nvPr/>
        </p:nvCxnSpPr>
        <p:spPr>
          <a:xfrm rot="10800000">
            <a:off x="3576704" y="5383921"/>
            <a:ext cx="4166932" cy="449864"/>
          </a:xfrm>
          <a:prstGeom prst="straightConnector1">
            <a:avLst/>
          </a:prstGeom>
          <a:noFill/>
          <a:ln w="127000" cap="flat" cmpd="sng">
            <a:solidFill>
              <a:srgbClr val="FF0000"/>
            </a:solidFill>
            <a:prstDash val="solid"/>
            <a:miter lim="800000"/>
            <a:headEnd type="none" w="sm" len="sm"/>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3"/>
                                        </p:tgtEl>
                                        <p:attrNameLst>
                                          <p:attrName>style.visibility</p:attrName>
                                        </p:attrNameLst>
                                      </p:cBhvr>
                                      <p:to>
                                        <p:strVal val="visible"/>
                                      </p:to>
                                    </p:set>
                                    <p:animEffect transition="in" filter="fade">
                                      <p:cBhvr>
                                        <p:cTn id="7" dur="500"/>
                                        <p:tgtEl>
                                          <p:spTgt spid="2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4"/>
                                        </p:tgtEl>
                                        <p:attrNameLst>
                                          <p:attrName>style.visibility</p:attrName>
                                        </p:attrNameLst>
                                      </p:cBhvr>
                                      <p:to>
                                        <p:strVal val="visible"/>
                                      </p:to>
                                    </p:set>
                                    <p:animEffect transition="in" filter="fade">
                                      <p:cBhvr>
                                        <p:cTn id="12" dur="500"/>
                                        <p:tgtEl>
                                          <p:spTgt spid="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p18" descr="屋内, 座る, 機械, コンピュータ が含まれている画像&#10;&#10;自動的に生成された説明"/>
          <p:cNvPicPr preferRelativeResize="0"/>
          <p:nvPr/>
        </p:nvPicPr>
        <p:blipFill rotWithShape="1">
          <a:blip r:embed="rId3">
            <a:alphaModFix/>
          </a:blip>
          <a:srcRect/>
          <a:stretch/>
        </p:blipFill>
        <p:spPr>
          <a:xfrm rot="5400000">
            <a:off x="-857249" y="857250"/>
            <a:ext cx="6858002" cy="5143502"/>
          </a:xfrm>
          <a:prstGeom prst="rect">
            <a:avLst/>
          </a:prstGeom>
          <a:noFill/>
          <a:ln>
            <a:noFill/>
          </a:ln>
        </p:spPr>
      </p:pic>
      <p:pic>
        <p:nvPicPr>
          <p:cNvPr id="291" name="Google Shape;291;p18" descr="屋内, 座る, 小さい, 男 が含まれている画像&#10;&#10;自動的に生成された説明"/>
          <p:cNvPicPr preferRelativeResize="0"/>
          <p:nvPr/>
        </p:nvPicPr>
        <p:blipFill rotWithShape="1">
          <a:blip r:embed="rId4">
            <a:alphaModFix/>
          </a:blip>
          <a:srcRect/>
          <a:stretch/>
        </p:blipFill>
        <p:spPr>
          <a:xfrm rot="5400000">
            <a:off x="7377281" y="2043281"/>
            <a:ext cx="5502536" cy="4126902"/>
          </a:xfrm>
          <a:prstGeom prst="rect">
            <a:avLst/>
          </a:prstGeom>
          <a:noFill/>
          <a:ln>
            <a:noFill/>
          </a:ln>
        </p:spPr>
      </p:pic>
      <p:pic>
        <p:nvPicPr>
          <p:cNvPr id="292" name="Google Shape;292;p18" descr="矢印のイラスト「ゆるいカーブ」"/>
          <p:cNvPicPr preferRelativeResize="0"/>
          <p:nvPr/>
        </p:nvPicPr>
        <p:blipFill rotWithShape="1">
          <a:blip r:embed="rId5">
            <a:alphaModFix/>
          </a:blip>
          <a:srcRect/>
          <a:stretch/>
        </p:blipFill>
        <p:spPr>
          <a:xfrm rot="-10649459" flipH="1">
            <a:off x="6147045" y="1507129"/>
            <a:ext cx="2454566" cy="1913839"/>
          </a:xfrm>
          <a:prstGeom prst="rect">
            <a:avLst/>
          </a:prstGeom>
          <a:noFill/>
          <a:ln>
            <a:noFill/>
          </a:ln>
        </p:spPr>
      </p:pic>
      <p:pic>
        <p:nvPicPr>
          <p:cNvPr id="293" name="Google Shape;293;p18" descr="矢印のイラスト「ゆるいカーブ」"/>
          <p:cNvPicPr preferRelativeResize="0"/>
          <p:nvPr/>
        </p:nvPicPr>
        <p:blipFill rotWithShape="1">
          <a:blip r:embed="rId5">
            <a:alphaModFix/>
          </a:blip>
          <a:srcRect/>
          <a:stretch/>
        </p:blipFill>
        <p:spPr>
          <a:xfrm rot="-279401">
            <a:off x="7499263" y="3462668"/>
            <a:ext cx="2762073" cy="1885062"/>
          </a:xfrm>
          <a:prstGeom prst="rect">
            <a:avLst/>
          </a:prstGeom>
          <a:noFill/>
          <a:ln>
            <a:noFill/>
          </a:ln>
        </p:spPr>
      </p:pic>
      <p:sp>
        <p:nvSpPr>
          <p:cNvPr id="294" name="Google Shape;294;p18"/>
          <p:cNvSpPr/>
          <p:nvPr/>
        </p:nvSpPr>
        <p:spPr>
          <a:xfrm rot="3685926">
            <a:off x="4158409" y="4277741"/>
            <a:ext cx="593041" cy="915589"/>
          </a:xfrm>
          <a:prstGeom prst="downArrow">
            <a:avLst>
              <a:gd name="adj1" fmla="val 50000"/>
              <a:gd name="adj2" fmla="val 51161"/>
            </a:avLst>
          </a:prstGeom>
          <a:solidFill>
            <a:srgbClr val="FFF2CC"/>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Calibri"/>
              <a:ea typeface="Calibri"/>
              <a:cs typeface="Calibri"/>
              <a:sym typeface="Calibri"/>
            </a:endParaRPr>
          </a:p>
        </p:txBody>
      </p:sp>
      <p:sp>
        <p:nvSpPr>
          <p:cNvPr id="295" name="Google Shape;295;p18"/>
          <p:cNvSpPr/>
          <p:nvPr/>
        </p:nvSpPr>
        <p:spPr>
          <a:xfrm rot="3685926">
            <a:off x="3045585" y="4177610"/>
            <a:ext cx="593041" cy="915589"/>
          </a:xfrm>
          <a:prstGeom prst="downArrow">
            <a:avLst>
              <a:gd name="adj1" fmla="val 50000"/>
              <a:gd name="adj2" fmla="val 51161"/>
            </a:avLst>
          </a:prstGeom>
          <a:solidFill>
            <a:srgbClr val="FFF2CC"/>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Calibri"/>
              <a:ea typeface="Calibri"/>
              <a:cs typeface="Calibri"/>
              <a:sym typeface="Calibri"/>
            </a:endParaRPr>
          </a:p>
        </p:txBody>
      </p:sp>
      <p:pic>
        <p:nvPicPr>
          <p:cNvPr id="296" name="Google Shape;296;p18" descr="千円札のイラスト（お金・紙幣）"/>
          <p:cNvPicPr preferRelativeResize="0"/>
          <p:nvPr/>
        </p:nvPicPr>
        <p:blipFill rotWithShape="1">
          <a:blip r:embed="rId6">
            <a:alphaModFix/>
          </a:blip>
          <a:srcRect/>
          <a:stretch/>
        </p:blipFill>
        <p:spPr>
          <a:xfrm>
            <a:off x="3521046" y="3580497"/>
            <a:ext cx="2004187" cy="941968"/>
          </a:xfrm>
          <a:prstGeom prst="rect">
            <a:avLst/>
          </a:prstGeom>
          <a:noFill/>
          <a:ln>
            <a:noFill/>
          </a:ln>
        </p:spPr>
      </p:pic>
      <p:pic>
        <p:nvPicPr>
          <p:cNvPr id="297" name="Google Shape;297;p18"/>
          <p:cNvPicPr preferRelativeResize="0"/>
          <p:nvPr/>
        </p:nvPicPr>
        <p:blipFill rotWithShape="1">
          <a:blip r:embed="rId7">
            <a:alphaModFix/>
          </a:blip>
          <a:srcRect/>
          <a:stretch/>
        </p:blipFill>
        <p:spPr>
          <a:xfrm>
            <a:off x="4646728" y="4339517"/>
            <a:ext cx="1417135" cy="1018718"/>
          </a:xfrm>
          <a:prstGeom prst="rect">
            <a:avLst/>
          </a:prstGeom>
          <a:noFill/>
          <a:ln>
            <a:noFill/>
          </a:ln>
        </p:spPr>
      </p:pic>
      <p:sp>
        <p:nvSpPr>
          <p:cNvPr id="298" name="Google Shape;298;p18"/>
          <p:cNvSpPr/>
          <p:nvPr/>
        </p:nvSpPr>
        <p:spPr>
          <a:xfrm rot="3685926">
            <a:off x="3597631" y="1575807"/>
            <a:ext cx="593041" cy="915589"/>
          </a:xfrm>
          <a:prstGeom prst="downArrow">
            <a:avLst>
              <a:gd name="adj1" fmla="val 50000"/>
              <a:gd name="adj2" fmla="val 51161"/>
            </a:avLst>
          </a:prstGeom>
          <a:solidFill>
            <a:srgbClr val="FFF2CC"/>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Calibri"/>
              <a:ea typeface="Calibri"/>
              <a:cs typeface="Calibri"/>
              <a:sym typeface="Calibri"/>
            </a:endParaRPr>
          </a:p>
        </p:txBody>
      </p:sp>
      <p:sp>
        <p:nvSpPr>
          <p:cNvPr id="299" name="Google Shape;299;p18"/>
          <p:cNvSpPr/>
          <p:nvPr/>
        </p:nvSpPr>
        <p:spPr>
          <a:xfrm rot="-6890891">
            <a:off x="807360" y="5680982"/>
            <a:ext cx="593041" cy="915589"/>
          </a:xfrm>
          <a:prstGeom prst="downArrow">
            <a:avLst>
              <a:gd name="adj1" fmla="val 50000"/>
              <a:gd name="adj2" fmla="val 51161"/>
            </a:avLst>
          </a:prstGeom>
          <a:solidFill>
            <a:srgbClr val="FFF2CC"/>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Calibri"/>
              <a:ea typeface="Calibri"/>
              <a:cs typeface="Calibri"/>
              <a:sym typeface="Calibri"/>
            </a:endParaRPr>
          </a:p>
        </p:txBody>
      </p:sp>
      <p:sp>
        <p:nvSpPr>
          <p:cNvPr id="300" name="Google Shape;300;p18"/>
          <p:cNvSpPr txBox="1"/>
          <p:nvPr/>
        </p:nvSpPr>
        <p:spPr>
          <a:xfrm>
            <a:off x="4008863" y="4499976"/>
            <a:ext cx="56461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600" b="1">
                <a:solidFill>
                  <a:srgbClr val="FF0000"/>
                </a:solidFill>
                <a:latin typeface="Arial"/>
                <a:ea typeface="Arial"/>
                <a:cs typeface="Arial"/>
                <a:sym typeface="Arial"/>
              </a:rPr>
              <a:t>①</a:t>
            </a:r>
            <a:endParaRPr/>
          </a:p>
        </p:txBody>
      </p:sp>
      <p:sp>
        <p:nvSpPr>
          <p:cNvPr id="301" name="Google Shape;301;p18"/>
          <p:cNvSpPr txBox="1"/>
          <p:nvPr/>
        </p:nvSpPr>
        <p:spPr>
          <a:xfrm>
            <a:off x="3414988" y="1835669"/>
            <a:ext cx="56461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600" b="1">
                <a:solidFill>
                  <a:srgbClr val="FF0000"/>
                </a:solidFill>
                <a:latin typeface="Arial"/>
                <a:ea typeface="Arial"/>
                <a:cs typeface="Arial"/>
                <a:sym typeface="Arial"/>
              </a:rPr>
              <a:t>②</a:t>
            </a:r>
            <a:endParaRPr/>
          </a:p>
        </p:txBody>
      </p:sp>
      <p:sp>
        <p:nvSpPr>
          <p:cNvPr id="302" name="Google Shape;302;p18"/>
          <p:cNvSpPr txBox="1"/>
          <p:nvPr/>
        </p:nvSpPr>
        <p:spPr>
          <a:xfrm>
            <a:off x="988335" y="5778328"/>
            <a:ext cx="56461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600" b="1">
                <a:solidFill>
                  <a:srgbClr val="FF0000"/>
                </a:solidFill>
                <a:latin typeface="Arial"/>
                <a:ea typeface="Arial"/>
                <a:cs typeface="Arial"/>
                <a:sym typeface="Arial"/>
              </a:rPr>
              <a:t>③</a:t>
            </a:r>
            <a:endParaRPr/>
          </a:p>
        </p:txBody>
      </p:sp>
      <p:sp>
        <p:nvSpPr>
          <p:cNvPr id="303" name="Google Shape;303;p18"/>
          <p:cNvSpPr txBox="1"/>
          <p:nvPr/>
        </p:nvSpPr>
        <p:spPr>
          <a:xfrm>
            <a:off x="3027711" y="4339517"/>
            <a:ext cx="56461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600" b="1">
                <a:solidFill>
                  <a:srgbClr val="FF0000"/>
                </a:solidFill>
                <a:latin typeface="Arial"/>
                <a:ea typeface="Arial"/>
                <a:cs typeface="Arial"/>
                <a:sym typeface="Arial"/>
              </a:rPr>
              <a:t>①</a:t>
            </a:r>
            <a:endParaRPr/>
          </a:p>
        </p:txBody>
      </p:sp>
      <p:sp>
        <p:nvSpPr>
          <p:cNvPr id="304" name="Google Shape;304;p18"/>
          <p:cNvSpPr/>
          <p:nvPr/>
        </p:nvSpPr>
        <p:spPr>
          <a:xfrm>
            <a:off x="10128549" y="3913745"/>
            <a:ext cx="439974" cy="411120"/>
          </a:xfrm>
          <a:prstGeom prst="rect">
            <a:avLst/>
          </a:prstGeom>
          <a:solidFill>
            <a:srgbClr val="7C34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305" name="Google Shape;305;p18"/>
          <p:cNvGrpSpPr/>
          <p:nvPr/>
        </p:nvGrpSpPr>
        <p:grpSpPr>
          <a:xfrm>
            <a:off x="5414608" y="927559"/>
            <a:ext cx="2449985" cy="2487513"/>
            <a:chOff x="4438122" y="654908"/>
            <a:chExt cx="2449985" cy="2487513"/>
          </a:xfrm>
        </p:grpSpPr>
        <p:pic>
          <p:nvPicPr>
            <p:cNvPr id="306" name="Google Shape;306;p18" descr="回数券のイラスト"/>
            <p:cNvPicPr preferRelativeResize="0"/>
            <p:nvPr/>
          </p:nvPicPr>
          <p:blipFill rotWithShape="1">
            <a:blip r:embed="rId8">
              <a:alphaModFix/>
            </a:blip>
            <a:srcRect/>
            <a:stretch/>
          </p:blipFill>
          <p:spPr>
            <a:xfrm rot="1551920">
              <a:off x="4677080" y="1241472"/>
              <a:ext cx="1972069" cy="1548339"/>
            </a:xfrm>
            <a:prstGeom prst="rect">
              <a:avLst/>
            </a:prstGeom>
            <a:noFill/>
            <a:ln>
              <a:noFill/>
            </a:ln>
          </p:spPr>
        </p:pic>
        <p:sp>
          <p:nvSpPr>
            <p:cNvPr id="307" name="Google Shape;307;p18"/>
            <p:cNvSpPr/>
            <p:nvPr/>
          </p:nvSpPr>
          <p:spPr>
            <a:xfrm>
              <a:off x="4673134" y="654908"/>
              <a:ext cx="1334340" cy="87638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308" name="Google Shape;308;p18"/>
          <p:cNvGrpSpPr/>
          <p:nvPr/>
        </p:nvGrpSpPr>
        <p:grpSpPr>
          <a:xfrm>
            <a:off x="6431204" y="3403941"/>
            <a:ext cx="2449985" cy="2487513"/>
            <a:chOff x="4438122" y="654908"/>
            <a:chExt cx="2449985" cy="2487513"/>
          </a:xfrm>
        </p:grpSpPr>
        <p:pic>
          <p:nvPicPr>
            <p:cNvPr id="309" name="Google Shape;309;p18" descr="回数券のイラスト"/>
            <p:cNvPicPr preferRelativeResize="0"/>
            <p:nvPr/>
          </p:nvPicPr>
          <p:blipFill rotWithShape="1">
            <a:blip r:embed="rId8">
              <a:alphaModFix/>
            </a:blip>
            <a:srcRect/>
            <a:stretch/>
          </p:blipFill>
          <p:spPr>
            <a:xfrm rot="1551920">
              <a:off x="4677080" y="1241472"/>
              <a:ext cx="1972069" cy="1548339"/>
            </a:xfrm>
            <a:prstGeom prst="rect">
              <a:avLst/>
            </a:prstGeom>
            <a:noFill/>
            <a:ln>
              <a:noFill/>
            </a:ln>
          </p:spPr>
        </p:pic>
        <p:sp>
          <p:nvSpPr>
            <p:cNvPr id="310" name="Google Shape;310;p18"/>
            <p:cNvSpPr/>
            <p:nvPr/>
          </p:nvSpPr>
          <p:spPr>
            <a:xfrm>
              <a:off x="4673134" y="654908"/>
              <a:ext cx="1334340" cy="87638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311" name="Google Shape;311;p18"/>
          <p:cNvSpPr txBox="1"/>
          <p:nvPr/>
        </p:nvSpPr>
        <p:spPr>
          <a:xfrm>
            <a:off x="5740329" y="3629718"/>
            <a:ext cx="2201423" cy="646290"/>
          </a:xfrm>
          <a:prstGeom prst="rect">
            <a:avLst/>
          </a:prstGeom>
          <a:noFill/>
          <a:ln>
            <a:noFill/>
          </a:ln>
        </p:spPr>
        <p:txBody>
          <a:bodyPr spcFirstLastPara="1" wrap="square" lIns="91425" tIns="45700" rIns="91425" bIns="45700" anchor="t" anchorCtr="0">
            <a:spAutoFit/>
          </a:bodyPr>
          <a:lstStyle/>
          <a:p>
            <a:pPr lvl="0" algn="ctr"/>
            <a:r>
              <a:rPr lang="en-US" altLang="ja-JP" sz="3600" b="1">
                <a:solidFill>
                  <a:schemeClr val="dk1"/>
                </a:solidFill>
              </a:rPr>
              <a:t>①</a:t>
            </a:r>
            <a:r>
              <a:rPr lang="en-US" altLang="ja-JP" sz="3600" b="1" err="1">
                <a:solidFill>
                  <a:schemeClr val="dk1"/>
                </a:solidFill>
              </a:rPr>
              <a:t>Bỏ</a:t>
            </a:r>
            <a:r>
              <a:rPr lang="en-US" altLang="ja-JP" sz="3600" b="1">
                <a:solidFill>
                  <a:schemeClr val="dk1"/>
                </a:solidFill>
              </a:rPr>
              <a:t> </a:t>
            </a:r>
            <a:r>
              <a:rPr lang="en-US" altLang="ja-JP" sz="3600" b="1" err="1">
                <a:solidFill>
                  <a:schemeClr val="dk1"/>
                </a:solidFill>
              </a:rPr>
              <a:t>vào</a:t>
            </a:r>
            <a:endParaRPr/>
          </a:p>
        </p:txBody>
      </p:sp>
      <p:sp>
        <p:nvSpPr>
          <p:cNvPr id="312" name="Google Shape;312;p18"/>
          <p:cNvSpPr txBox="1"/>
          <p:nvPr/>
        </p:nvSpPr>
        <p:spPr>
          <a:xfrm>
            <a:off x="5075803" y="1109920"/>
            <a:ext cx="2712499" cy="646290"/>
          </a:xfrm>
          <a:prstGeom prst="rect">
            <a:avLst/>
          </a:prstGeom>
          <a:noFill/>
          <a:ln>
            <a:noFill/>
          </a:ln>
        </p:spPr>
        <p:txBody>
          <a:bodyPr spcFirstLastPara="1" wrap="square" lIns="91425" tIns="45700" rIns="91425" bIns="45700" anchor="t" anchorCtr="0">
            <a:spAutoFit/>
          </a:bodyPr>
          <a:lstStyle/>
          <a:p>
            <a:pPr lvl="0" algn="ctr"/>
            <a:r>
              <a:rPr lang="en-US" altLang="ja-JP" sz="3600" b="1">
                <a:solidFill>
                  <a:schemeClr val="dk1"/>
                </a:solidFill>
              </a:rPr>
              <a:t>② </a:t>
            </a:r>
            <a:r>
              <a:rPr lang="en-US" altLang="ja-JP" sz="3600" b="1" err="1">
                <a:solidFill>
                  <a:schemeClr val="dk1"/>
                </a:solidFill>
              </a:rPr>
              <a:t>Nhận</a:t>
            </a:r>
            <a:r>
              <a:rPr lang="en-US" altLang="ja-JP" sz="3600" b="1">
                <a:solidFill>
                  <a:schemeClr val="dk1"/>
                </a:solidFill>
              </a:rPr>
              <a:t> </a:t>
            </a:r>
            <a:r>
              <a:rPr lang="en-US" altLang="ja-JP" sz="3600" b="1" err="1">
                <a:solidFill>
                  <a:schemeClr val="dk1"/>
                </a:solidFill>
              </a:rPr>
              <a:t>lại</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
                                        </p:tgtEl>
                                        <p:attrNameLst>
                                          <p:attrName>style.visibility</p:attrName>
                                        </p:attrNameLst>
                                      </p:cBhvr>
                                      <p:to>
                                        <p:strVal val="visible"/>
                                      </p:to>
                                    </p:set>
                                    <p:animEffect transition="in" filter="fade">
                                      <p:cBhvr>
                                        <p:cTn id="7" dur="1000"/>
                                        <p:tgtEl>
                                          <p:spTgt spid="296"/>
                                        </p:tgtEl>
                                      </p:cBhvr>
                                    </p:animEffect>
                                  </p:childTnLst>
                                </p:cTn>
                              </p:par>
                              <p:par>
                                <p:cTn id="8" presetID="10" presetClass="entr" presetSubtype="0" fill="hold" nodeType="withEffect">
                                  <p:stCondLst>
                                    <p:cond delay="0"/>
                                  </p:stCondLst>
                                  <p:childTnLst>
                                    <p:set>
                                      <p:cBhvr>
                                        <p:cTn id="9" dur="1" fill="hold">
                                          <p:stCondLst>
                                            <p:cond delay="0"/>
                                          </p:stCondLst>
                                        </p:cTn>
                                        <p:tgtEl>
                                          <p:spTgt spid="295"/>
                                        </p:tgtEl>
                                        <p:attrNameLst>
                                          <p:attrName>style.visibility</p:attrName>
                                        </p:attrNameLst>
                                      </p:cBhvr>
                                      <p:to>
                                        <p:strVal val="visible"/>
                                      </p:to>
                                    </p:set>
                                    <p:animEffect transition="in" filter="fade">
                                      <p:cBhvr>
                                        <p:cTn id="10" dur="1000"/>
                                        <p:tgtEl>
                                          <p:spTgt spid="295"/>
                                        </p:tgtEl>
                                      </p:cBhvr>
                                    </p:animEffect>
                                  </p:childTnLst>
                                </p:cTn>
                              </p:par>
                              <p:par>
                                <p:cTn id="11" presetID="10" presetClass="entr" presetSubtype="0" fill="hold" nodeType="withEffect">
                                  <p:stCondLst>
                                    <p:cond delay="0"/>
                                  </p:stCondLst>
                                  <p:childTnLst>
                                    <p:set>
                                      <p:cBhvr>
                                        <p:cTn id="12" dur="1" fill="hold">
                                          <p:stCondLst>
                                            <p:cond delay="0"/>
                                          </p:stCondLst>
                                        </p:cTn>
                                        <p:tgtEl>
                                          <p:spTgt spid="294"/>
                                        </p:tgtEl>
                                        <p:attrNameLst>
                                          <p:attrName>style.visibility</p:attrName>
                                        </p:attrNameLst>
                                      </p:cBhvr>
                                      <p:to>
                                        <p:strVal val="visible"/>
                                      </p:to>
                                    </p:set>
                                    <p:animEffect transition="in" filter="fade">
                                      <p:cBhvr>
                                        <p:cTn id="13" dur="1000"/>
                                        <p:tgtEl>
                                          <p:spTgt spid="294"/>
                                        </p:tgtEl>
                                      </p:cBhvr>
                                    </p:animEffect>
                                  </p:childTnLst>
                                </p:cTn>
                              </p:par>
                              <p:par>
                                <p:cTn id="14" presetID="10" presetClass="entr" presetSubtype="0" fill="hold" nodeType="withEffect">
                                  <p:stCondLst>
                                    <p:cond delay="0"/>
                                  </p:stCondLst>
                                  <p:childTnLst>
                                    <p:set>
                                      <p:cBhvr>
                                        <p:cTn id="15" dur="1" fill="hold">
                                          <p:stCondLst>
                                            <p:cond delay="0"/>
                                          </p:stCondLst>
                                        </p:cTn>
                                        <p:tgtEl>
                                          <p:spTgt spid="297"/>
                                        </p:tgtEl>
                                        <p:attrNameLst>
                                          <p:attrName>style.visibility</p:attrName>
                                        </p:attrNameLst>
                                      </p:cBhvr>
                                      <p:to>
                                        <p:strVal val="visible"/>
                                      </p:to>
                                    </p:set>
                                    <p:animEffect transition="in" filter="fade">
                                      <p:cBhvr>
                                        <p:cTn id="16" dur="1000"/>
                                        <p:tgtEl>
                                          <p:spTgt spid="297"/>
                                        </p:tgtEl>
                                      </p:cBhvr>
                                    </p:animEffect>
                                  </p:childTnLst>
                                </p:cTn>
                              </p:par>
                              <p:par>
                                <p:cTn id="17" presetID="10" presetClass="entr" presetSubtype="0" fill="hold" nodeType="withEffect">
                                  <p:stCondLst>
                                    <p:cond delay="0"/>
                                  </p:stCondLst>
                                  <p:childTnLst>
                                    <p:set>
                                      <p:cBhvr>
                                        <p:cTn id="18" dur="1" fill="hold">
                                          <p:stCondLst>
                                            <p:cond delay="0"/>
                                          </p:stCondLst>
                                        </p:cTn>
                                        <p:tgtEl>
                                          <p:spTgt spid="300"/>
                                        </p:tgtEl>
                                        <p:attrNameLst>
                                          <p:attrName>style.visibility</p:attrName>
                                        </p:attrNameLst>
                                      </p:cBhvr>
                                      <p:to>
                                        <p:strVal val="visible"/>
                                      </p:to>
                                    </p:set>
                                    <p:animEffect transition="in" filter="fade">
                                      <p:cBhvr>
                                        <p:cTn id="19" dur="1000"/>
                                        <p:tgtEl>
                                          <p:spTgt spid="300"/>
                                        </p:tgtEl>
                                      </p:cBhvr>
                                    </p:animEffect>
                                  </p:childTnLst>
                                </p:cTn>
                              </p:par>
                              <p:par>
                                <p:cTn id="20" presetID="10" presetClass="entr" presetSubtype="0" fill="hold" nodeType="withEffect">
                                  <p:stCondLst>
                                    <p:cond delay="0"/>
                                  </p:stCondLst>
                                  <p:childTnLst>
                                    <p:set>
                                      <p:cBhvr>
                                        <p:cTn id="21" dur="1" fill="hold">
                                          <p:stCondLst>
                                            <p:cond delay="0"/>
                                          </p:stCondLst>
                                        </p:cTn>
                                        <p:tgtEl>
                                          <p:spTgt spid="303"/>
                                        </p:tgtEl>
                                        <p:attrNameLst>
                                          <p:attrName>style.visibility</p:attrName>
                                        </p:attrNameLst>
                                      </p:cBhvr>
                                      <p:to>
                                        <p:strVal val="visible"/>
                                      </p:to>
                                    </p:set>
                                    <p:animEffect transition="in" filter="fade">
                                      <p:cBhvr>
                                        <p:cTn id="22" dur="1000"/>
                                        <p:tgtEl>
                                          <p:spTgt spid="30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8"/>
                                        </p:tgtEl>
                                        <p:attrNameLst>
                                          <p:attrName>style.visibility</p:attrName>
                                        </p:attrNameLst>
                                      </p:cBhvr>
                                      <p:to>
                                        <p:strVal val="visible"/>
                                      </p:to>
                                    </p:set>
                                    <p:animEffect transition="in" filter="fade">
                                      <p:cBhvr>
                                        <p:cTn id="27" dur="1000"/>
                                        <p:tgtEl>
                                          <p:spTgt spid="298"/>
                                        </p:tgtEl>
                                      </p:cBhvr>
                                    </p:animEffect>
                                  </p:childTnLst>
                                </p:cTn>
                              </p:par>
                              <p:par>
                                <p:cTn id="28" presetID="10" presetClass="entr" presetSubtype="0" fill="hold" nodeType="withEffect">
                                  <p:stCondLst>
                                    <p:cond delay="0"/>
                                  </p:stCondLst>
                                  <p:childTnLst>
                                    <p:set>
                                      <p:cBhvr>
                                        <p:cTn id="29" dur="1" fill="hold">
                                          <p:stCondLst>
                                            <p:cond delay="0"/>
                                          </p:stCondLst>
                                        </p:cTn>
                                        <p:tgtEl>
                                          <p:spTgt spid="301"/>
                                        </p:tgtEl>
                                        <p:attrNameLst>
                                          <p:attrName>style.visibility</p:attrName>
                                        </p:attrNameLst>
                                      </p:cBhvr>
                                      <p:to>
                                        <p:strVal val="visible"/>
                                      </p:to>
                                    </p:set>
                                    <p:animEffect transition="in" filter="fade">
                                      <p:cBhvr>
                                        <p:cTn id="30" dur="1000"/>
                                        <p:tgtEl>
                                          <p:spTgt spid="30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99"/>
                                        </p:tgtEl>
                                        <p:attrNameLst>
                                          <p:attrName>style.visibility</p:attrName>
                                        </p:attrNameLst>
                                      </p:cBhvr>
                                      <p:to>
                                        <p:strVal val="visible"/>
                                      </p:to>
                                    </p:set>
                                    <p:animEffect transition="in" filter="fade">
                                      <p:cBhvr>
                                        <p:cTn id="35" dur="1000"/>
                                        <p:tgtEl>
                                          <p:spTgt spid="299"/>
                                        </p:tgtEl>
                                      </p:cBhvr>
                                    </p:animEffect>
                                  </p:childTnLst>
                                </p:cTn>
                              </p:par>
                              <p:par>
                                <p:cTn id="36" presetID="10" presetClass="entr" presetSubtype="0" fill="hold" nodeType="withEffect">
                                  <p:stCondLst>
                                    <p:cond delay="0"/>
                                  </p:stCondLst>
                                  <p:childTnLst>
                                    <p:set>
                                      <p:cBhvr>
                                        <p:cTn id="37" dur="1" fill="hold">
                                          <p:stCondLst>
                                            <p:cond delay="0"/>
                                          </p:stCondLst>
                                        </p:cTn>
                                        <p:tgtEl>
                                          <p:spTgt spid="302"/>
                                        </p:tgtEl>
                                        <p:attrNameLst>
                                          <p:attrName>style.visibility</p:attrName>
                                        </p:attrNameLst>
                                      </p:cBhvr>
                                      <p:to>
                                        <p:strVal val="visible"/>
                                      </p:to>
                                    </p:set>
                                    <p:animEffect transition="in" filter="fade">
                                      <p:cBhvr>
                                        <p:cTn id="38" dur="1000"/>
                                        <p:tgtEl>
                                          <p:spTgt spid="30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91"/>
                                        </p:tgtEl>
                                        <p:attrNameLst>
                                          <p:attrName>style.visibility</p:attrName>
                                        </p:attrNameLst>
                                      </p:cBhvr>
                                      <p:to>
                                        <p:strVal val="visible"/>
                                      </p:to>
                                    </p:set>
                                    <p:animEffect transition="in" filter="fade">
                                      <p:cBhvr>
                                        <p:cTn id="43" dur="1000"/>
                                        <p:tgtEl>
                                          <p:spTgt spid="291"/>
                                        </p:tgtEl>
                                      </p:cBhvr>
                                    </p:animEffect>
                                  </p:childTnLst>
                                </p:cTn>
                              </p:par>
                              <p:par>
                                <p:cTn id="44" presetID="10" presetClass="entr" presetSubtype="0" fill="hold" nodeType="withEffect">
                                  <p:stCondLst>
                                    <p:cond delay="0"/>
                                  </p:stCondLst>
                                  <p:childTnLst>
                                    <p:set>
                                      <p:cBhvr>
                                        <p:cTn id="45" dur="1" fill="hold">
                                          <p:stCondLst>
                                            <p:cond delay="0"/>
                                          </p:stCondLst>
                                        </p:cTn>
                                        <p:tgtEl>
                                          <p:spTgt spid="304"/>
                                        </p:tgtEl>
                                        <p:attrNameLst>
                                          <p:attrName>style.visibility</p:attrName>
                                        </p:attrNameLst>
                                      </p:cBhvr>
                                      <p:to>
                                        <p:strVal val="visible"/>
                                      </p:to>
                                    </p:set>
                                    <p:animEffect transition="in" filter="fade">
                                      <p:cBhvr>
                                        <p:cTn id="46" dur="1000"/>
                                        <p:tgtEl>
                                          <p:spTgt spid="30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93"/>
                                        </p:tgtEl>
                                        <p:attrNameLst>
                                          <p:attrName>style.visibility</p:attrName>
                                        </p:attrNameLst>
                                      </p:cBhvr>
                                      <p:to>
                                        <p:strVal val="visible"/>
                                      </p:to>
                                    </p:set>
                                    <p:animEffect transition="in" filter="fade">
                                      <p:cBhvr>
                                        <p:cTn id="51" dur="1000"/>
                                        <p:tgtEl>
                                          <p:spTgt spid="293"/>
                                        </p:tgtEl>
                                      </p:cBhvr>
                                    </p:animEffect>
                                  </p:childTnLst>
                                </p:cTn>
                              </p:par>
                              <p:par>
                                <p:cTn id="52" presetID="10" presetClass="entr" presetSubtype="0" fill="hold" nodeType="withEffect">
                                  <p:stCondLst>
                                    <p:cond delay="0"/>
                                  </p:stCondLst>
                                  <p:childTnLst>
                                    <p:set>
                                      <p:cBhvr>
                                        <p:cTn id="53" dur="1" fill="hold">
                                          <p:stCondLst>
                                            <p:cond delay="0"/>
                                          </p:stCondLst>
                                        </p:cTn>
                                        <p:tgtEl>
                                          <p:spTgt spid="308"/>
                                        </p:tgtEl>
                                        <p:attrNameLst>
                                          <p:attrName>style.visibility</p:attrName>
                                        </p:attrNameLst>
                                      </p:cBhvr>
                                      <p:to>
                                        <p:strVal val="visible"/>
                                      </p:to>
                                    </p:set>
                                    <p:animEffect transition="in" filter="fade">
                                      <p:cBhvr>
                                        <p:cTn id="54" dur="1000"/>
                                        <p:tgtEl>
                                          <p:spTgt spid="308"/>
                                        </p:tgtEl>
                                      </p:cBhvr>
                                    </p:animEffect>
                                  </p:childTnLst>
                                </p:cTn>
                              </p:par>
                              <p:par>
                                <p:cTn id="55" presetID="10" presetClass="entr" presetSubtype="0" fill="hold" nodeType="withEffect">
                                  <p:stCondLst>
                                    <p:cond delay="0"/>
                                  </p:stCondLst>
                                  <p:childTnLst>
                                    <p:set>
                                      <p:cBhvr>
                                        <p:cTn id="56" dur="1" fill="hold">
                                          <p:stCondLst>
                                            <p:cond delay="0"/>
                                          </p:stCondLst>
                                        </p:cTn>
                                        <p:tgtEl>
                                          <p:spTgt spid="311"/>
                                        </p:tgtEl>
                                        <p:attrNameLst>
                                          <p:attrName>style.visibility</p:attrName>
                                        </p:attrNameLst>
                                      </p:cBhvr>
                                      <p:to>
                                        <p:strVal val="visible"/>
                                      </p:to>
                                    </p:set>
                                    <p:animEffect transition="in" filter="fade">
                                      <p:cBhvr>
                                        <p:cTn id="57" dur="1000"/>
                                        <p:tgtEl>
                                          <p:spTgt spid="31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92"/>
                                        </p:tgtEl>
                                        <p:attrNameLst>
                                          <p:attrName>style.visibility</p:attrName>
                                        </p:attrNameLst>
                                      </p:cBhvr>
                                      <p:to>
                                        <p:strVal val="visible"/>
                                      </p:to>
                                    </p:set>
                                    <p:animEffect transition="in" filter="fade">
                                      <p:cBhvr>
                                        <p:cTn id="62" dur="1000"/>
                                        <p:tgtEl>
                                          <p:spTgt spid="292"/>
                                        </p:tgtEl>
                                      </p:cBhvr>
                                    </p:animEffect>
                                  </p:childTnLst>
                                </p:cTn>
                              </p:par>
                              <p:par>
                                <p:cTn id="63" presetID="10" presetClass="entr" presetSubtype="0" fill="hold" nodeType="withEffect">
                                  <p:stCondLst>
                                    <p:cond delay="0"/>
                                  </p:stCondLst>
                                  <p:childTnLst>
                                    <p:set>
                                      <p:cBhvr>
                                        <p:cTn id="64" dur="1" fill="hold">
                                          <p:stCondLst>
                                            <p:cond delay="0"/>
                                          </p:stCondLst>
                                        </p:cTn>
                                        <p:tgtEl>
                                          <p:spTgt spid="305"/>
                                        </p:tgtEl>
                                        <p:attrNameLst>
                                          <p:attrName>style.visibility</p:attrName>
                                        </p:attrNameLst>
                                      </p:cBhvr>
                                      <p:to>
                                        <p:strVal val="visible"/>
                                      </p:to>
                                    </p:set>
                                    <p:animEffect transition="in" filter="fade">
                                      <p:cBhvr>
                                        <p:cTn id="65" dur="1000"/>
                                        <p:tgtEl>
                                          <p:spTgt spid="305"/>
                                        </p:tgtEl>
                                      </p:cBhvr>
                                    </p:animEffect>
                                  </p:childTnLst>
                                </p:cTn>
                              </p:par>
                              <p:par>
                                <p:cTn id="66" presetID="10" presetClass="entr" presetSubtype="0" fill="hold" nodeType="withEffect">
                                  <p:stCondLst>
                                    <p:cond delay="0"/>
                                  </p:stCondLst>
                                  <p:childTnLst>
                                    <p:set>
                                      <p:cBhvr>
                                        <p:cTn id="67" dur="1" fill="hold">
                                          <p:stCondLst>
                                            <p:cond delay="0"/>
                                          </p:stCondLst>
                                        </p:cTn>
                                        <p:tgtEl>
                                          <p:spTgt spid="312"/>
                                        </p:tgtEl>
                                        <p:attrNameLst>
                                          <p:attrName>style.visibility</p:attrName>
                                        </p:attrNameLst>
                                      </p:cBhvr>
                                      <p:to>
                                        <p:strVal val="visible"/>
                                      </p:to>
                                    </p:set>
                                    <p:animEffect transition="in" filter="fade">
                                      <p:cBhvr>
                                        <p:cTn id="68" dur="1000"/>
                                        <p:tgtEl>
                                          <p:spTgt spid="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19" descr="屋内, 座る, 機械, コンピュータ が含まれている画像&#10;&#10;自動的に生成された説明"/>
          <p:cNvPicPr preferRelativeResize="0"/>
          <p:nvPr/>
        </p:nvPicPr>
        <p:blipFill rotWithShape="1">
          <a:blip r:embed="rId3">
            <a:alphaModFix/>
          </a:blip>
          <a:srcRect/>
          <a:stretch/>
        </p:blipFill>
        <p:spPr>
          <a:xfrm rot="5400000">
            <a:off x="-728157" y="728158"/>
            <a:ext cx="5825268" cy="4368951"/>
          </a:xfrm>
          <a:prstGeom prst="rect">
            <a:avLst/>
          </a:prstGeom>
          <a:noFill/>
          <a:ln>
            <a:noFill/>
          </a:ln>
        </p:spPr>
      </p:pic>
      <p:pic>
        <p:nvPicPr>
          <p:cNvPr id="319" name="Google Shape;319;p19" descr="屋内, 座る, 小さい, 男 が含まれている画像&#10;&#10;自動的に生成された説明"/>
          <p:cNvPicPr preferRelativeResize="0"/>
          <p:nvPr/>
        </p:nvPicPr>
        <p:blipFill rotWithShape="1">
          <a:blip r:embed="rId4">
            <a:alphaModFix/>
          </a:blip>
          <a:srcRect/>
          <a:stretch/>
        </p:blipFill>
        <p:spPr>
          <a:xfrm rot="5400000">
            <a:off x="7377281" y="2043281"/>
            <a:ext cx="5502536" cy="4126902"/>
          </a:xfrm>
          <a:prstGeom prst="rect">
            <a:avLst/>
          </a:prstGeom>
          <a:noFill/>
          <a:ln>
            <a:noFill/>
          </a:ln>
        </p:spPr>
      </p:pic>
      <p:pic>
        <p:nvPicPr>
          <p:cNvPr id="320" name="Google Shape;320;p19" descr="矢印のイラスト「ゆるいカーブ」"/>
          <p:cNvPicPr preferRelativeResize="0"/>
          <p:nvPr/>
        </p:nvPicPr>
        <p:blipFill rotWithShape="1">
          <a:blip r:embed="rId5">
            <a:alphaModFix/>
          </a:blip>
          <a:srcRect/>
          <a:stretch/>
        </p:blipFill>
        <p:spPr>
          <a:xfrm rot="-10649459" flipH="1">
            <a:off x="7418564" y="1752286"/>
            <a:ext cx="2454566" cy="1913839"/>
          </a:xfrm>
          <a:prstGeom prst="rect">
            <a:avLst/>
          </a:prstGeom>
          <a:noFill/>
          <a:ln>
            <a:noFill/>
          </a:ln>
        </p:spPr>
      </p:pic>
      <p:pic>
        <p:nvPicPr>
          <p:cNvPr id="321" name="Google Shape;321;p19" descr="矢印のイラスト「ゆるいカーブ」"/>
          <p:cNvPicPr preferRelativeResize="0"/>
          <p:nvPr/>
        </p:nvPicPr>
        <p:blipFill rotWithShape="1">
          <a:blip r:embed="rId5">
            <a:alphaModFix/>
          </a:blip>
          <a:srcRect/>
          <a:stretch/>
        </p:blipFill>
        <p:spPr>
          <a:xfrm rot="-279401">
            <a:off x="7181382" y="3196393"/>
            <a:ext cx="2738544" cy="1869004"/>
          </a:xfrm>
          <a:prstGeom prst="rect">
            <a:avLst/>
          </a:prstGeom>
          <a:noFill/>
          <a:ln>
            <a:noFill/>
          </a:ln>
        </p:spPr>
      </p:pic>
      <p:grpSp>
        <p:nvGrpSpPr>
          <p:cNvPr id="322" name="Google Shape;322;p19"/>
          <p:cNvGrpSpPr/>
          <p:nvPr/>
        </p:nvGrpSpPr>
        <p:grpSpPr>
          <a:xfrm>
            <a:off x="4506097" y="982589"/>
            <a:ext cx="3316952" cy="1743745"/>
            <a:chOff x="4368951" y="482301"/>
            <a:chExt cx="3696146" cy="2271214"/>
          </a:xfrm>
        </p:grpSpPr>
        <p:pic>
          <p:nvPicPr>
            <p:cNvPr id="323" name="Google Shape;323;p19" descr="テキスト, 手紙&#10;&#10;自動的に生成された説明"/>
            <p:cNvPicPr preferRelativeResize="0"/>
            <p:nvPr/>
          </p:nvPicPr>
          <p:blipFill rotWithShape="1">
            <a:blip r:embed="rId6">
              <a:alphaModFix/>
            </a:blip>
            <a:srcRect/>
            <a:stretch/>
          </p:blipFill>
          <p:spPr>
            <a:xfrm>
              <a:off x="4368951" y="482301"/>
              <a:ext cx="3696146" cy="2271214"/>
            </a:xfrm>
            <a:prstGeom prst="rect">
              <a:avLst/>
            </a:prstGeom>
            <a:noFill/>
            <a:ln>
              <a:noFill/>
            </a:ln>
          </p:spPr>
        </p:pic>
        <p:sp>
          <p:nvSpPr>
            <p:cNvPr id="324" name="Google Shape;324;p19"/>
            <p:cNvSpPr/>
            <p:nvPr/>
          </p:nvSpPr>
          <p:spPr>
            <a:xfrm>
              <a:off x="6307734" y="2324707"/>
              <a:ext cx="867617" cy="161316"/>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A5955"/>
                </a:solidFill>
                <a:latin typeface="Arial"/>
                <a:ea typeface="Arial"/>
                <a:cs typeface="Arial"/>
                <a:sym typeface="Arial"/>
              </a:endParaRPr>
            </a:p>
          </p:txBody>
        </p:sp>
        <p:sp>
          <p:nvSpPr>
            <p:cNvPr id="325" name="Google Shape;325;p19"/>
            <p:cNvSpPr/>
            <p:nvPr/>
          </p:nvSpPr>
          <p:spPr>
            <a:xfrm>
              <a:off x="5703570" y="2428875"/>
              <a:ext cx="483871" cy="110236"/>
            </a:xfrm>
            <a:prstGeom prst="rect">
              <a:avLst/>
            </a:prstGeom>
            <a:solidFill>
              <a:srgbClr val="7A797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A5955"/>
                </a:solidFill>
                <a:latin typeface="Arial"/>
                <a:ea typeface="Arial"/>
                <a:cs typeface="Arial"/>
                <a:sym typeface="Arial"/>
              </a:endParaRPr>
            </a:p>
          </p:txBody>
        </p:sp>
        <p:sp>
          <p:nvSpPr>
            <p:cNvPr id="326" name="Google Shape;326;p19"/>
            <p:cNvSpPr/>
            <p:nvPr/>
          </p:nvSpPr>
          <p:spPr>
            <a:xfrm>
              <a:off x="5720701" y="2345055"/>
              <a:ext cx="177180" cy="115428"/>
            </a:xfrm>
            <a:prstGeom prst="rect">
              <a:avLst/>
            </a:prstGeom>
            <a:solidFill>
              <a:srgbClr val="7A797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A5955"/>
                </a:solidFill>
                <a:latin typeface="Arial"/>
                <a:ea typeface="Arial"/>
                <a:cs typeface="Arial"/>
                <a:sym typeface="Arial"/>
              </a:endParaRPr>
            </a:p>
          </p:txBody>
        </p:sp>
        <p:sp>
          <p:nvSpPr>
            <p:cNvPr id="327" name="Google Shape;327;p19"/>
            <p:cNvSpPr/>
            <p:nvPr/>
          </p:nvSpPr>
          <p:spPr>
            <a:xfrm rot="-1848255">
              <a:off x="5978056" y="2361299"/>
              <a:ext cx="82895" cy="144226"/>
            </a:xfrm>
            <a:prstGeom prst="rect">
              <a:avLst/>
            </a:prstGeom>
            <a:solidFill>
              <a:srgbClr val="7A797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A5955"/>
                </a:solidFill>
                <a:latin typeface="Arial"/>
                <a:ea typeface="Arial"/>
                <a:cs typeface="Arial"/>
                <a:sym typeface="Arial"/>
              </a:endParaRPr>
            </a:p>
          </p:txBody>
        </p:sp>
        <p:sp>
          <p:nvSpPr>
            <p:cNvPr id="328" name="Google Shape;328;p19"/>
            <p:cNvSpPr/>
            <p:nvPr/>
          </p:nvSpPr>
          <p:spPr>
            <a:xfrm>
              <a:off x="6092034" y="2324707"/>
              <a:ext cx="72546" cy="45719"/>
            </a:xfrm>
            <a:prstGeom prst="ellipse">
              <a:avLst/>
            </a:prstGeom>
            <a:solidFill>
              <a:srgbClr val="7A797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9" name="Google Shape;329;p19"/>
            <p:cNvSpPr/>
            <p:nvPr/>
          </p:nvSpPr>
          <p:spPr>
            <a:xfrm>
              <a:off x="6065520" y="2370426"/>
              <a:ext cx="121921" cy="58449"/>
            </a:xfrm>
            <a:prstGeom prst="ellipse">
              <a:avLst/>
            </a:prstGeom>
            <a:solidFill>
              <a:srgbClr val="91235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30" name="Google Shape;330;p19"/>
            <p:cNvSpPr/>
            <p:nvPr/>
          </p:nvSpPr>
          <p:spPr>
            <a:xfrm rot="-5400000">
              <a:off x="5893014" y="2372088"/>
              <a:ext cx="58449" cy="52526"/>
            </a:xfrm>
            <a:prstGeom prst="ellipse">
              <a:avLst/>
            </a:prstGeom>
            <a:solidFill>
              <a:srgbClr val="91235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31" name="Google Shape;331;p19"/>
            <p:cNvSpPr/>
            <p:nvPr/>
          </p:nvSpPr>
          <p:spPr>
            <a:xfrm rot="-5400000">
              <a:off x="5666931" y="2374064"/>
              <a:ext cx="58449" cy="52526"/>
            </a:xfrm>
            <a:prstGeom prst="ellipse">
              <a:avLst/>
            </a:prstGeom>
            <a:solidFill>
              <a:srgbClr val="91235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332" name="Google Shape;332;p19"/>
          <p:cNvSpPr/>
          <p:nvPr/>
        </p:nvSpPr>
        <p:spPr>
          <a:xfrm rot="3685926">
            <a:off x="3637911" y="3561066"/>
            <a:ext cx="593041" cy="915589"/>
          </a:xfrm>
          <a:prstGeom prst="downArrow">
            <a:avLst>
              <a:gd name="adj1" fmla="val 50000"/>
              <a:gd name="adj2" fmla="val 51161"/>
            </a:avLst>
          </a:prstGeom>
          <a:solidFill>
            <a:srgbClr val="FFF2CC"/>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Calibri"/>
              <a:ea typeface="Calibri"/>
              <a:cs typeface="Calibri"/>
              <a:sym typeface="Calibri"/>
            </a:endParaRPr>
          </a:p>
        </p:txBody>
      </p:sp>
      <p:sp>
        <p:nvSpPr>
          <p:cNvPr id="333" name="Google Shape;333;p19"/>
          <p:cNvSpPr/>
          <p:nvPr/>
        </p:nvSpPr>
        <p:spPr>
          <a:xfrm rot="3685926">
            <a:off x="2637517" y="3257360"/>
            <a:ext cx="593041" cy="915589"/>
          </a:xfrm>
          <a:prstGeom prst="downArrow">
            <a:avLst>
              <a:gd name="adj1" fmla="val 50000"/>
              <a:gd name="adj2" fmla="val 51161"/>
            </a:avLst>
          </a:prstGeom>
          <a:solidFill>
            <a:srgbClr val="FFF2CC"/>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Calibri"/>
              <a:ea typeface="Calibri"/>
              <a:cs typeface="Calibri"/>
              <a:sym typeface="Calibri"/>
            </a:endParaRPr>
          </a:p>
        </p:txBody>
      </p:sp>
      <p:pic>
        <p:nvPicPr>
          <p:cNvPr id="334" name="Google Shape;334;p19" descr="千円札のイラスト（お金・紙幣）"/>
          <p:cNvPicPr preferRelativeResize="0"/>
          <p:nvPr/>
        </p:nvPicPr>
        <p:blipFill rotWithShape="1">
          <a:blip r:embed="rId7">
            <a:alphaModFix/>
          </a:blip>
          <a:srcRect/>
          <a:stretch/>
        </p:blipFill>
        <p:spPr>
          <a:xfrm>
            <a:off x="3059655" y="2971777"/>
            <a:ext cx="2004187" cy="941968"/>
          </a:xfrm>
          <a:prstGeom prst="rect">
            <a:avLst/>
          </a:prstGeom>
          <a:noFill/>
          <a:ln>
            <a:noFill/>
          </a:ln>
        </p:spPr>
      </p:pic>
      <p:pic>
        <p:nvPicPr>
          <p:cNvPr id="335" name="Google Shape;335;p19"/>
          <p:cNvPicPr preferRelativeResize="0"/>
          <p:nvPr/>
        </p:nvPicPr>
        <p:blipFill rotWithShape="1">
          <a:blip r:embed="rId8">
            <a:alphaModFix/>
          </a:blip>
          <a:srcRect/>
          <a:stretch/>
        </p:blipFill>
        <p:spPr>
          <a:xfrm>
            <a:off x="4054378" y="3442761"/>
            <a:ext cx="1417135" cy="1018718"/>
          </a:xfrm>
          <a:prstGeom prst="rect">
            <a:avLst/>
          </a:prstGeom>
          <a:noFill/>
          <a:ln>
            <a:noFill/>
          </a:ln>
        </p:spPr>
      </p:pic>
      <p:sp>
        <p:nvSpPr>
          <p:cNvPr id="336" name="Google Shape;336;p19"/>
          <p:cNvSpPr/>
          <p:nvPr/>
        </p:nvSpPr>
        <p:spPr>
          <a:xfrm rot="3685926">
            <a:off x="3038265" y="1271435"/>
            <a:ext cx="593041" cy="915589"/>
          </a:xfrm>
          <a:prstGeom prst="downArrow">
            <a:avLst>
              <a:gd name="adj1" fmla="val 50000"/>
              <a:gd name="adj2" fmla="val 51161"/>
            </a:avLst>
          </a:prstGeom>
          <a:solidFill>
            <a:srgbClr val="FFF2CC"/>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Calibri"/>
              <a:ea typeface="Calibri"/>
              <a:cs typeface="Calibri"/>
              <a:sym typeface="Calibri"/>
            </a:endParaRPr>
          </a:p>
        </p:txBody>
      </p:sp>
      <p:sp>
        <p:nvSpPr>
          <p:cNvPr id="337" name="Google Shape;337;p19"/>
          <p:cNvSpPr/>
          <p:nvPr/>
        </p:nvSpPr>
        <p:spPr>
          <a:xfrm rot="-6890891">
            <a:off x="492156" y="4040403"/>
            <a:ext cx="593041" cy="915589"/>
          </a:xfrm>
          <a:prstGeom prst="downArrow">
            <a:avLst>
              <a:gd name="adj1" fmla="val 50000"/>
              <a:gd name="adj2" fmla="val 51161"/>
            </a:avLst>
          </a:prstGeom>
          <a:solidFill>
            <a:srgbClr val="FFF2CC"/>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Calibri"/>
              <a:ea typeface="Calibri"/>
              <a:cs typeface="Calibri"/>
              <a:sym typeface="Calibri"/>
            </a:endParaRPr>
          </a:p>
        </p:txBody>
      </p:sp>
      <p:sp>
        <p:nvSpPr>
          <p:cNvPr id="338" name="Google Shape;338;p19"/>
          <p:cNvSpPr txBox="1"/>
          <p:nvPr/>
        </p:nvSpPr>
        <p:spPr>
          <a:xfrm>
            <a:off x="3488365" y="3783301"/>
            <a:ext cx="56461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600" b="1">
                <a:solidFill>
                  <a:srgbClr val="FF0000"/>
                </a:solidFill>
                <a:latin typeface="Arial"/>
                <a:ea typeface="Arial"/>
                <a:cs typeface="Arial"/>
                <a:sym typeface="Arial"/>
              </a:rPr>
              <a:t>①</a:t>
            </a:r>
            <a:endParaRPr/>
          </a:p>
        </p:txBody>
      </p:sp>
      <p:sp>
        <p:nvSpPr>
          <p:cNvPr id="339" name="Google Shape;339;p19"/>
          <p:cNvSpPr txBox="1"/>
          <p:nvPr/>
        </p:nvSpPr>
        <p:spPr>
          <a:xfrm>
            <a:off x="2855622" y="1531297"/>
            <a:ext cx="56461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600" b="1">
                <a:solidFill>
                  <a:srgbClr val="FF0000"/>
                </a:solidFill>
                <a:latin typeface="Arial"/>
                <a:ea typeface="Arial"/>
                <a:cs typeface="Arial"/>
                <a:sym typeface="Arial"/>
              </a:rPr>
              <a:t>②</a:t>
            </a:r>
            <a:endParaRPr/>
          </a:p>
        </p:txBody>
      </p:sp>
      <p:sp>
        <p:nvSpPr>
          <p:cNvPr id="340" name="Google Shape;340;p19"/>
          <p:cNvSpPr txBox="1"/>
          <p:nvPr/>
        </p:nvSpPr>
        <p:spPr>
          <a:xfrm>
            <a:off x="673131" y="4137749"/>
            <a:ext cx="56461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600" b="1">
                <a:solidFill>
                  <a:srgbClr val="FF0000"/>
                </a:solidFill>
                <a:latin typeface="Arial"/>
                <a:ea typeface="Arial"/>
                <a:cs typeface="Arial"/>
                <a:sym typeface="Arial"/>
              </a:rPr>
              <a:t>③</a:t>
            </a:r>
            <a:endParaRPr/>
          </a:p>
        </p:txBody>
      </p:sp>
      <p:sp>
        <p:nvSpPr>
          <p:cNvPr id="341" name="Google Shape;341;p19"/>
          <p:cNvSpPr txBox="1"/>
          <p:nvPr/>
        </p:nvSpPr>
        <p:spPr>
          <a:xfrm>
            <a:off x="2619643" y="3419267"/>
            <a:ext cx="56461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600" b="1">
                <a:solidFill>
                  <a:srgbClr val="FF0000"/>
                </a:solidFill>
                <a:latin typeface="Arial"/>
                <a:ea typeface="Arial"/>
                <a:cs typeface="Arial"/>
                <a:sym typeface="Arial"/>
              </a:rPr>
              <a:t>①</a:t>
            </a:r>
            <a:endParaRPr/>
          </a:p>
        </p:txBody>
      </p:sp>
      <p:sp>
        <p:nvSpPr>
          <p:cNvPr id="342" name="Google Shape;342;p19"/>
          <p:cNvSpPr/>
          <p:nvPr/>
        </p:nvSpPr>
        <p:spPr>
          <a:xfrm>
            <a:off x="10128549" y="3913745"/>
            <a:ext cx="439974" cy="411120"/>
          </a:xfrm>
          <a:prstGeom prst="rect">
            <a:avLst/>
          </a:prstGeom>
          <a:solidFill>
            <a:srgbClr val="7C34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43" name="Google Shape;343;p19" descr="スマートフォン・スマホのイラスト"/>
          <p:cNvPicPr preferRelativeResize="0"/>
          <p:nvPr/>
        </p:nvPicPr>
        <p:blipFill rotWithShape="1">
          <a:blip r:embed="rId9">
            <a:alphaModFix/>
          </a:blip>
          <a:srcRect/>
          <a:stretch/>
        </p:blipFill>
        <p:spPr>
          <a:xfrm>
            <a:off x="4909308" y="3088313"/>
            <a:ext cx="3173570" cy="344018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0"/>
                                        </p:tgtEl>
                                        <p:attrNameLst>
                                          <p:attrName>style.visibility</p:attrName>
                                        </p:attrNameLst>
                                      </p:cBhvr>
                                      <p:to>
                                        <p:strVal val="visible"/>
                                      </p:to>
                                    </p:set>
                                    <p:animEffect transition="in" filter="fade">
                                      <p:cBhvr>
                                        <p:cTn id="7" dur="1000"/>
                                        <p:tgtEl>
                                          <p:spTgt spid="320"/>
                                        </p:tgtEl>
                                      </p:cBhvr>
                                    </p:animEffect>
                                  </p:childTnLst>
                                </p:cTn>
                              </p:par>
                              <p:par>
                                <p:cTn id="8" presetID="10" presetClass="entr" presetSubtype="0" fill="hold" nodeType="withEffect">
                                  <p:stCondLst>
                                    <p:cond delay="0"/>
                                  </p:stCondLst>
                                  <p:childTnLst>
                                    <p:set>
                                      <p:cBhvr>
                                        <p:cTn id="9" dur="1" fill="hold">
                                          <p:stCondLst>
                                            <p:cond delay="0"/>
                                          </p:stCondLst>
                                        </p:cTn>
                                        <p:tgtEl>
                                          <p:spTgt spid="319"/>
                                        </p:tgtEl>
                                        <p:attrNameLst>
                                          <p:attrName>style.visibility</p:attrName>
                                        </p:attrNameLst>
                                      </p:cBhvr>
                                      <p:to>
                                        <p:strVal val="visible"/>
                                      </p:to>
                                    </p:set>
                                    <p:animEffect transition="in" filter="fade">
                                      <p:cBhvr>
                                        <p:cTn id="10" dur="1000"/>
                                        <p:tgtEl>
                                          <p:spTgt spid="319"/>
                                        </p:tgtEl>
                                      </p:cBhvr>
                                    </p:animEffect>
                                  </p:childTnLst>
                                </p:cTn>
                              </p:par>
                              <p:par>
                                <p:cTn id="11" presetID="10" presetClass="entr" presetSubtype="0" fill="hold" nodeType="withEffect">
                                  <p:stCondLst>
                                    <p:cond delay="0"/>
                                  </p:stCondLst>
                                  <p:childTnLst>
                                    <p:set>
                                      <p:cBhvr>
                                        <p:cTn id="12" dur="1" fill="hold">
                                          <p:stCondLst>
                                            <p:cond delay="0"/>
                                          </p:stCondLst>
                                        </p:cTn>
                                        <p:tgtEl>
                                          <p:spTgt spid="342"/>
                                        </p:tgtEl>
                                        <p:attrNameLst>
                                          <p:attrName>style.visibility</p:attrName>
                                        </p:attrNameLst>
                                      </p:cBhvr>
                                      <p:to>
                                        <p:strVal val="visible"/>
                                      </p:to>
                                    </p:set>
                                    <p:animEffect transition="in" filter="fade">
                                      <p:cBhvr>
                                        <p:cTn id="13" dur="1000"/>
                                        <p:tgtEl>
                                          <p:spTgt spid="34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18"/>
                                        </p:tgtEl>
                                        <p:attrNameLst>
                                          <p:attrName>style.visibility</p:attrName>
                                        </p:attrNameLst>
                                      </p:cBhvr>
                                      <p:to>
                                        <p:strVal val="visible"/>
                                      </p:to>
                                    </p:set>
                                    <p:animEffect transition="in" filter="fade">
                                      <p:cBhvr>
                                        <p:cTn id="18" dur="1000"/>
                                        <p:tgtEl>
                                          <p:spTgt spid="318"/>
                                        </p:tgtEl>
                                      </p:cBhvr>
                                    </p:animEffect>
                                  </p:childTnLst>
                                </p:cTn>
                              </p:par>
                              <p:par>
                                <p:cTn id="19" presetID="10" presetClass="entr" presetSubtype="0" fill="hold" nodeType="withEffect">
                                  <p:stCondLst>
                                    <p:cond delay="0"/>
                                  </p:stCondLst>
                                  <p:childTnLst>
                                    <p:set>
                                      <p:cBhvr>
                                        <p:cTn id="20" dur="1" fill="hold">
                                          <p:stCondLst>
                                            <p:cond delay="0"/>
                                          </p:stCondLst>
                                        </p:cTn>
                                        <p:tgtEl>
                                          <p:spTgt spid="332"/>
                                        </p:tgtEl>
                                        <p:attrNameLst>
                                          <p:attrName>style.visibility</p:attrName>
                                        </p:attrNameLst>
                                      </p:cBhvr>
                                      <p:to>
                                        <p:strVal val="visible"/>
                                      </p:to>
                                    </p:set>
                                    <p:animEffect transition="in" filter="fade">
                                      <p:cBhvr>
                                        <p:cTn id="21" dur="1000"/>
                                        <p:tgtEl>
                                          <p:spTgt spid="332"/>
                                        </p:tgtEl>
                                      </p:cBhvr>
                                    </p:animEffect>
                                  </p:childTnLst>
                                </p:cTn>
                              </p:par>
                              <p:par>
                                <p:cTn id="22" presetID="10" presetClass="entr" presetSubtype="0" fill="hold" nodeType="withEffect">
                                  <p:stCondLst>
                                    <p:cond delay="0"/>
                                  </p:stCondLst>
                                  <p:childTnLst>
                                    <p:set>
                                      <p:cBhvr>
                                        <p:cTn id="23" dur="1" fill="hold">
                                          <p:stCondLst>
                                            <p:cond delay="0"/>
                                          </p:stCondLst>
                                        </p:cTn>
                                        <p:tgtEl>
                                          <p:spTgt spid="333"/>
                                        </p:tgtEl>
                                        <p:attrNameLst>
                                          <p:attrName>style.visibility</p:attrName>
                                        </p:attrNameLst>
                                      </p:cBhvr>
                                      <p:to>
                                        <p:strVal val="visible"/>
                                      </p:to>
                                    </p:set>
                                    <p:animEffect transition="in" filter="fade">
                                      <p:cBhvr>
                                        <p:cTn id="24" dur="1000"/>
                                        <p:tgtEl>
                                          <p:spTgt spid="333"/>
                                        </p:tgtEl>
                                      </p:cBhvr>
                                    </p:animEffect>
                                  </p:childTnLst>
                                </p:cTn>
                              </p:par>
                              <p:par>
                                <p:cTn id="25" presetID="10" presetClass="entr" presetSubtype="0" fill="hold" nodeType="withEffect">
                                  <p:stCondLst>
                                    <p:cond delay="0"/>
                                  </p:stCondLst>
                                  <p:childTnLst>
                                    <p:set>
                                      <p:cBhvr>
                                        <p:cTn id="26" dur="1" fill="hold">
                                          <p:stCondLst>
                                            <p:cond delay="0"/>
                                          </p:stCondLst>
                                        </p:cTn>
                                        <p:tgtEl>
                                          <p:spTgt spid="334"/>
                                        </p:tgtEl>
                                        <p:attrNameLst>
                                          <p:attrName>style.visibility</p:attrName>
                                        </p:attrNameLst>
                                      </p:cBhvr>
                                      <p:to>
                                        <p:strVal val="visible"/>
                                      </p:to>
                                    </p:set>
                                    <p:animEffect transition="in" filter="fade">
                                      <p:cBhvr>
                                        <p:cTn id="27" dur="1000"/>
                                        <p:tgtEl>
                                          <p:spTgt spid="334"/>
                                        </p:tgtEl>
                                      </p:cBhvr>
                                    </p:animEffect>
                                  </p:childTnLst>
                                </p:cTn>
                              </p:par>
                              <p:par>
                                <p:cTn id="28" presetID="10" presetClass="entr" presetSubtype="0" fill="hold" nodeType="withEffect">
                                  <p:stCondLst>
                                    <p:cond delay="0"/>
                                  </p:stCondLst>
                                  <p:childTnLst>
                                    <p:set>
                                      <p:cBhvr>
                                        <p:cTn id="29" dur="1" fill="hold">
                                          <p:stCondLst>
                                            <p:cond delay="0"/>
                                          </p:stCondLst>
                                        </p:cTn>
                                        <p:tgtEl>
                                          <p:spTgt spid="335"/>
                                        </p:tgtEl>
                                        <p:attrNameLst>
                                          <p:attrName>style.visibility</p:attrName>
                                        </p:attrNameLst>
                                      </p:cBhvr>
                                      <p:to>
                                        <p:strVal val="visible"/>
                                      </p:to>
                                    </p:set>
                                    <p:animEffect transition="in" filter="fade">
                                      <p:cBhvr>
                                        <p:cTn id="30" dur="1000"/>
                                        <p:tgtEl>
                                          <p:spTgt spid="335"/>
                                        </p:tgtEl>
                                      </p:cBhvr>
                                    </p:animEffect>
                                  </p:childTnLst>
                                </p:cTn>
                              </p:par>
                              <p:par>
                                <p:cTn id="31" presetID="10" presetClass="entr" presetSubtype="0" fill="hold" nodeType="withEffect">
                                  <p:stCondLst>
                                    <p:cond delay="0"/>
                                  </p:stCondLst>
                                  <p:childTnLst>
                                    <p:set>
                                      <p:cBhvr>
                                        <p:cTn id="32" dur="1" fill="hold">
                                          <p:stCondLst>
                                            <p:cond delay="0"/>
                                          </p:stCondLst>
                                        </p:cTn>
                                        <p:tgtEl>
                                          <p:spTgt spid="336"/>
                                        </p:tgtEl>
                                        <p:attrNameLst>
                                          <p:attrName>style.visibility</p:attrName>
                                        </p:attrNameLst>
                                      </p:cBhvr>
                                      <p:to>
                                        <p:strVal val="visible"/>
                                      </p:to>
                                    </p:set>
                                    <p:animEffect transition="in" filter="fade">
                                      <p:cBhvr>
                                        <p:cTn id="33" dur="1000"/>
                                        <p:tgtEl>
                                          <p:spTgt spid="336"/>
                                        </p:tgtEl>
                                      </p:cBhvr>
                                    </p:animEffect>
                                  </p:childTnLst>
                                </p:cTn>
                              </p:par>
                              <p:par>
                                <p:cTn id="34" presetID="10" presetClass="entr" presetSubtype="0" fill="hold" nodeType="withEffect">
                                  <p:stCondLst>
                                    <p:cond delay="0"/>
                                  </p:stCondLst>
                                  <p:childTnLst>
                                    <p:set>
                                      <p:cBhvr>
                                        <p:cTn id="35" dur="1" fill="hold">
                                          <p:stCondLst>
                                            <p:cond delay="0"/>
                                          </p:stCondLst>
                                        </p:cTn>
                                        <p:tgtEl>
                                          <p:spTgt spid="337"/>
                                        </p:tgtEl>
                                        <p:attrNameLst>
                                          <p:attrName>style.visibility</p:attrName>
                                        </p:attrNameLst>
                                      </p:cBhvr>
                                      <p:to>
                                        <p:strVal val="visible"/>
                                      </p:to>
                                    </p:set>
                                    <p:animEffect transition="in" filter="fade">
                                      <p:cBhvr>
                                        <p:cTn id="36" dur="1000"/>
                                        <p:tgtEl>
                                          <p:spTgt spid="337"/>
                                        </p:tgtEl>
                                      </p:cBhvr>
                                    </p:animEffect>
                                  </p:childTnLst>
                                </p:cTn>
                              </p:par>
                              <p:par>
                                <p:cTn id="37" presetID="10" presetClass="entr" presetSubtype="0" fill="hold" nodeType="withEffect">
                                  <p:stCondLst>
                                    <p:cond delay="0"/>
                                  </p:stCondLst>
                                  <p:childTnLst>
                                    <p:set>
                                      <p:cBhvr>
                                        <p:cTn id="38" dur="1" fill="hold">
                                          <p:stCondLst>
                                            <p:cond delay="0"/>
                                          </p:stCondLst>
                                        </p:cTn>
                                        <p:tgtEl>
                                          <p:spTgt spid="338"/>
                                        </p:tgtEl>
                                        <p:attrNameLst>
                                          <p:attrName>style.visibility</p:attrName>
                                        </p:attrNameLst>
                                      </p:cBhvr>
                                      <p:to>
                                        <p:strVal val="visible"/>
                                      </p:to>
                                    </p:set>
                                    <p:animEffect transition="in" filter="fade">
                                      <p:cBhvr>
                                        <p:cTn id="39" dur="1000"/>
                                        <p:tgtEl>
                                          <p:spTgt spid="338"/>
                                        </p:tgtEl>
                                      </p:cBhvr>
                                    </p:animEffect>
                                  </p:childTnLst>
                                </p:cTn>
                              </p:par>
                              <p:par>
                                <p:cTn id="40" presetID="10" presetClass="entr" presetSubtype="0" fill="hold" nodeType="withEffect">
                                  <p:stCondLst>
                                    <p:cond delay="0"/>
                                  </p:stCondLst>
                                  <p:childTnLst>
                                    <p:set>
                                      <p:cBhvr>
                                        <p:cTn id="41" dur="1" fill="hold">
                                          <p:stCondLst>
                                            <p:cond delay="0"/>
                                          </p:stCondLst>
                                        </p:cTn>
                                        <p:tgtEl>
                                          <p:spTgt spid="339"/>
                                        </p:tgtEl>
                                        <p:attrNameLst>
                                          <p:attrName>style.visibility</p:attrName>
                                        </p:attrNameLst>
                                      </p:cBhvr>
                                      <p:to>
                                        <p:strVal val="visible"/>
                                      </p:to>
                                    </p:set>
                                    <p:animEffect transition="in" filter="fade">
                                      <p:cBhvr>
                                        <p:cTn id="42" dur="1000"/>
                                        <p:tgtEl>
                                          <p:spTgt spid="339"/>
                                        </p:tgtEl>
                                      </p:cBhvr>
                                    </p:animEffect>
                                  </p:childTnLst>
                                </p:cTn>
                              </p:par>
                              <p:par>
                                <p:cTn id="43" presetID="10" presetClass="entr" presetSubtype="0" fill="hold" nodeType="withEffect">
                                  <p:stCondLst>
                                    <p:cond delay="0"/>
                                  </p:stCondLst>
                                  <p:childTnLst>
                                    <p:set>
                                      <p:cBhvr>
                                        <p:cTn id="44" dur="1" fill="hold">
                                          <p:stCondLst>
                                            <p:cond delay="0"/>
                                          </p:stCondLst>
                                        </p:cTn>
                                        <p:tgtEl>
                                          <p:spTgt spid="340"/>
                                        </p:tgtEl>
                                        <p:attrNameLst>
                                          <p:attrName>style.visibility</p:attrName>
                                        </p:attrNameLst>
                                      </p:cBhvr>
                                      <p:to>
                                        <p:strVal val="visible"/>
                                      </p:to>
                                    </p:set>
                                    <p:animEffect transition="in" filter="fade">
                                      <p:cBhvr>
                                        <p:cTn id="45" dur="1000"/>
                                        <p:tgtEl>
                                          <p:spTgt spid="340"/>
                                        </p:tgtEl>
                                      </p:cBhvr>
                                    </p:animEffect>
                                  </p:childTnLst>
                                </p:cTn>
                              </p:par>
                              <p:par>
                                <p:cTn id="46" presetID="10" presetClass="entr" presetSubtype="0" fill="hold" nodeType="withEffect">
                                  <p:stCondLst>
                                    <p:cond delay="0"/>
                                  </p:stCondLst>
                                  <p:childTnLst>
                                    <p:set>
                                      <p:cBhvr>
                                        <p:cTn id="47" dur="1" fill="hold">
                                          <p:stCondLst>
                                            <p:cond delay="0"/>
                                          </p:stCondLst>
                                        </p:cTn>
                                        <p:tgtEl>
                                          <p:spTgt spid="341"/>
                                        </p:tgtEl>
                                        <p:attrNameLst>
                                          <p:attrName>style.visibility</p:attrName>
                                        </p:attrNameLst>
                                      </p:cBhvr>
                                      <p:to>
                                        <p:strVal val="visible"/>
                                      </p:to>
                                    </p:set>
                                    <p:animEffect transition="in" filter="fade">
                                      <p:cBhvr>
                                        <p:cTn id="48" dur="1000"/>
                                        <p:tgtEl>
                                          <p:spTgt spid="34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43"/>
                                        </p:tgtEl>
                                        <p:attrNameLst>
                                          <p:attrName>style.visibility</p:attrName>
                                        </p:attrNameLst>
                                      </p:cBhvr>
                                      <p:to>
                                        <p:strVal val="visible"/>
                                      </p:to>
                                    </p:set>
                                    <p:animEffect transition="in" filter="fade">
                                      <p:cBhvr>
                                        <p:cTn id="53" dur="1000"/>
                                        <p:tgtEl>
                                          <p:spTgt spid="343"/>
                                        </p:tgtEl>
                                      </p:cBhvr>
                                    </p:animEffect>
                                  </p:childTnLst>
                                </p:cTn>
                              </p:par>
                              <p:par>
                                <p:cTn id="54" presetID="10" presetClass="entr" presetSubtype="0" fill="hold" nodeType="withEffect">
                                  <p:stCondLst>
                                    <p:cond delay="0"/>
                                  </p:stCondLst>
                                  <p:childTnLst>
                                    <p:set>
                                      <p:cBhvr>
                                        <p:cTn id="55" dur="1" fill="hold">
                                          <p:stCondLst>
                                            <p:cond delay="0"/>
                                          </p:stCondLst>
                                        </p:cTn>
                                        <p:tgtEl>
                                          <p:spTgt spid="321"/>
                                        </p:tgtEl>
                                        <p:attrNameLst>
                                          <p:attrName>style.visibility</p:attrName>
                                        </p:attrNameLst>
                                      </p:cBhvr>
                                      <p:to>
                                        <p:strVal val="visible"/>
                                      </p:to>
                                    </p:set>
                                    <p:animEffect transition="in" filter="fade">
                                      <p:cBhvr>
                                        <p:cTn id="56" dur="1000"/>
                                        <p:tgtEl>
                                          <p:spTgt spid="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Google Shape;349;p20" descr="駅のホームのイラスト（背景素材）"/>
          <p:cNvPicPr preferRelativeResize="0"/>
          <p:nvPr/>
        </p:nvPicPr>
        <p:blipFill rotWithShape="1">
          <a:blip r:embed="rId3">
            <a:alphaModFix/>
          </a:blip>
          <a:srcRect/>
          <a:stretch/>
        </p:blipFill>
        <p:spPr>
          <a:xfrm>
            <a:off x="4221891" y="3971517"/>
            <a:ext cx="5123935" cy="2886483"/>
          </a:xfrm>
          <a:prstGeom prst="rect">
            <a:avLst/>
          </a:prstGeom>
          <a:noFill/>
          <a:ln>
            <a:noFill/>
          </a:ln>
        </p:spPr>
      </p:pic>
      <p:grpSp>
        <p:nvGrpSpPr>
          <p:cNvPr id="350" name="Google Shape;350;p20"/>
          <p:cNvGrpSpPr/>
          <p:nvPr/>
        </p:nvGrpSpPr>
        <p:grpSpPr>
          <a:xfrm>
            <a:off x="9261181" y="3666649"/>
            <a:ext cx="3059327" cy="3277850"/>
            <a:chOff x="9136792" y="0"/>
            <a:chExt cx="3059327" cy="3277850"/>
          </a:xfrm>
        </p:grpSpPr>
        <p:pic>
          <p:nvPicPr>
            <p:cNvPr id="351" name="Google Shape;351;p20" descr="落とし物の届けを出す人のイラスト（駅）"/>
            <p:cNvPicPr preferRelativeResize="0"/>
            <p:nvPr/>
          </p:nvPicPr>
          <p:blipFill rotWithShape="1">
            <a:blip r:embed="rId4">
              <a:alphaModFix/>
            </a:blip>
            <a:srcRect/>
            <a:stretch/>
          </p:blipFill>
          <p:spPr>
            <a:xfrm>
              <a:off x="9136792" y="0"/>
              <a:ext cx="3059327" cy="3277850"/>
            </a:xfrm>
            <a:prstGeom prst="rect">
              <a:avLst/>
            </a:prstGeom>
            <a:noFill/>
            <a:ln>
              <a:noFill/>
            </a:ln>
          </p:spPr>
        </p:pic>
        <p:sp>
          <p:nvSpPr>
            <p:cNvPr id="352" name="Google Shape;352;p20"/>
            <p:cNvSpPr/>
            <p:nvPr/>
          </p:nvSpPr>
          <p:spPr>
            <a:xfrm>
              <a:off x="10527958" y="111211"/>
              <a:ext cx="605481" cy="61783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3600" b="1">
                  <a:solidFill>
                    <a:schemeClr val="dk1"/>
                  </a:solidFill>
                  <a:latin typeface="Arial"/>
                  <a:ea typeface="Arial"/>
                  <a:cs typeface="Arial"/>
                  <a:sym typeface="Arial"/>
                </a:rPr>
                <a:t>？</a:t>
              </a:r>
              <a:endParaRPr/>
            </a:p>
          </p:txBody>
        </p:sp>
      </p:grpSp>
      <p:pic>
        <p:nvPicPr>
          <p:cNvPr id="353" name="Google Shape;353;p20" descr="屋内, 金属, 大きい, 備え が含まれている画像&#10;&#10;自動的に生成された説明"/>
          <p:cNvPicPr preferRelativeResize="0"/>
          <p:nvPr/>
        </p:nvPicPr>
        <p:blipFill rotWithShape="1">
          <a:blip r:embed="rId5">
            <a:alphaModFix/>
          </a:blip>
          <a:srcRect/>
          <a:stretch/>
        </p:blipFill>
        <p:spPr>
          <a:xfrm>
            <a:off x="-1" y="-1"/>
            <a:ext cx="9761200" cy="3885017"/>
          </a:xfrm>
          <a:prstGeom prst="rect">
            <a:avLst/>
          </a:prstGeom>
          <a:noFill/>
          <a:ln>
            <a:noFill/>
          </a:ln>
        </p:spPr>
      </p:pic>
      <p:sp>
        <p:nvSpPr>
          <p:cNvPr id="354" name="Google Shape;354;p20"/>
          <p:cNvSpPr/>
          <p:nvPr/>
        </p:nvSpPr>
        <p:spPr>
          <a:xfrm>
            <a:off x="9182100" y="335317"/>
            <a:ext cx="463680" cy="739721"/>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5" name="Google Shape;355;p20"/>
          <p:cNvSpPr/>
          <p:nvPr/>
        </p:nvSpPr>
        <p:spPr>
          <a:xfrm rot="21367263">
            <a:off x="1708030" y="586571"/>
            <a:ext cx="5924029" cy="1032164"/>
          </a:xfrm>
          <a:prstGeom prst="roundRect">
            <a:avLst>
              <a:gd name="adj" fmla="val 16667"/>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6" name="Google Shape;356;p20"/>
          <p:cNvSpPr txBox="1"/>
          <p:nvPr/>
        </p:nvSpPr>
        <p:spPr>
          <a:xfrm>
            <a:off x="10425902" y="126535"/>
            <a:ext cx="1766098" cy="1200288"/>
          </a:xfrm>
          <a:prstGeom prst="rect">
            <a:avLst/>
          </a:prstGeom>
          <a:noFill/>
          <a:ln>
            <a:noFill/>
          </a:ln>
        </p:spPr>
        <p:txBody>
          <a:bodyPr spcFirstLastPara="1" wrap="square" lIns="91425" tIns="45700" rIns="91425" bIns="45700" anchor="t" anchorCtr="0">
            <a:spAutoFit/>
          </a:bodyPr>
          <a:lstStyle/>
          <a:p>
            <a:pPr lvl="0"/>
            <a:r>
              <a:rPr lang="en-US" altLang="ja-JP" sz="3600" b="1" err="1">
                <a:solidFill>
                  <a:schemeClr val="dk1"/>
                </a:solidFill>
              </a:rPr>
              <a:t>Số</a:t>
            </a:r>
            <a:r>
              <a:rPr lang="en-US" altLang="ja-JP" sz="3600" b="1">
                <a:solidFill>
                  <a:schemeClr val="dk1"/>
                </a:solidFill>
              </a:rPr>
              <a:t> </a:t>
            </a:r>
            <a:r>
              <a:rPr lang="en-US" altLang="ja-JP" sz="3600" b="1" err="1">
                <a:solidFill>
                  <a:schemeClr val="dk1"/>
                </a:solidFill>
              </a:rPr>
              <a:t>sân</a:t>
            </a:r>
            <a:r>
              <a:rPr lang="en-US" altLang="ja-JP" sz="3600" b="1">
                <a:solidFill>
                  <a:schemeClr val="dk1"/>
                </a:solidFill>
              </a:rPr>
              <a:t> </a:t>
            </a:r>
            <a:r>
              <a:rPr lang="en-US" altLang="ja-JP" sz="3600" b="1" err="1">
                <a:solidFill>
                  <a:schemeClr val="dk1"/>
                </a:solidFill>
              </a:rPr>
              <a:t>ga</a:t>
            </a:r>
            <a:endParaRPr sz="1800"/>
          </a:p>
        </p:txBody>
      </p:sp>
      <p:cxnSp>
        <p:nvCxnSpPr>
          <p:cNvPr id="357" name="Google Shape;357;p20"/>
          <p:cNvCxnSpPr/>
          <p:nvPr/>
        </p:nvCxnSpPr>
        <p:spPr>
          <a:xfrm rot="10800000">
            <a:off x="9645781" y="741405"/>
            <a:ext cx="758608" cy="0"/>
          </a:xfrm>
          <a:prstGeom prst="straightConnector1">
            <a:avLst/>
          </a:prstGeom>
          <a:noFill/>
          <a:ln w="82550" cap="flat" cmpd="sng">
            <a:solidFill>
              <a:srgbClr val="FF0000"/>
            </a:solidFill>
            <a:prstDash val="solid"/>
            <a:miter lim="800000"/>
            <a:headEnd type="none" w="med" len="med"/>
            <a:tailEnd type="triangle" w="med" len="med"/>
          </a:ln>
        </p:spPr>
      </p:cxnSp>
      <p:sp>
        <p:nvSpPr>
          <p:cNvPr id="358" name="Google Shape;358;p20"/>
          <p:cNvSpPr txBox="1"/>
          <p:nvPr/>
        </p:nvSpPr>
        <p:spPr>
          <a:xfrm>
            <a:off x="3616388" y="2741372"/>
            <a:ext cx="4393590" cy="1200288"/>
          </a:xfrm>
          <a:prstGeom prst="rect">
            <a:avLst/>
          </a:prstGeom>
          <a:solidFill>
            <a:schemeClr val="bg1"/>
          </a:solidFill>
          <a:ln>
            <a:noFill/>
          </a:ln>
        </p:spPr>
        <p:txBody>
          <a:bodyPr spcFirstLastPara="1" wrap="square" lIns="91425" tIns="45700" rIns="91425" bIns="45700" anchor="t" anchorCtr="0">
            <a:spAutoFit/>
          </a:bodyPr>
          <a:lstStyle/>
          <a:p>
            <a:pPr lvl="0"/>
            <a:r>
              <a:rPr lang="en-US" altLang="ja-JP" sz="3600" b="1" err="1">
                <a:solidFill>
                  <a:schemeClr val="tx1"/>
                </a:solidFill>
              </a:rPr>
              <a:t>Thời</a:t>
            </a:r>
            <a:r>
              <a:rPr lang="en-US" altLang="ja-JP" sz="3600" b="1">
                <a:solidFill>
                  <a:schemeClr val="tx1"/>
                </a:solidFill>
              </a:rPr>
              <a:t> </a:t>
            </a:r>
            <a:r>
              <a:rPr lang="en-US" altLang="ja-JP" sz="3600" b="1" err="1">
                <a:solidFill>
                  <a:schemeClr val="tx1"/>
                </a:solidFill>
              </a:rPr>
              <a:t>gian</a:t>
            </a:r>
            <a:r>
              <a:rPr lang="en-US" altLang="ja-JP" sz="3600" b="1">
                <a:solidFill>
                  <a:schemeClr val="tx1"/>
                </a:solidFill>
              </a:rPr>
              <a:t> </a:t>
            </a:r>
            <a:r>
              <a:rPr lang="en-US" altLang="ja-JP" sz="3600" b="1" err="1">
                <a:solidFill>
                  <a:schemeClr val="tx1"/>
                </a:solidFill>
              </a:rPr>
              <a:t>và</a:t>
            </a:r>
            <a:r>
              <a:rPr lang="en-US" altLang="ja-JP" sz="3600" b="1">
                <a:solidFill>
                  <a:schemeClr val="tx1"/>
                </a:solidFill>
              </a:rPr>
              <a:t> </a:t>
            </a:r>
            <a:r>
              <a:rPr lang="en-US" altLang="ja-JP" sz="3600" b="1" err="1">
                <a:solidFill>
                  <a:schemeClr val="tx1"/>
                </a:solidFill>
              </a:rPr>
              <a:t>điểm</a:t>
            </a:r>
            <a:r>
              <a:rPr lang="en-US" altLang="ja-JP" sz="3600" b="1">
                <a:solidFill>
                  <a:schemeClr val="tx1"/>
                </a:solidFill>
              </a:rPr>
              <a:t> </a:t>
            </a:r>
            <a:r>
              <a:rPr lang="en-US" altLang="ja-JP" sz="3600" b="1" err="1">
                <a:solidFill>
                  <a:schemeClr val="tx1"/>
                </a:solidFill>
              </a:rPr>
              <a:t>đến</a:t>
            </a:r>
            <a:r>
              <a:rPr lang="en-US" altLang="ja-JP" sz="3600" b="1">
                <a:solidFill>
                  <a:schemeClr val="tx1"/>
                </a:solidFill>
              </a:rPr>
              <a:t> </a:t>
            </a:r>
            <a:r>
              <a:rPr lang="en-US" altLang="ja-JP" sz="3600" b="1" err="1">
                <a:solidFill>
                  <a:schemeClr val="tx1"/>
                </a:solidFill>
              </a:rPr>
              <a:t>của</a:t>
            </a:r>
            <a:r>
              <a:rPr lang="en-US" altLang="ja-JP" sz="3600" b="1">
                <a:solidFill>
                  <a:schemeClr val="tx1"/>
                </a:solidFill>
              </a:rPr>
              <a:t> </a:t>
            </a:r>
            <a:r>
              <a:rPr lang="en-US" altLang="ja-JP" sz="3600" b="1" err="1">
                <a:solidFill>
                  <a:schemeClr val="tx1"/>
                </a:solidFill>
              </a:rPr>
              <a:t>tàu</a:t>
            </a:r>
            <a:r>
              <a:rPr lang="en-US" altLang="ja-JP" sz="3600" b="1">
                <a:solidFill>
                  <a:schemeClr val="tx1"/>
                </a:solidFill>
              </a:rPr>
              <a:t> </a:t>
            </a:r>
            <a:r>
              <a:rPr lang="en-US" altLang="ja-JP" sz="3600" b="1" err="1">
                <a:solidFill>
                  <a:schemeClr val="tx1"/>
                </a:solidFill>
              </a:rPr>
              <a:t>sắp</a:t>
            </a:r>
            <a:r>
              <a:rPr lang="en-US" altLang="ja-JP" sz="3600" b="1">
                <a:solidFill>
                  <a:schemeClr val="tx1"/>
                </a:solidFill>
              </a:rPr>
              <a:t> </a:t>
            </a:r>
            <a:r>
              <a:rPr lang="en-US" altLang="ja-JP" sz="3600" b="1" err="1">
                <a:solidFill>
                  <a:schemeClr val="tx1"/>
                </a:solidFill>
              </a:rPr>
              <a:t>tới</a:t>
            </a:r>
            <a:endParaRPr sz="1800">
              <a:solidFill>
                <a:schemeClr val="tx1"/>
              </a:solidFill>
            </a:endParaRPr>
          </a:p>
        </p:txBody>
      </p:sp>
      <p:cxnSp>
        <p:nvCxnSpPr>
          <p:cNvPr id="359" name="Google Shape;359;p20"/>
          <p:cNvCxnSpPr/>
          <p:nvPr/>
        </p:nvCxnSpPr>
        <p:spPr>
          <a:xfrm flipH="1" flipV="1">
            <a:off x="5119747" y="1618736"/>
            <a:ext cx="7424" cy="1122636"/>
          </a:xfrm>
          <a:prstGeom prst="straightConnector1">
            <a:avLst/>
          </a:prstGeom>
          <a:noFill/>
          <a:ln w="82550" cap="flat" cmpd="sng">
            <a:solidFill>
              <a:srgbClr val="FF0000"/>
            </a:solidFill>
            <a:prstDash val="solid"/>
            <a:miter lim="800000"/>
            <a:headEnd type="none" w="sm" len="sm"/>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3"/>
                                        </p:tgtEl>
                                        <p:attrNameLst>
                                          <p:attrName>style.visibility</p:attrName>
                                        </p:attrNameLst>
                                      </p:cBhvr>
                                      <p:to>
                                        <p:strVal val="visible"/>
                                      </p:to>
                                    </p:set>
                                    <p:animEffect transition="in" filter="fade">
                                      <p:cBhvr>
                                        <p:cTn id="7" dur="1000"/>
                                        <p:tgtEl>
                                          <p:spTgt spid="3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4"/>
                                        </p:tgtEl>
                                        <p:attrNameLst>
                                          <p:attrName>style.visibility</p:attrName>
                                        </p:attrNameLst>
                                      </p:cBhvr>
                                      <p:to>
                                        <p:strVal val="visible"/>
                                      </p:to>
                                    </p:set>
                                    <p:animEffect transition="in" filter="fade">
                                      <p:cBhvr>
                                        <p:cTn id="12" dur="1000"/>
                                        <p:tgtEl>
                                          <p:spTgt spid="354"/>
                                        </p:tgtEl>
                                      </p:cBhvr>
                                    </p:animEffect>
                                  </p:childTnLst>
                                </p:cTn>
                              </p:par>
                              <p:par>
                                <p:cTn id="13" presetID="10" presetClass="entr" presetSubtype="0" fill="hold" nodeType="withEffect">
                                  <p:stCondLst>
                                    <p:cond delay="0"/>
                                  </p:stCondLst>
                                  <p:childTnLst>
                                    <p:set>
                                      <p:cBhvr>
                                        <p:cTn id="14" dur="1" fill="hold">
                                          <p:stCondLst>
                                            <p:cond delay="0"/>
                                          </p:stCondLst>
                                        </p:cTn>
                                        <p:tgtEl>
                                          <p:spTgt spid="356"/>
                                        </p:tgtEl>
                                        <p:attrNameLst>
                                          <p:attrName>style.visibility</p:attrName>
                                        </p:attrNameLst>
                                      </p:cBhvr>
                                      <p:to>
                                        <p:strVal val="visible"/>
                                      </p:to>
                                    </p:set>
                                    <p:animEffect transition="in" filter="fade">
                                      <p:cBhvr>
                                        <p:cTn id="15" dur="1000"/>
                                        <p:tgtEl>
                                          <p:spTgt spid="356"/>
                                        </p:tgtEl>
                                      </p:cBhvr>
                                    </p:animEffect>
                                  </p:childTnLst>
                                </p:cTn>
                              </p:par>
                              <p:par>
                                <p:cTn id="16" presetID="10" presetClass="entr" presetSubtype="0" fill="hold" nodeType="withEffect">
                                  <p:stCondLst>
                                    <p:cond delay="0"/>
                                  </p:stCondLst>
                                  <p:childTnLst>
                                    <p:set>
                                      <p:cBhvr>
                                        <p:cTn id="17" dur="1" fill="hold">
                                          <p:stCondLst>
                                            <p:cond delay="0"/>
                                          </p:stCondLst>
                                        </p:cTn>
                                        <p:tgtEl>
                                          <p:spTgt spid="357"/>
                                        </p:tgtEl>
                                        <p:attrNameLst>
                                          <p:attrName>style.visibility</p:attrName>
                                        </p:attrNameLst>
                                      </p:cBhvr>
                                      <p:to>
                                        <p:strVal val="visible"/>
                                      </p:to>
                                    </p:set>
                                    <p:animEffect transition="in" filter="fade">
                                      <p:cBhvr>
                                        <p:cTn id="18" dur="1000"/>
                                        <p:tgtEl>
                                          <p:spTgt spid="35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55"/>
                                        </p:tgtEl>
                                        <p:attrNameLst>
                                          <p:attrName>style.visibility</p:attrName>
                                        </p:attrNameLst>
                                      </p:cBhvr>
                                      <p:to>
                                        <p:strVal val="visible"/>
                                      </p:to>
                                    </p:set>
                                    <p:animEffect transition="in" filter="fade">
                                      <p:cBhvr>
                                        <p:cTn id="23" dur="1000"/>
                                        <p:tgtEl>
                                          <p:spTgt spid="355"/>
                                        </p:tgtEl>
                                      </p:cBhvr>
                                    </p:animEffect>
                                  </p:childTnLst>
                                </p:cTn>
                              </p:par>
                              <p:par>
                                <p:cTn id="24" presetID="10" presetClass="entr" presetSubtype="0" fill="hold" nodeType="withEffect">
                                  <p:stCondLst>
                                    <p:cond delay="0"/>
                                  </p:stCondLst>
                                  <p:childTnLst>
                                    <p:set>
                                      <p:cBhvr>
                                        <p:cTn id="25" dur="1" fill="hold">
                                          <p:stCondLst>
                                            <p:cond delay="0"/>
                                          </p:stCondLst>
                                        </p:cTn>
                                        <p:tgtEl>
                                          <p:spTgt spid="358"/>
                                        </p:tgtEl>
                                        <p:attrNameLst>
                                          <p:attrName>style.visibility</p:attrName>
                                        </p:attrNameLst>
                                      </p:cBhvr>
                                      <p:to>
                                        <p:strVal val="visible"/>
                                      </p:to>
                                    </p:set>
                                    <p:animEffect transition="in" filter="fade">
                                      <p:cBhvr>
                                        <p:cTn id="26" dur="1000"/>
                                        <p:tgtEl>
                                          <p:spTgt spid="358"/>
                                        </p:tgtEl>
                                      </p:cBhvr>
                                    </p:animEffect>
                                  </p:childTnLst>
                                </p:cTn>
                              </p:par>
                              <p:par>
                                <p:cTn id="27" presetID="10" presetClass="entr" presetSubtype="0" fill="hold" nodeType="withEffect">
                                  <p:stCondLst>
                                    <p:cond delay="0"/>
                                  </p:stCondLst>
                                  <p:childTnLst>
                                    <p:set>
                                      <p:cBhvr>
                                        <p:cTn id="28" dur="1" fill="hold">
                                          <p:stCondLst>
                                            <p:cond delay="0"/>
                                          </p:stCondLst>
                                        </p:cTn>
                                        <p:tgtEl>
                                          <p:spTgt spid="359"/>
                                        </p:tgtEl>
                                        <p:attrNameLst>
                                          <p:attrName>style.visibility</p:attrName>
                                        </p:attrNameLst>
                                      </p:cBhvr>
                                      <p:to>
                                        <p:strVal val="visible"/>
                                      </p:to>
                                    </p:set>
                                    <p:animEffect transition="in" filter="fade">
                                      <p:cBhvr>
                                        <p:cTn id="29" dur="1000"/>
                                        <p:tgtEl>
                                          <p:spTgt spid="35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50"/>
                                        </p:tgtEl>
                                        <p:attrNameLst>
                                          <p:attrName>style.visibility</p:attrName>
                                        </p:attrNameLst>
                                      </p:cBhvr>
                                      <p:to>
                                        <p:strVal val="visible"/>
                                      </p:to>
                                    </p:set>
                                    <p:animEffect transition="in" filter="fade">
                                      <p:cBhvr>
                                        <p:cTn id="34" dur="1000"/>
                                        <p:tgtEl>
                                          <p:spTgt spid="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graphicFrame>
        <p:nvGraphicFramePr>
          <p:cNvPr id="365" name="Google Shape;365;p21"/>
          <p:cNvGraphicFramePr/>
          <p:nvPr>
            <p:extLst>
              <p:ext uri="{D42A27DB-BD31-4B8C-83A1-F6EECF244321}">
                <p14:modId xmlns:p14="http://schemas.microsoft.com/office/powerpoint/2010/main" val="2442500028"/>
              </p:ext>
            </p:extLst>
          </p:nvPr>
        </p:nvGraphicFramePr>
        <p:xfrm>
          <a:off x="5219532" y="10759"/>
          <a:ext cx="6972475" cy="6858150"/>
        </p:xfrm>
        <a:graphic>
          <a:graphicData uri="http://schemas.openxmlformats.org/drawingml/2006/table">
            <a:tbl>
              <a:tblPr firstRow="1" bandRow="1">
                <a:noFill/>
                <a:tableStyleId>{D9BE40DE-336D-483B-B7FB-7438C616D4CF}</a:tableStyleId>
              </a:tblPr>
              <a:tblGrid>
                <a:gridCol w="1559650">
                  <a:extLst>
                    <a:ext uri="{9D8B030D-6E8A-4147-A177-3AD203B41FA5}">
                      <a16:colId xmlns:a16="http://schemas.microsoft.com/office/drawing/2014/main" val="20000"/>
                    </a:ext>
                  </a:extLst>
                </a:gridCol>
                <a:gridCol w="5412825">
                  <a:extLst>
                    <a:ext uri="{9D8B030D-6E8A-4147-A177-3AD203B41FA5}">
                      <a16:colId xmlns:a16="http://schemas.microsoft.com/office/drawing/2014/main" val="20001"/>
                    </a:ext>
                  </a:extLst>
                </a:gridCol>
              </a:tblGrid>
              <a:tr h="456475">
                <a:tc>
                  <a:txBody>
                    <a:bodyPr/>
                    <a:lstStyle/>
                    <a:p>
                      <a:pPr marL="0" marR="0" lvl="0" indent="0" algn="ctr" rtl="0">
                        <a:spcBef>
                          <a:spcPts val="0"/>
                        </a:spcBef>
                        <a:spcAft>
                          <a:spcPts val="0"/>
                        </a:spcAft>
                        <a:buNone/>
                      </a:pPr>
                      <a:r>
                        <a:rPr lang="en-US" altLang="ja-JP" sz="2400" u="none" strike="noStrike" cap="none" err="1"/>
                        <a:t>Giờ</a:t>
                      </a:r>
                      <a:endParaRPr/>
                    </a:p>
                  </a:txBody>
                  <a:tcPr marL="91450" marR="91450" marT="45725" marB="45725" anchor="ctr"/>
                </a:tc>
                <a:tc>
                  <a:txBody>
                    <a:bodyPr/>
                    <a:lstStyle/>
                    <a:p>
                      <a:pPr marL="0" marR="0" lvl="0" indent="0" algn="ctr" rtl="0">
                        <a:spcBef>
                          <a:spcPts val="0"/>
                        </a:spcBef>
                        <a:spcAft>
                          <a:spcPts val="0"/>
                        </a:spcAft>
                        <a:buNone/>
                      </a:pPr>
                      <a:r>
                        <a:rPr lang="en-US" altLang="ja-JP" sz="2400" u="none" strike="noStrike" cap="none" err="1"/>
                        <a:t>Phút</a:t>
                      </a:r>
                      <a:endParaRPr/>
                    </a:p>
                  </a:txBody>
                  <a:tcPr marL="91450" marR="91450" marT="45725" marB="45725" anchor="ctr"/>
                </a:tc>
                <a:extLst>
                  <a:ext uri="{0D108BD9-81ED-4DB2-BD59-A6C34878D82A}">
                    <a16:rowId xmlns:a16="http://schemas.microsoft.com/office/drawing/2014/main" val="10000"/>
                  </a:ext>
                </a:extLst>
              </a:tr>
              <a:tr h="456475">
                <a:tc>
                  <a:txBody>
                    <a:bodyPr/>
                    <a:lstStyle/>
                    <a:p>
                      <a:pPr marL="0" marR="0" lvl="0" indent="0" algn="ctr" rtl="0">
                        <a:spcBef>
                          <a:spcPts val="0"/>
                        </a:spcBef>
                        <a:spcAft>
                          <a:spcPts val="0"/>
                        </a:spcAft>
                        <a:buNone/>
                      </a:pPr>
                      <a:r>
                        <a:rPr lang="ja-JP" sz="2400" b="1" u="none" strike="noStrike" cap="none"/>
                        <a:t>5</a:t>
                      </a:r>
                      <a:endParaRPr sz="2400" b="1" u="none" strike="noStrike" cap="none"/>
                    </a:p>
                  </a:txBody>
                  <a:tcPr marL="91450" marR="91450" marT="45725" marB="45725" anchor="ctr"/>
                </a:tc>
                <a:tc>
                  <a:txBody>
                    <a:bodyPr/>
                    <a:lstStyle/>
                    <a:p>
                      <a:pPr marL="0" marR="0" lvl="0" indent="0" algn="l" rtl="0">
                        <a:spcBef>
                          <a:spcPts val="0"/>
                        </a:spcBef>
                        <a:spcAft>
                          <a:spcPts val="0"/>
                        </a:spcAft>
                        <a:buNone/>
                      </a:pPr>
                      <a:r>
                        <a:rPr lang="ja-JP" sz="2400" b="1" u="none" strike="noStrike" cap="none"/>
                        <a:t>0　30</a:t>
                      </a:r>
                      <a:endParaRPr sz="2400" b="1"/>
                    </a:p>
                  </a:txBody>
                  <a:tcPr marL="91450" marR="91450" marT="45725" marB="45725"/>
                </a:tc>
                <a:extLst>
                  <a:ext uri="{0D108BD9-81ED-4DB2-BD59-A6C34878D82A}">
                    <a16:rowId xmlns:a16="http://schemas.microsoft.com/office/drawing/2014/main" val="10001"/>
                  </a:ext>
                </a:extLst>
              </a:tr>
              <a:tr h="456475">
                <a:tc>
                  <a:txBody>
                    <a:bodyPr/>
                    <a:lstStyle/>
                    <a:p>
                      <a:pPr marL="0" marR="0" lvl="0" indent="0" algn="ctr" rtl="0">
                        <a:lnSpc>
                          <a:spcPct val="100000"/>
                        </a:lnSpc>
                        <a:spcBef>
                          <a:spcPts val="0"/>
                        </a:spcBef>
                        <a:spcAft>
                          <a:spcPts val="0"/>
                        </a:spcAft>
                        <a:buClr>
                          <a:schemeClr val="dk1"/>
                        </a:buClr>
                        <a:buSzPts val="2400"/>
                        <a:buFont typeface="Arial"/>
                        <a:buNone/>
                      </a:pPr>
                      <a:r>
                        <a:rPr lang="ja-JP" sz="2400" b="1"/>
                        <a:t>6</a:t>
                      </a:r>
                      <a:endParaRPr sz="2400" b="1"/>
                    </a:p>
                  </a:txBody>
                  <a:tcPr marL="91450" marR="91450" marT="45725" marB="45725" anchor="ctr"/>
                </a:tc>
                <a:tc>
                  <a:txBody>
                    <a:bodyPr/>
                    <a:lstStyle/>
                    <a:p>
                      <a:pPr marL="0" marR="0" lvl="0" indent="0" algn="l" rtl="0">
                        <a:spcBef>
                          <a:spcPts val="0"/>
                        </a:spcBef>
                        <a:spcAft>
                          <a:spcPts val="0"/>
                        </a:spcAft>
                        <a:buNone/>
                      </a:pPr>
                      <a:r>
                        <a:rPr lang="ja-JP" sz="2400" b="1"/>
                        <a:t>0　20　40</a:t>
                      </a:r>
                      <a:endParaRPr sz="2400" b="1"/>
                    </a:p>
                  </a:txBody>
                  <a:tcPr marL="91450" marR="91450" marT="45725" marB="45725"/>
                </a:tc>
                <a:extLst>
                  <a:ext uri="{0D108BD9-81ED-4DB2-BD59-A6C34878D82A}">
                    <a16:rowId xmlns:a16="http://schemas.microsoft.com/office/drawing/2014/main" val="10002"/>
                  </a:ext>
                </a:extLst>
              </a:tr>
              <a:tr h="456475">
                <a:tc>
                  <a:txBody>
                    <a:bodyPr/>
                    <a:lstStyle/>
                    <a:p>
                      <a:pPr marL="0" marR="0" lvl="0" indent="0" algn="ctr" rtl="0">
                        <a:spcBef>
                          <a:spcPts val="0"/>
                        </a:spcBef>
                        <a:spcAft>
                          <a:spcPts val="0"/>
                        </a:spcAft>
                        <a:buNone/>
                      </a:pPr>
                      <a:r>
                        <a:rPr lang="ja-JP" sz="2400" b="1"/>
                        <a:t>7</a:t>
                      </a:r>
                      <a:endParaRPr sz="2400" b="1"/>
                    </a:p>
                  </a:txBody>
                  <a:tcPr marL="91450" marR="91450" marT="45725" marB="45725" anchor="ctr"/>
                </a:tc>
                <a:tc>
                  <a:txBody>
                    <a:bodyPr/>
                    <a:lstStyle/>
                    <a:p>
                      <a:pPr marL="0" marR="0" lvl="0" indent="0" algn="l" rtl="0">
                        <a:spcBef>
                          <a:spcPts val="0"/>
                        </a:spcBef>
                        <a:spcAft>
                          <a:spcPts val="0"/>
                        </a:spcAft>
                        <a:buNone/>
                      </a:pPr>
                      <a:r>
                        <a:rPr lang="ja-JP" sz="2400" b="1"/>
                        <a:t>0　15　30　45</a:t>
                      </a:r>
                      <a:endParaRPr sz="2400" b="1"/>
                    </a:p>
                  </a:txBody>
                  <a:tcPr marL="91450" marR="91450" marT="45725" marB="45725"/>
                </a:tc>
                <a:extLst>
                  <a:ext uri="{0D108BD9-81ED-4DB2-BD59-A6C34878D82A}">
                    <a16:rowId xmlns:a16="http://schemas.microsoft.com/office/drawing/2014/main" val="10003"/>
                  </a:ext>
                </a:extLst>
              </a:tr>
              <a:tr h="456475">
                <a:tc>
                  <a:txBody>
                    <a:bodyPr/>
                    <a:lstStyle/>
                    <a:p>
                      <a:pPr marL="0" marR="0" lvl="0" indent="0" algn="ctr" rtl="0">
                        <a:spcBef>
                          <a:spcPts val="0"/>
                        </a:spcBef>
                        <a:spcAft>
                          <a:spcPts val="0"/>
                        </a:spcAft>
                        <a:buNone/>
                      </a:pPr>
                      <a:r>
                        <a:rPr lang="ja-JP" sz="2400" b="1"/>
                        <a:t>8</a:t>
                      </a:r>
                      <a:endParaRPr sz="2400" b="1"/>
                    </a:p>
                  </a:txBody>
                  <a:tcPr marL="91450" marR="91450" marT="45725" marB="45725" anchor="ctr"/>
                </a:tc>
                <a:tc>
                  <a:txBody>
                    <a:bodyPr/>
                    <a:lstStyle/>
                    <a:p>
                      <a:pPr marL="0" marR="0" lvl="0" indent="0" algn="l" rtl="0">
                        <a:spcBef>
                          <a:spcPts val="0"/>
                        </a:spcBef>
                        <a:spcAft>
                          <a:spcPts val="0"/>
                        </a:spcAft>
                        <a:buNone/>
                      </a:pPr>
                      <a:r>
                        <a:rPr lang="ja-JP" sz="2400" b="1"/>
                        <a:t>0　10　20　30　40　50</a:t>
                      </a:r>
                      <a:endParaRPr sz="2400" b="1"/>
                    </a:p>
                  </a:txBody>
                  <a:tcPr marL="91450" marR="91450" marT="45725" marB="45725"/>
                </a:tc>
                <a:extLst>
                  <a:ext uri="{0D108BD9-81ED-4DB2-BD59-A6C34878D82A}">
                    <a16:rowId xmlns:a16="http://schemas.microsoft.com/office/drawing/2014/main" val="10004"/>
                  </a:ext>
                </a:extLst>
              </a:tr>
              <a:tr h="456475">
                <a:tc>
                  <a:txBody>
                    <a:bodyPr/>
                    <a:lstStyle/>
                    <a:p>
                      <a:pPr marL="0" marR="0" lvl="0" indent="0" algn="ctr" rtl="0">
                        <a:spcBef>
                          <a:spcPts val="0"/>
                        </a:spcBef>
                        <a:spcAft>
                          <a:spcPts val="0"/>
                        </a:spcAft>
                        <a:buNone/>
                      </a:pPr>
                      <a:r>
                        <a:rPr lang="ja-JP" sz="2400" b="1"/>
                        <a:t>9</a:t>
                      </a:r>
                      <a:endParaRPr sz="2400" b="1"/>
                    </a:p>
                  </a:txBody>
                  <a:tcPr marL="91450" marR="91450" marT="45725" marB="45725" anchor="ctr"/>
                </a:tc>
                <a:tc>
                  <a:txBody>
                    <a:bodyPr/>
                    <a:lstStyle/>
                    <a:p>
                      <a:pPr marL="0" marR="0" lvl="0" indent="0" algn="l" rtl="0">
                        <a:lnSpc>
                          <a:spcPct val="100000"/>
                        </a:lnSpc>
                        <a:spcBef>
                          <a:spcPts val="0"/>
                        </a:spcBef>
                        <a:spcAft>
                          <a:spcPts val="0"/>
                        </a:spcAft>
                        <a:buClr>
                          <a:schemeClr val="dk1"/>
                        </a:buClr>
                        <a:buSzPts val="2400"/>
                        <a:buFont typeface="Arial"/>
                        <a:buNone/>
                      </a:pPr>
                      <a:r>
                        <a:rPr lang="ja-JP" sz="2400" b="1"/>
                        <a:t>0　10　20　30　40　50</a:t>
                      </a:r>
                      <a:endParaRPr sz="2400" b="1"/>
                    </a:p>
                  </a:txBody>
                  <a:tcPr marL="91450" marR="91450" marT="45725" marB="45725"/>
                </a:tc>
                <a:extLst>
                  <a:ext uri="{0D108BD9-81ED-4DB2-BD59-A6C34878D82A}">
                    <a16:rowId xmlns:a16="http://schemas.microsoft.com/office/drawing/2014/main" val="10005"/>
                  </a:ext>
                </a:extLst>
              </a:tr>
              <a:tr h="456475">
                <a:tc>
                  <a:txBody>
                    <a:bodyPr/>
                    <a:lstStyle/>
                    <a:p>
                      <a:pPr marL="0" marR="0" lvl="0" indent="0" algn="ctr" rtl="0">
                        <a:spcBef>
                          <a:spcPts val="0"/>
                        </a:spcBef>
                        <a:spcAft>
                          <a:spcPts val="0"/>
                        </a:spcAft>
                        <a:buNone/>
                      </a:pPr>
                      <a:r>
                        <a:rPr lang="ja-JP" sz="2400" b="1"/>
                        <a:t>10</a:t>
                      </a:r>
                      <a:endParaRPr sz="2400" b="1"/>
                    </a:p>
                  </a:txBody>
                  <a:tcPr marL="91450" marR="91450" marT="45725" marB="45725" anchor="ctr"/>
                </a:tc>
                <a:tc>
                  <a:txBody>
                    <a:bodyPr/>
                    <a:lstStyle/>
                    <a:p>
                      <a:pPr marL="0" marR="0" lvl="0" indent="0" algn="l" rtl="0">
                        <a:lnSpc>
                          <a:spcPct val="100000"/>
                        </a:lnSpc>
                        <a:spcBef>
                          <a:spcPts val="0"/>
                        </a:spcBef>
                        <a:spcAft>
                          <a:spcPts val="0"/>
                        </a:spcAft>
                        <a:buClr>
                          <a:schemeClr val="dk1"/>
                        </a:buClr>
                        <a:buSzPts val="2400"/>
                        <a:buFont typeface="Arial"/>
                        <a:buNone/>
                      </a:pPr>
                      <a:r>
                        <a:rPr lang="ja-JP" sz="2400" b="1"/>
                        <a:t>0　10　20　30　40　50</a:t>
                      </a:r>
                      <a:endParaRPr sz="2400" b="1"/>
                    </a:p>
                  </a:txBody>
                  <a:tcPr marL="91450" marR="91450" marT="45725" marB="45725"/>
                </a:tc>
                <a:extLst>
                  <a:ext uri="{0D108BD9-81ED-4DB2-BD59-A6C34878D82A}">
                    <a16:rowId xmlns:a16="http://schemas.microsoft.com/office/drawing/2014/main" val="10006"/>
                  </a:ext>
                </a:extLst>
              </a:tr>
              <a:tr h="456475">
                <a:tc>
                  <a:txBody>
                    <a:bodyPr/>
                    <a:lstStyle/>
                    <a:p>
                      <a:pPr marL="0" marR="0" lvl="0" indent="0" algn="ctr" rtl="0">
                        <a:spcBef>
                          <a:spcPts val="0"/>
                        </a:spcBef>
                        <a:spcAft>
                          <a:spcPts val="0"/>
                        </a:spcAft>
                        <a:buNone/>
                      </a:pPr>
                      <a:r>
                        <a:rPr lang="ja-JP" sz="2400" b="1"/>
                        <a:t>11</a:t>
                      </a:r>
                      <a:endParaRPr sz="2400" b="1"/>
                    </a:p>
                  </a:txBody>
                  <a:tcPr marL="91450" marR="91450" marT="45725" marB="45725" anchor="ctr"/>
                </a:tc>
                <a:tc>
                  <a:txBody>
                    <a:bodyPr/>
                    <a:lstStyle/>
                    <a:p>
                      <a:pPr marL="0" marR="0" lvl="0" indent="0" algn="l" rtl="0">
                        <a:lnSpc>
                          <a:spcPct val="100000"/>
                        </a:lnSpc>
                        <a:spcBef>
                          <a:spcPts val="0"/>
                        </a:spcBef>
                        <a:spcAft>
                          <a:spcPts val="0"/>
                        </a:spcAft>
                        <a:buClr>
                          <a:schemeClr val="dk1"/>
                        </a:buClr>
                        <a:buSzPts val="2400"/>
                        <a:buFont typeface="Arial"/>
                        <a:buNone/>
                      </a:pPr>
                      <a:r>
                        <a:rPr lang="ja-JP" sz="2400" b="1"/>
                        <a:t>0　15　30　45</a:t>
                      </a:r>
                      <a:endParaRPr sz="2400" b="1"/>
                    </a:p>
                  </a:txBody>
                  <a:tcPr marL="91450" marR="91450" marT="45725" marB="45725"/>
                </a:tc>
                <a:extLst>
                  <a:ext uri="{0D108BD9-81ED-4DB2-BD59-A6C34878D82A}">
                    <a16:rowId xmlns:a16="http://schemas.microsoft.com/office/drawing/2014/main" val="10007"/>
                  </a:ext>
                </a:extLst>
              </a:tr>
              <a:tr h="456475">
                <a:tc>
                  <a:txBody>
                    <a:bodyPr/>
                    <a:lstStyle/>
                    <a:p>
                      <a:pPr marL="0" marR="0" lvl="0" indent="0" algn="ctr" rtl="0">
                        <a:spcBef>
                          <a:spcPts val="0"/>
                        </a:spcBef>
                        <a:spcAft>
                          <a:spcPts val="0"/>
                        </a:spcAft>
                        <a:buNone/>
                      </a:pPr>
                      <a:r>
                        <a:rPr lang="ja-JP" sz="2400" b="1"/>
                        <a:t>12</a:t>
                      </a:r>
                      <a:endParaRPr sz="2400" b="1"/>
                    </a:p>
                  </a:txBody>
                  <a:tcPr marL="91450" marR="91450" marT="45725" marB="45725" anchor="ctr"/>
                </a:tc>
                <a:tc>
                  <a:txBody>
                    <a:bodyPr/>
                    <a:lstStyle/>
                    <a:p>
                      <a:pPr marL="0" marR="0" lvl="0" indent="0" algn="l" rtl="0">
                        <a:lnSpc>
                          <a:spcPct val="100000"/>
                        </a:lnSpc>
                        <a:spcBef>
                          <a:spcPts val="0"/>
                        </a:spcBef>
                        <a:spcAft>
                          <a:spcPts val="0"/>
                        </a:spcAft>
                        <a:buClr>
                          <a:schemeClr val="dk1"/>
                        </a:buClr>
                        <a:buSzPts val="2400"/>
                        <a:buFont typeface="Arial"/>
                        <a:buNone/>
                      </a:pPr>
                      <a:r>
                        <a:rPr lang="ja-JP" sz="2400" b="1"/>
                        <a:t>0　15　30　45</a:t>
                      </a:r>
                      <a:endParaRPr sz="2400" b="1"/>
                    </a:p>
                  </a:txBody>
                  <a:tcPr marL="91450" marR="91450" marT="45725" marB="45725"/>
                </a:tc>
                <a:extLst>
                  <a:ext uri="{0D108BD9-81ED-4DB2-BD59-A6C34878D82A}">
                    <a16:rowId xmlns:a16="http://schemas.microsoft.com/office/drawing/2014/main" val="10008"/>
                  </a:ext>
                </a:extLst>
              </a:tr>
              <a:tr h="456475">
                <a:tc>
                  <a:txBody>
                    <a:bodyPr/>
                    <a:lstStyle/>
                    <a:p>
                      <a:pPr marL="0" marR="0" lvl="0" indent="0" algn="ctr" rtl="0">
                        <a:spcBef>
                          <a:spcPts val="0"/>
                        </a:spcBef>
                        <a:spcAft>
                          <a:spcPts val="0"/>
                        </a:spcAft>
                        <a:buNone/>
                      </a:pPr>
                      <a:r>
                        <a:rPr lang="ja-JP" sz="2400" b="1"/>
                        <a:t>13</a:t>
                      </a:r>
                      <a:endParaRPr sz="2400" b="1"/>
                    </a:p>
                  </a:txBody>
                  <a:tcPr marL="91450" marR="91450" marT="45725" marB="45725" anchor="ctr"/>
                </a:tc>
                <a:tc>
                  <a:txBody>
                    <a:bodyPr/>
                    <a:lstStyle/>
                    <a:p>
                      <a:pPr marL="0" marR="0" lvl="0" indent="0" algn="l" rtl="0">
                        <a:lnSpc>
                          <a:spcPct val="100000"/>
                        </a:lnSpc>
                        <a:spcBef>
                          <a:spcPts val="0"/>
                        </a:spcBef>
                        <a:spcAft>
                          <a:spcPts val="0"/>
                        </a:spcAft>
                        <a:buClr>
                          <a:schemeClr val="dk1"/>
                        </a:buClr>
                        <a:buSzPts val="2400"/>
                        <a:buFont typeface="Arial"/>
                        <a:buNone/>
                      </a:pPr>
                      <a:r>
                        <a:rPr lang="ja-JP" sz="2400" b="1"/>
                        <a:t>0　15　30　45</a:t>
                      </a:r>
                      <a:endParaRPr sz="2400" b="1"/>
                    </a:p>
                  </a:txBody>
                  <a:tcPr marL="91450" marR="91450" marT="45725" marB="45725"/>
                </a:tc>
                <a:extLst>
                  <a:ext uri="{0D108BD9-81ED-4DB2-BD59-A6C34878D82A}">
                    <a16:rowId xmlns:a16="http://schemas.microsoft.com/office/drawing/2014/main" val="10009"/>
                  </a:ext>
                </a:extLst>
              </a:tr>
              <a:tr h="456475">
                <a:tc>
                  <a:txBody>
                    <a:bodyPr/>
                    <a:lstStyle/>
                    <a:p>
                      <a:pPr marL="0" marR="0" lvl="0" indent="0" algn="ctr" rtl="0">
                        <a:spcBef>
                          <a:spcPts val="0"/>
                        </a:spcBef>
                        <a:spcAft>
                          <a:spcPts val="0"/>
                        </a:spcAft>
                        <a:buNone/>
                      </a:pPr>
                      <a:r>
                        <a:rPr lang="ja-JP" sz="2400" b="1"/>
                        <a:t>14</a:t>
                      </a:r>
                      <a:endParaRPr sz="2400" b="1"/>
                    </a:p>
                  </a:txBody>
                  <a:tcPr marL="91450" marR="91450" marT="45725" marB="45725" anchor="ctr"/>
                </a:tc>
                <a:tc>
                  <a:txBody>
                    <a:bodyPr/>
                    <a:lstStyle/>
                    <a:p>
                      <a:pPr marL="0" marR="0" lvl="0" indent="0" algn="l" rtl="0">
                        <a:lnSpc>
                          <a:spcPct val="100000"/>
                        </a:lnSpc>
                        <a:spcBef>
                          <a:spcPts val="0"/>
                        </a:spcBef>
                        <a:spcAft>
                          <a:spcPts val="0"/>
                        </a:spcAft>
                        <a:buClr>
                          <a:schemeClr val="dk1"/>
                        </a:buClr>
                        <a:buSzPts val="2400"/>
                        <a:buFont typeface="Arial"/>
                        <a:buNone/>
                      </a:pPr>
                      <a:r>
                        <a:rPr lang="ja-JP" sz="2400" b="1"/>
                        <a:t>0　15　30　45</a:t>
                      </a:r>
                      <a:endParaRPr sz="2400" b="1"/>
                    </a:p>
                  </a:txBody>
                  <a:tcPr marL="91450" marR="91450" marT="45725" marB="45725"/>
                </a:tc>
                <a:extLst>
                  <a:ext uri="{0D108BD9-81ED-4DB2-BD59-A6C34878D82A}">
                    <a16:rowId xmlns:a16="http://schemas.microsoft.com/office/drawing/2014/main" val="10010"/>
                  </a:ext>
                </a:extLst>
              </a:tr>
              <a:tr h="456475">
                <a:tc>
                  <a:txBody>
                    <a:bodyPr/>
                    <a:lstStyle/>
                    <a:p>
                      <a:pPr marL="0" marR="0" lvl="0" indent="0" algn="ctr" rtl="0">
                        <a:spcBef>
                          <a:spcPts val="0"/>
                        </a:spcBef>
                        <a:spcAft>
                          <a:spcPts val="0"/>
                        </a:spcAft>
                        <a:buNone/>
                      </a:pPr>
                      <a:r>
                        <a:rPr lang="ja-JP" sz="2400" b="1"/>
                        <a:t>15</a:t>
                      </a:r>
                      <a:endParaRPr sz="2400" b="1"/>
                    </a:p>
                  </a:txBody>
                  <a:tcPr marL="91450" marR="91450" marT="45725" marB="45725" anchor="ctr"/>
                </a:tc>
                <a:tc>
                  <a:txBody>
                    <a:bodyPr/>
                    <a:lstStyle/>
                    <a:p>
                      <a:pPr marL="0" marR="0" lvl="0" indent="0" algn="l" rtl="0">
                        <a:lnSpc>
                          <a:spcPct val="100000"/>
                        </a:lnSpc>
                        <a:spcBef>
                          <a:spcPts val="0"/>
                        </a:spcBef>
                        <a:spcAft>
                          <a:spcPts val="0"/>
                        </a:spcAft>
                        <a:buClr>
                          <a:schemeClr val="dk1"/>
                        </a:buClr>
                        <a:buSzPts val="2400"/>
                        <a:buFont typeface="Arial"/>
                        <a:buNone/>
                      </a:pPr>
                      <a:r>
                        <a:rPr lang="ja-JP" sz="2400" b="1"/>
                        <a:t>0　15　30　45</a:t>
                      </a:r>
                      <a:endParaRPr sz="2400" b="1"/>
                    </a:p>
                  </a:txBody>
                  <a:tcPr marL="91450" marR="91450" marT="45725" marB="45725"/>
                </a:tc>
                <a:extLst>
                  <a:ext uri="{0D108BD9-81ED-4DB2-BD59-A6C34878D82A}">
                    <a16:rowId xmlns:a16="http://schemas.microsoft.com/office/drawing/2014/main" val="10011"/>
                  </a:ext>
                </a:extLst>
              </a:tr>
              <a:tr h="456475">
                <a:tc>
                  <a:txBody>
                    <a:bodyPr/>
                    <a:lstStyle/>
                    <a:p>
                      <a:pPr marL="0" marR="0" lvl="0" indent="0" algn="ctr" rtl="0">
                        <a:spcBef>
                          <a:spcPts val="0"/>
                        </a:spcBef>
                        <a:spcAft>
                          <a:spcPts val="0"/>
                        </a:spcAft>
                        <a:buNone/>
                      </a:pPr>
                      <a:r>
                        <a:rPr lang="ja-JP" sz="2400" b="1"/>
                        <a:t>16</a:t>
                      </a:r>
                      <a:endParaRPr sz="2400" b="1"/>
                    </a:p>
                  </a:txBody>
                  <a:tcPr marL="91450" marR="91450" marT="45725" marB="45725" anchor="ctr"/>
                </a:tc>
                <a:tc>
                  <a:txBody>
                    <a:bodyPr/>
                    <a:lstStyle/>
                    <a:p>
                      <a:pPr marL="0" marR="0" lvl="0" indent="0" algn="l" rtl="0">
                        <a:lnSpc>
                          <a:spcPct val="100000"/>
                        </a:lnSpc>
                        <a:spcBef>
                          <a:spcPts val="0"/>
                        </a:spcBef>
                        <a:spcAft>
                          <a:spcPts val="0"/>
                        </a:spcAft>
                        <a:buClr>
                          <a:schemeClr val="dk1"/>
                        </a:buClr>
                        <a:buSzPts val="2400"/>
                        <a:buFont typeface="Arial"/>
                        <a:buNone/>
                      </a:pPr>
                      <a:r>
                        <a:rPr lang="ja-JP" sz="2400" b="1"/>
                        <a:t>0　10　20　30　40　50</a:t>
                      </a:r>
                      <a:endParaRPr sz="2400" b="1"/>
                    </a:p>
                  </a:txBody>
                  <a:tcPr marL="91450" marR="91450" marT="45725" marB="45725"/>
                </a:tc>
                <a:extLst>
                  <a:ext uri="{0D108BD9-81ED-4DB2-BD59-A6C34878D82A}">
                    <a16:rowId xmlns:a16="http://schemas.microsoft.com/office/drawing/2014/main" val="10012"/>
                  </a:ext>
                </a:extLst>
              </a:tr>
              <a:tr h="456475">
                <a:tc>
                  <a:txBody>
                    <a:bodyPr/>
                    <a:lstStyle/>
                    <a:p>
                      <a:pPr marL="0" marR="0" lvl="0" indent="0" algn="ctr" rtl="0">
                        <a:spcBef>
                          <a:spcPts val="0"/>
                        </a:spcBef>
                        <a:spcAft>
                          <a:spcPts val="0"/>
                        </a:spcAft>
                        <a:buNone/>
                      </a:pPr>
                      <a:r>
                        <a:rPr lang="ja-JP" sz="2400" b="1"/>
                        <a:t>17</a:t>
                      </a:r>
                      <a:endParaRPr sz="2400" b="1"/>
                    </a:p>
                  </a:txBody>
                  <a:tcPr marL="91450" marR="91450" marT="45725" marB="45725" anchor="ctr"/>
                </a:tc>
                <a:tc>
                  <a:txBody>
                    <a:bodyPr/>
                    <a:lstStyle/>
                    <a:p>
                      <a:pPr marL="0" marR="0" lvl="0" indent="0" algn="l" rtl="0">
                        <a:spcBef>
                          <a:spcPts val="0"/>
                        </a:spcBef>
                        <a:spcAft>
                          <a:spcPts val="0"/>
                        </a:spcAft>
                        <a:buNone/>
                      </a:pPr>
                      <a:r>
                        <a:rPr lang="ja-JP" sz="2400" b="1"/>
                        <a:t>0　10　20　30　40　50</a:t>
                      </a:r>
                      <a:endParaRPr sz="2400" b="1"/>
                    </a:p>
                  </a:txBody>
                  <a:tcPr marL="91450" marR="91450" marT="45725" marB="45725"/>
                </a:tc>
                <a:extLst>
                  <a:ext uri="{0D108BD9-81ED-4DB2-BD59-A6C34878D82A}">
                    <a16:rowId xmlns:a16="http://schemas.microsoft.com/office/drawing/2014/main" val="10013"/>
                  </a:ext>
                </a:extLst>
              </a:tr>
              <a:tr h="456475">
                <a:tc>
                  <a:txBody>
                    <a:bodyPr/>
                    <a:lstStyle/>
                    <a:p>
                      <a:pPr marL="0" marR="0" lvl="0" indent="0" algn="ctr" rtl="0">
                        <a:spcBef>
                          <a:spcPts val="0"/>
                        </a:spcBef>
                        <a:spcAft>
                          <a:spcPts val="0"/>
                        </a:spcAft>
                        <a:buNone/>
                      </a:pPr>
                      <a:r>
                        <a:rPr lang="ja-JP" sz="2400" b="1"/>
                        <a:t>18</a:t>
                      </a:r>
                      <a:endParaRPr sz="2400" b="1"/>
                    </a:p>
                  </a:txBody>
                  <a:tcPr marL="91450" marR="91450" marT="45725" marB="45725" anchor="ctr"/>
                </a:tc>
                <a:tc>
                  <a:txBody>
                    <a:bodyPr/>
                    <a:lstStyle/>
                    <a:p>
                      <a:pPr marL="0" marR="0" lvl="0" indent="0" algn="l" rtl="0">
                        <a:lnSpc>
                          <a:spcPct val="100000"/>
                        </a:lnSpc>
                        <a:spcBef>
                          <a:spcPts val="0"/>
                        </a:spcBef>
                        <a:spcAft>
                          <a:spcPts val="0"/>
                        </a:spcAft>
                        <a:buClr>
                          <a:schemeClr val="dk1"/>
                        </a:buClr>
                        <a:buSzPts val="2400"/>
                        <a:buFont typeface="Arial"/>
                        <a:buNone/>
                      </a:pPr>
                      <a:r>
                        <a:rPr lang="ja-JP" sz="2400" b="1"/>
                        <a:t>0　10　20　30　40　50</a:t>
                      </a:r>
                      <a:endParaRPr sz="2400" b="1"/>
                    </a:p>
                  </a:txBody>
                  <a:tcPr marL="91450" marR="91450" marT="45725" marB="45725"/>
                </a:tc>
                <a:extLst>
                  <a:ext uri="{0D108BD9-81ED-4DB2-BD59-A6C34878D82A}">
                    <a16:rowId xmlns:a16="http://schemas.microsoft.com/office/drawing/2014/main" val="10014"/>
                  </a:ext>
                </a:extLst>
              </a:tr>
            </a:tbl>
          </a:graphicData>
        </a:graphic>
      </p:graphicFrame>
      <p:pic>
        <p:nvPicPr>
          <p:cNvPr id="366" name="Google Shape;366;p21" descr="駅のホームのイラスト（背景素材）"/>
          <p:cNvPicPr preferRelativeResize="0"/>
          <p:nvPr/>
        </p:nvPicPr>
        <p:blipFill rotWithShape="1">
          <a:blip r:embed="rId3">
            <a:alphaModFix/>
          </a:blip>
          <a:srcRect/>
          <a:stretch/>
        </p:blipFill>
        <p:spPr>
          <a:xfrm>
            <a:off x="95597" y="1996517"/>
            <a:ext cx="5123935" cy="288648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Google Shape;372;p22" descr="屋内, 戸棚, オーブン, 座る が含まれている画像&#10;&#10;自動的に生成された説明"/>
          <p:cNvPicPr preferRelativeResize="0"/>
          <p:nvPr/>
        </p:nvPicPr>
        <p:blipFill rotWithShape="1">
          <a:blip r:embed="rId3">
            <a:alphaModFix/>
          </a:blip>
          <a:srcRect/>
          <a:stretch/>
        </p:blipFill>
        <p:spPr>
          <a:xfrm>
            <a:off x="4499711" y="0"/>
            <a:ext cx="3837167" cy="5115261"/>
          </a:xfrm>
          <a:prstGeom prst="rect">
            <a:avLst/>
          </a:prstGeom>
          <a:noFill/>
          <a:ln>
            <a:noFill/>
          </a:ln>
        </p:spPr>
      </p:pic>
      <p:pic>
        <p:nvPicPr>
          <p:cNvPr id="373" name="Google Shape;373;p22" descr="電車のドア&#10;&#10;自動的に生成された説明"/>
          <p:cNvPicPr preferRelativeResize="0"/>
          <p:nvPr/>
        </p:nvPicPr>
        <p:blipFill rotWithShape="1">
          <a:blip r:embed="rId4">
            <a:alphaModFix/>
          </a:blip>
          <a:srcRect/>
          <a:stretch/>
        </p:blipFill>
        <p:spPr>
          <a:xfrm>
            <a:off x="0" y="1473798"/>
            <a:ext cx="4038910" cy="5384202"/>
          </a:xfrm>
          <a:prstGeom prst="rect">
            <a:avLst/>
          </a:prstGeom>
          <a:noFill/>
          <a:ln>
            <a:noFill/>
          </a:ln>
        </p:spPr>
      </p:pic>
      <p:pic>
        <p:nvPicPr>
          <p:cNvPr id="374" name="Google Shape;374;p22" descr="グラフィカル ユーザー インターフェイス&#10;&#10;自動的に生成された説明"/>
          <p:cNvPicPr preferRelativeResize="0"/>
          <p:nvPr/>
        </p:nvPicPr>
        <p:blipFill rotWithShape="1">
          <a:blip r:embed="rId5">
            <a:alphaModFix/>
          </a:blip>
          <a:srcRect/>
          <a:stretch/>
        </p:blipFill>
        <p:spPr>
          <a:xfrm>
            <a:off x="8804614" y="1742739"/>
            <a:ext cx="3387386" cy="5115261"/>
          </a:xfrm>
          <a:prstGeom prst="rect">
            <a:avLst/>
          </a:prstGeom>
          <a:noFill/>
          <a:ln>
            <a:noFill/>
          </a:ln>
        </p:spPr>
      </p:pic>
      <p:sp>
        <p:nvSpPr>
          <p:cNvPr id="375" name="Google Shape;375;p22"/>
          <p:cNvSpPr/>
          <p:nvPr/>
        </p:nvSpPr>
        <p:spPr>
          <a:xfrm>
            <a:off x="7756264" y="1237129"/>
            <a:ext cx="677731" cy="1021977"/>
          </a:xfrm>
          <a:prstGeom prst="ellipse">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n>
                <a:solidFill>
                  <a:srgbClr val="FF0000"/>
                </a:solidFill>
              </a:ln>
              <a:solidFill>
                <a:schemeClr val="lt1"/>
              </a:solidFill>
              <a:latin typeface="Arial"/>
              <a:ea typeface="Arial"/>
              <a:cs typeface="Arial"/>
              <a:sym typeface="Arial"/>
            </a:endParaRPr>
          </a:p>
        </p:txBody>
      </p:sp>
      <p:sp>
        <p:nvSpPr>
          <p:cNvPr id="2" name="矢印: 下 1">
            <a:extLst>
              <a:ext uri="{FF2B5EF4-FFF2-40B4-BE49-F238E27FC236}">
                <a16:creationId xmlns:a16="http://schemas.microsoft.com/office/drawing/2014/main" id="{1B27FD32-5789-4271-8607-2790E6CE986F}"/>
              </a:ext>
            </a:extLst>
          </p:cNvPr>
          <p:cNvSpPr/>
          <p:nvPr/>
        </p:nvSpPr>
        <p:spPr>
          <a:xfrm rot="18905006">
            <a:off x="8989669" y="1733576"/>
            <a:ext cx="593599" cy="277920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Google Shape;375;p22">
            <a:extLst>
              <a:ext uri="{FF2B5EF4-FFF2-40B4-BE49-F238E27FC236}">
                <a16:creationId xmlns:a16="http://schemas.microsoft.com/office/drawing/2014/main" id="{C5CDB025-ABCE-4EC4-816A-DFEF7E593F7C}"/>
              </a:ext>
            </a:extLst>
          </p:cNvPr>
          <p:cNvSpPr/>
          <p:nvPr/>
        </p:nvSpPr>
        <p:spPr>
          <a:xfrm rot="16200000">
            <a:off x="10737570" y="4145996"/>
            <a:ext cx="677731" cy="1938528"/>
          </a:xfrm>
          <a:prstGeom prst="ellipse">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n>
                <a:solidFill>
                  <a:srgbClr val="FF0000"/>
                </a:solidFill>
              </a:ln>
              <a:solidFill>
                <a:schemeClr val="lt1"/>
              </a:solidFill>
              <a:latin typeface="Arial"/>
              <a:ea typeface="Arial"/>
              <a:cs typeface="Arial"/>
              <a:sym typeface="Arial"/>
            </a:endParaRPr>
          </a:p>
        </p:txBody>
      </p:sp>
      <p:sp>
        <p:nvSpPr>
          <p:cNvPr id="9" name="矢印: 下 8">
            <a:extLst>
              <a:ext uri="{FF2B5EF4-FFF2-40B4-BE49-F238E27FC236}">
                <a16:creationId xmlns:a16="http://schemas.microsoft.com/office/drawing/2014/main" id="{B070C699-D248-4633-B478-2B703EF913CE}"/>
              </a:ext>
            </a:extLst>
          </p:cNvPr>
          <p:cNvSpPr/>
          <p:nvPr/>
        </p:nvSpPr>
        <p:spPr>
          <a:xfrm rot="14737799">
            <a:off x="8792264" y="4491233"/>
            <a:ext cx="593599" cy="236898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Google Shape;375;p22">
            <a:extLst>
              <a:ext uri="{FF2B5EF4-FFF2-40B4-BE49-F238E27FC236}">
                <a16:creationId xmlns:a16="http://schemas.microsoft.com/office/drawing/2014/main" id="{C19F142A-C3BF-4D2B-AE25-6256C1311E28}"/>
              </a:ext>
            </a:extLst>
          </p:cNvPr>
          <p:cNvSpPr/>
          <p:nvPr/>
        </p:nvSpPr>
        <p:spPr>
          <a:xfrm rot="16200000">
            <a:off x="10671645" y="3398153"/>
            <a:ext cx="677731" cy="1938528"/>
          </a:xfrm>
          <a:prstGeom prst="ellipse">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n>
                <a:solidFill>
                  <a:srgbClr val="FF0000"/>
                </a:solidFill>
              </a:ln>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5"/>
                                        </p:tgtEl>
                                        <p:attrNameLst>
                                          <p:attrName>style.visibility</p:attrName>
                                        </p:attrNameLst>
                                      </p:cBhvr>
                                      <p:to>
                                        <p:strVal val="visible"/>
                                      </p:to>
                                    </p:set>
                                    <p:animEffect transition="in" filter="fade">
                                      <p:cBhvr>
                                        <p:cTn id="7" dur="1000"/>
                                        <p:tgtEl>
                                          <p:spTgt spid="375"/>
                                        </p:tgtEl>
                                      </p:cBhvr>
                                    </p:animEffect>
                                  </p:childTnLst>
                                </p:cTn>
                              </p:par>
                              <p:par>
                                <p:cTn id="8" presetID="10" presetClass="entr" presetSubtype="0" fill="hold" nodeType="withEffect">
                                  <p:stCondLst>
                                    <p:cond delay="0"/>
                                  </p:stCondLst>
                                  <p:childTnLst>
                                    <p:set>
                                      <p:cBhvr>
                                        <p:cTn id="9" dur="1" fill="hold">
                                          <p:stCondLst>
                                            <p:cond delay="0"/>
                                          </p:stCondLst>
                                        </p:cTn>
                                        <p:tgtEl>
                                          <p:spTgt spid="374"/>
                                        </p:tgtEl>
                                        <p:attrNameLst>
                                          <p:attrName>style.visibility</p:attrName>
                                        </p:attrNameLst>
                                      </p:cBhvr>
                                      <p:to>
                                        <p:strVal val="visible"/>
                                      </p:to>
                                    </p:set>
                                    <p:animEffect transition="in" filter="fade">
                                      <p:cBhvr>
                                        <p:cTn id="10" dur="1000"/>
                                        <p:tgtEl>
                                          <p:spTgt spid="37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p23" descr="駅のホームに停まっているバス&#10;&#10;自動的に生成された説明"/>
          <p:cNvPicPr preferRelativeResize="0"/>
          <p:nvPr/>
        </p:nvPicPr>
        <p:blipFill rotWithShape="1">
          <a:blip r:embed="rId3">
            <a:alphaModFix/>
          </a:blip>
          <a:srcRect/>
          <a:stretch/>
        </p:blipFill>
        <p:spPr>
          <a:xfrm>
            <a:off x="7002" y="2909946"/>
            <a:ext cx="5967699" cy="3958813"/>
          </a:xfrm>
          <a:prstGeom prst="rect">
            <a:avLst/>
          </a:prstGeom>
          <a:noFill/>
          <a:ln>
            <a:noFill/>
          </a:ln>
        </p:spPr>
      </p:pic>
      <p:pic>
        <p:nvPicPr>
          <p:cNvPr id="383" name="Google Shape;383;p23" descr="バス停でバスを待つ人々&#10;&#10;自動的に生成された説明"/>
          <p:cNvPicPr preferRelativeResize="0"/>
          <p:nvPr/>
        </p:nvPicPr>
        <p:blipFill rotWithShape="1">
          <a:blip r:embed="rId4">
            <a:alphaModFix/>
          </a:blip>
          <a:srcRect/>
          <a:stretch/>
        </p:blipFill>
        <p:spPr>
          <a:xfrm>
            <a:off x="5974700" y="2899189"/>
            <a:ext cx="6217300" cy="3948062"/>
          </a:xfrm>
          <a:prstGeom prst="rect">
            <a:avLst/>
          </a:prstGeom>
          <a:noFill/>
          <a:ln>
            <a:noFill/>
          </a:ln>
        </p:spPr>
      </p:pic>
      <p:pic>
        <p:nvPicPr>
          <p:cNvPr id="384" name="Google Shape;384;p23"/>
          <p:cNvPicPr preferRelativeResize="0"/>
          <p:nvPr/>
        </p:nvPicPr>
        <p:blipFill rotWithShape="1">
          <a:blip r:embed="rId5">
            <a:alphaModFix/>
          </a:blip>
          <a:srcRect/>
          <a:stretch/>
        </p:blipFill>
        <p:spPr>
          <a:xfrm>
            <a:off x="3167109" y="10749"/>
            <a:ext cx="5857781" cy="3447222"/>
          </a:xfrm>
          <a:prstGeom prst="rect">
            <a:avLst/>
          </a:prstGeom>
          <a:noFill/>
          <a:ln>
            <a:noFill/>
          </a:ln>
        </p:spPr>
      </p:pic>
      <p:sp>
        <p:nvSpPr>
          <p:cNvPr id="386" name="Google Shape;386;p23"/>
          <p:cNvSpPr/>
          <p:nvPr/>
        </p:nvSpPr>
        <p:spPr>
          <a:xfrm>
            <a:off x="6217301" y="4561243"/>
            <a:ext cx="603047" cy="925158"/>
          </a:xfrm>
          <a:prstGeom prst="ellipse">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87" name="Google Shape;387;p23"/>
          <p:cNvSpPr/>
          <p:nvPr/>
        </p:nvSpPr>
        <p:spPr>
          <a:xfrm>
            <a:off x="2414073" y="5399739"/>
            <a:ext cx="677731" cy="1021977"/>
          </a:xfrm>
          <a:prstGeom prst="ellipse">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88" name="Google Shape;388;p23"/>
          <p:cNvSpPr/>
          <p:nvPr/>
        </p:nvSpPr>
        <p:spPr>
          <a:xfrm rot="-623651">
            <a:off x="2320593" y="2342860"/>
            <a:ext cx="258679" cy="3059124"/>
          </a:xfrm>
          <a:prstGeom prst="downArrow">
            <a:avLst>
              <a:gd name="adj1" fmla="val 50000"/>
              <a:gd name="adj2" fmla="val 50000"/>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89" name="Google Shape;389;p23"/>
          <p:cNvSpPr/>
          <p:nvPr/>
        </p:nvSpPr>
        <p:spPr>
          <a:xfrm rot="-3536382">
            <a:off x="4068044" y="1168606"/>
            <a:ext cx="241736" cy="4855800"/>
          </a:xfrm>
          <a:prstGeom prst="downArrow">
            <a:avLst>
              <a:gd name="adj1" fmla="val 50000"/>
              <a:gd name="adj2" fmla="val 50000"/>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0" name="Google Shape;390;p23"/>
          <p:cNvSpPr txBox="1"/>
          <p:nvPr/>
        </p:nvSpPr>
        <p:spPr>
          <a:xfrm>
            <a:off x="242011" y="1040028"/>
            <a:ext cx="2630929" cy="1200288"/>
          </a:xfrm>
          <a:prstGeom prst="rect">
            <a:avLst/>
          </a:prstGeom>
          <a:noFill/>
          <a:ln>
            <a:noFill/>
          </a:ln>
        </p:spPr>
        <p:txBody>
          <a:bodyPr spcFirstLastPara="1" wrap="square" lIns="91425" tIns="45700" rIns="91425" bIns="45700" anchor="t" anchorCtr="0">
            <a:spAutoFit/>
          </a:bodyPr>
          <a:lstStyle/>
          <a:p>
            <a:pPr lvl="0" algn="ctr"/>
            <a:r>
              <a:rPr lang="en-US" altLang="ja-JP" sz="3600" b="1" err="1">
                <a:solidFill>
                  <a:schemeClr val="dk1"/>
                </a:solidFill>
              </a:rPr>
              <a:t>Bảng</a:t>
            </a:r>
            <a:r>
              <a:rPr lang="en-US" altLang="ja-JP" sz="3600" b="1">
                <a:solidFill>
                  <a:schemeClr val="dk1"/>
                </a:solidFill>
              </a:rPr>
              <a:t> </a:t>
            </a:r>
            <a:r>
              <a:rPr lang="en-US" altLang="ja-JP" sz="3600" b="1" err="1">
                <a:solidFill>
                  <a:schemeClr val="dk1"/>
                </a:solidFill>
              </a:rPr>
              <a:t>giờ</a:t>
            </a:r>
            <a:r>
              <a:rPr lang="en-US" altLang="ja-JP" sz="3600" b="1">
                <a:solidFill>
                  <a:schemeClr val="dk1"/>
                </a:solidFill>
              </a:rPr>
              <a:t> </a:t>
            </a:r>
            <a:r>
              <a:rPr lang="en-US" altLang="ja-JP" sz="3600" b="1" err="1">
                <a:solidFill>
                  <a:schemeClr val="dk1"/>
                </a:solidFill>
              </a:rPr>
              <a:t>xe</a:t>
            </a:r>
            <a:r>
              <a:rPr lang="en-US" altLang="ja-JP" sz="3600" b="1">
                <a:solidFill>
                  <a:schemeClr val="dk1"/>
                </a:solidFill>
              </a:rPr>
              <a:t> </a:t>
            </a:r>
            <a:r>
              <a:rPr lang="en-US" altLang="ja-JP" sz="3600" b="1" err="1">
                <a:solidFill>
                  <a:schemeClr val="dk1"/>
                </a:solidFill>
              </a:rPr>
              <a:t>chạy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6"/>
                                        </p:tgtEl>
                                        <p:attrNameLst>
                                          <p:attrName>style.visibility</p:attrName>
                                        </p:attrNameLst>
                                      </p:cBhvr>
                                      <p:to>
                                        <p:strVal val="visible"/>
                                      </p:to>
                                    </p:set>
                                    <p:animEffect transition="in" filter="fade">
                                      <p:cBhvr>
                                        <p:cTn id="7" dur="1000"/>
                                        <p:tgtEl>
                                          <p:spTgt spid="386"/>
                                        </p:tgtEl>
                                      </p:cBhvr>
                                    </p:animEffect>
                                  </p:childTnLst>
                                </p:cTn>
                              </p:par>
                              <p:par>
                                <p:cTn id="8" presetID="10" presetClass="entr" presetSubtype="0" fill="hold" nodeType="withEffect">
                                  <p:stCondLst>
                                    <p:cond delay="0"/>
                                  </p:stCondLst>
                                  <p:childTnLst>
                                    <p:set>
                                      <p:cBhvr>
                                        <p:cTn id="9" dur="1" fill="hold">
                                          <p:stCondLst>
                                            <p:cond delay="0"/>
                                          </p:stCondLst>
                                        </p:cTn>
                                        <p:tgtEl>
                                          <p:spTgt spid="387"/>
                                        </p:tgtEl>
                                        <p:attrNameLst>
                                          <p:attrName>style.visibility</p:attrName>
                                        </p:attrNameLst>
                                      </p:cBhvr>
                                      <p:to>
                                        <p:strVal val="visible"/>
                                      </p:to>
                                    </p:set>
                                    <p:animEffect transition="in" filter="fade">
                                      <p:cBhvr>
                                        <p:cTn id="10" dur="1000"/>
                                        <p:tgtEl>
                                          <p:spTgt spid="387"/>
                                        </p:tgtEl>
                                      </p:cBhvr>
                                    </p:animEffect>
                                  </p:childTnLst>
                                </p:cTn>
                              </p:par>
                              <p:par>
                                <p:cTn id="11" presetID="10" presetClass="entr" presetSubtype="0" fill="hold" nodeType="withEffect">
                                  <p:stCondLst>
                                    <p:cond delay="0"/>
                                  </p:stCondLst>
                                  <p:childTnLst>
                                    <p:set>
                                      <p:cBhvr>
                                        <p:cTn id="12" dur="1" fill="hold">
                                          <p:stCondLst>
                                            <p:cond delay="0"/>
                                          </p:stCondLst>
                                        </p:cTn>
                                        <p:tgtEl>
                                          <p:spTgt spid="389"/>
                                        </p:tgtEl>
                                        <p:attrNameLst>
                                          <p:attrName>style.visibility</p:attrName>
                                        </p:attrNameLst>
                                      </p:cBhvr>
                                      <p:to>
                                        <p:strVal val="visible"/>
                                      </p:to>
                                    </p:set>
                                    <p:animEffect transition="in" filter="fade">
                                      <p:cBhvr>
                                        <p:cTn id="13" dur="1000"/>
                                        <p:tgtEl>
                                          <p:spTgt spid="389"/>
                                        </p:tgtEl>
                                      </p:cBhvr>
                                    </p:animEffect>
                                  </p:childTnLst>
                                </p:cTn>
                              </p:par>
                              <p:par>
                                <p:cTn id="14" presetID="10" presetClass="entr" presetSubtype="0" fill="hold" nodeType="withEffect">
                                  <p:stCondLst>
                                    <p:cond delay="0"/>
                                  </p:stCondLst>
                                  <p:childTnLst>
                                    <p:set>
                                      <p:cBhvr>
                                        <p:cTn id="15" dur="1" fill="hold">
                                          <p:stCondLst>
                                            <p:cond delay="0"/>
                                          </p:stCondLst>
                                        </p:cTn>
                                        <p:tgtEl>
                                          <p:spTgt spid="388"/>
                                        </p:tgtEl>
                                        <p:attrNameLst>
                                          <p:attrName>style.visibility</p:attrName>
                                        </p:attrNameLst>
                                      </p:cBhvr>
                                      <p:to>
                                        <p:strVal val="visible"/>
                                      </p:to>
                                    </p:set>
                                    <p:animEffect transition="in" filter="fade">
                                      <p:cBhvr>
                                        <p:cTn id="16" dur="1000"/>
                                        <p:tgtEl>
                                          <p:spTgt spid="388"/>
                                        </p:tgtEl>
                                      </p:cBhvr>
                                    </p:animEffect>
                                  </p:childTnLst>
                                </p:cTn>
                              </p:par>
                              <p:par>
                                <p:cTn id="17" presetID="10" presetClass="entr" presetSubtype="0" fill="hold" nodeType="withEffect">
                                  <p:stCondLst>
                                    <p:cond delay="0"/>
                                  </p:stCondLst>
                                  <p:childTnLst>
                                    <p:set>
                                      <p:cBhvr>
                                        <p:cTn id="18" dur="1" fill="hold">
                                          <p:stCondLst>
                                            <p:cond delay="0"/>
                                          </p:stCondLst>
                                        </p:cTn>
                                        <p:tgtEl>
                                          <p:spTgt spid="390"/>
                                        </p:tgtEl>
                                        <p:attrNameLst>
                                          <p:attrName>style.visibility</p:attrName>
                                        </p:attrNameLst>
                                      </p:cBhvr>
                                      <p:to>
                                        <p:strVal val="visible"/>
                                      </p:to>
                                    </p:set>
                                    <p:animEffect transition="in" filter="fade">
                                      <p:cBhvr>
                                        <p:cTn id="19" dur="1000"/>
                                        <p:tgtEl>
                                          <p:spTgt spid="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Google Shape;396;p24"/>
          <p:cNvPicPr preferRelativeResize="0"/>
          <p:nvPr/>
        </p:nvPicPr>
        <p:blipFill rotWithShape="1">
          <a:blip r:embed="rId3">
            <a:alphaModFix/>
          </a:blip>
          <a:srcRect/>
          <a:stretch/>
        </p:blipFill>
        <p:spPr>
          <a:xfrm>
            <a:off x="7146663" y="0"/>
            <a:ext cx="5045336" cy="5013064"/>
          </a:xfrm>
          <a:prstGeom prst="rect">
            <a:avLst/>
          </a:prstGeom>
          <a:noFill/>
          <a:ln>
            <a:noFill/>
          </a:ln>
        </p:spPr>
      </p:pic>
      <p:pic>
        <p:nvPicPr>
          <p:cNvPr id="398" name="Google Shape;398;p24" descr="壁に貼ってある数種類のパンフレット&#10;&#10;低い精度で自動的に生成された説明"/>
          <p:cNvPicPr preferRelativeResize="0"/>
          <p:nvPr/>
        </p:nvPicPr>
        <p:blipFill rotWithShape="1">
          <a:blip r:embed="rId4">
            <a:alphaModFix/>
          </a:blip>
          <a:srcRect/>
          <a:stretch/>
        </p:blipFill>
        <p:spPr>
          <a:xfrm rot="5400000">
            <a:off x="-857250" y="857250"/>
            <a:ext cx="6858000" cy="5143500"/>
          </a:xfrm>
          <a:prstGeom prst="rect">
            <a:avLst/>
          </a:prstGeom>
          <a:noFill/>
          <a:ln>
            <a:noFill/>
          </a:ln>
        </p:spPr>
      </p:pic>
      <p:sp>
        <p:nvSpPr>
          <p:cNvPr id="399" name="Google Shape;399;p24"/>
          <p:cNvSpPr/>
          <p:nvPr/>
        </p:nvSpPr>
        <p:spPr>
          <a:xfrm>
            <a:off x="2170886" y="2614109"/>
            <a:ext cx="1728395" cy="2576456"/>
          </a:xfrm>
          <a:prstGeom prst="ellipse">
            <a:avLst/>
          </a:prstGeom>
          <a:noFill/>
          <a:ln w="2286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400" name="Google Shape;400;p24" descr="バスの運賃箱のイラスト"/>
          <p:cNvPicPr preferRelativeResize="0"/>
          <p:nvPr/>
        </p:nvPicPr>
        <p:blipFill rotWithShape="1">
          <a:blip r:embed="rId5">
            <a:alphaModFix/>
          </a:blip>
          <a:srcRect/>
          <a:stretch/>
        </p:blipFill>
        <p:spPr>
          <a:xfrm>
            <a:off x="4340094" y="2671826"/>
            <a:ext cx="3609975" cy="4286250"/>
          </a:xfrm>
          <a:prstGeom prst="rect">
            <a:avLst/>
          </a:prstGeom>
          <a:noFill/>
          <a:ln>
            <a:noFill/>
          </a:ln>
        </p:spPr>
      </p:pic>
      <p:cxnSp>
        <p:nvCxnSpPr>
          <p:cNvPr id="401" name="Google Shape;401;p24"/>
          <p:cNvCxnSpPr/>
          <p:nvPr/>
        </p:nvCxnSpPr>
        <p:spPr>
          <a:xfrm>
            <a:off x="3777673" y="4497860"/>
            <a:ext cx="1684014" cy="0"/>
          </a:xfrm>
          <a:prstGeom prst="straightConnector1">
            <a:avLst/>
          </a:prstGeom>
          <a:noFill/>
          <a:ln w="76200" cap="flat" cmpd="sng">
            <a:solidFill>
              <a:srgbClr val="FF0000"/>
            </a:solidFill>
            <a:prstDash val="solid"/>
            <a:miter lim="800000"/>
            <a:headEnd type="none" w="sm" len="sm"/>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
                                        </p:tgtEl>
                                        <p:attrNameLst>
                                          <p:attrName>style.visibility</p:attrName>
                                        </p:attrNameLst>
                                      </p:cBhvr>
                                      <p:to>
                                        <p:strVal val="visible"/>
                                      </p:to>
                                    </p:set>
                                    <p:animEffect transition="in" filter="fade">
                                      <p:cBhvr>
                                        <p:cTn id="7" dur="1000"/>
                                        <p:tgtEl>
                                          <p:spTgt spid="399"/>
                                        </p:tgtEl>
                                      </p:cBhvr>
                                    </p:animEffect>
                                  </p:childTnLst>
                                </p:cTn>
                              </p:par>
                              <p:par>
                                <p:cTn id="8" presetID="10" presetClass="entr" presetSubtype="0" fill="hold" nodeType="withEffect">
                                  <p:stCondLst>
                                    <p:cond delay="0"/>
                                  </p:stCondLst>
                                  <p:childTnLst>
                                    <p:set>
                                      <p:cBhvr>
                                        <p:cTn id="9" dur="1" fill="hold">
                                          <p:stCondLst>
                                            <p:cond delay="0"/>
                                          </p:stCondLst>
                                        </p:cTn>
                                        <p:tgtEl>
                                          <p:spTgt spid="401"/>
                                        </p:tgtEl>
                                        <p:attrNameLst>
                                          <p:attrName>style.visibility</p:attrName>
                                        </p:attrNameLst>
                                      </p:cBhvr>
                                      <p:to>
                                        <p:strVal val="visible"/>
                                      </p:to>
                                    </p:set>
                                    <p:animEffect transition="in" filter="fade">
                                      <p:cBhvr>
                                        <p:cTn id="10" dur="1000"/>
                                        <p:tgtEl>
                                          <p:spTgt spid="401"/>
                                        </p:tgtEl>
                                      </p:cBhvr>
                                    </p:animEffect>
                                  </p:childTnLst>
                                </p:cTn>
                              </p:par>
                              <p:par>
                                <p:cTn id="11" presetID="10" presetClass="entr" presetSubtype="0" fill="hold" nodeType="withEffect">
                                  <p:stCondLst>
                                    <p:cond delay="0"/>
                                  </p:stCondLst>
                                  <p:childTnLst>
                                    <p:set>
                                      <p:cBhvr>
                                        <p:cTn id="12" dur="1" fill="hold">
                                          <p:stCondLst>
                                            <p:cond delay="0"/>
                                          </p:stCondLst>
                                        </p:cTn>
                                        <p:tgtEl>
                                          <p:spTgt spid="400"/>
                                        </p:tgtEl>
                                        <p:attrNameLst>
                                          <p:attrName>style.visibility</p:attrName>
                                        </p:attrNameLst>
                                      </p:cBhvr>
                                      <p:to>
                                        <p:strVal val="visible"/>
                                      </p:to>
                                    </p:set>
                                    <p:animEffect transition="in" filter="fade">
                                      <p:cBhvr>
                                        <p:cTn id="13" dur="1000"/>
                                        <p:tgtEl>
                                          <p:spTgt spid="40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96"/>
                                        </p:tgtEl>
                                        <p:attrNameLst>
                                          <p:attrName>style.visibility</p:attrName>
                                        </p:attrNameLst>
                                      </p:cBhvr>
                                      <p:to>
                                        <p:strVal val="visible"/>
                                      </p:to>
                                    </p:set>
                                    <p:animEffect transition="in" filter="fade">
                                      <p:cBhvr>
                                        <p:cTn id="18" dur="1000"/>
                                        <p:tgtEl>
                                          <p:spTgt spid="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473" name="Google Shape;473;p30" descr="赤と白のバスのイラスト"/>
          <p:cNvPicPr preferRelativeResize="0"/>
          <p:nvPr/>
        </p:nvPicPr>
        <p:blipFill rotWithShape="1">
          <a:blip r:embed="rId3">
            <a:alphaModFix/>
          </a:blip>
          <a:srcRect/>
          <a:stretch/>
        </p:blipFill>
        <p:spPr>
          <a:xfrm>
            <a:off x="7223199" y="47625"/>
            <a:ext cx="4286250" cy="2952750"/>
          </a:xfrm>
          <a:prstGeom prst="rect">
            <a:avLst/>
          </a:prstGeom>
          <a:noFill/>
          <a:ln>
            <a:noFill/>
          </a:ln>
        </p:spPr>
      </p:pic>
      <p:pic>
        <p:nvPicPr>
          <p:cNvPr id="474" name="Google Shape;474;p30" descr="電車のイラスト（オレンジ）"/>
          <p:cNvPicPr preferRelativeResize="0"/>
          <p:nvPr/>
        </p:nvPicPr>
        <p:blipFill rotWithShape="1">
          <a:blip r:embed="rId4">
            <a:alphaModFix/>
          </a:blip>
          <a:srcRect/>
          <a:stretch/>
        </p:blipFill>
        <p:spPr>
          <a:xfrm>
            <a:off x="682550" y="319591"/>
            <a:ext cx="5843005" cy="2025575"/>
          </a:xfrm>
          <a:prstGeom prst="rect">
            <a:avLst/>
          </a:prstGeom>
          <a:noFill/>
          <a:ln>
            <a:noFill/>
          </a:ln>
        </p:spPr>
      </p:pic>
      <p:pic>
        <p:nvPicPr>
          <p:cNvPr id="475" name="Google Shape;475;p30" descr="電車・バスの座席に座る人達のイラスト"/>
          <p:cNvPicPr preferRelativeResize="0"/>
          <p:nvPr/>
        </p:nvPicPr>
        <p:blipFill rotWithShape="1">
          <a:blip r:embed="rId5">
            <a:alphaModFix/>
          </a:blip>
          <a:srcRect/>
          <a:stretch/>
        </p:blipFill>
        <p:spPr>
          <a:xfrm>
            <a:off x="7523236" y="2836433"/>
            <a:ext cx="3686175" cy="3810000"/>
          </a:xfrm>
          <a:prstGeom prst="rect">
            <a:avLst/>
          </a:prstGeom>
          <a:noFill/>
          <a:ln>
            <a:noFill/>
          </a:ln>
        </p:spPr>
      </p:pic>
      <p:pic>
        <p:nvPicPr>
          <p:cNvPr id="476" name="Google Shape;476;p30" descr="つり革につかまって立つ人のイラスト"/>
          <p:cNvPicPr preferRelativeResize="0"/>
          <p:nvPr/>
        </p:nvPicPr>
        <p:blipFill rotWithShape="1">
          <a:blip r:embed="rId6">
            <a:alphaModFix/>
          </a:blip>
          <a:srcRect/>
          <a:stretch/>
        </p:blipFill>
        <p:spPr>
          <a:xfrm>
            <a:off x="1333500" y="2905125"/>
            <a:ext cx="4762500" cy="39528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3"/>
          <p:cNvSpPr txBox="1"/>
          <p:nvPr/>
        </p:nvSpPr>
        <p:spPr>
          <a:xfrm>
            <a:off x="3222702" y="979404"/>
            <a:ext cx="8969298" cy="5078273"/>
          </a:xfrm>
          <a:prstGeom prst="rect">
            <a:avLst/>
          </a:prstGeom>
          <a:noFill/>
          <a:ln>
            <a:noFill/>
          </a:ln>
        </p:spPr>
        <p:txBody>
          <a:bodyPr spcFirstLastPara="1" wrap="square" lIns="91425" tIns="45700" rIns="91425" bIns="45700" anchor="t" anchorCtr="0">
            <a:spAutoFit/>
          </a:bodyPr>
          <a:lstStyle/>
          <a:p>
            <a:pPr lvl="0"/>
            <a:r>
              <a:rPr lang="ja-JP" sz="3600" b="1" i="0" u="none" strike="noStrike" cap="none">
                <a:solidFill>
                  <a:srgbClr val="000000"/>
                </a:solidFill>
                <a:latin typeface="Arial"/>
                <a:ea typeface="Arial"/>
                <a:cs typeface="Arial"/>
                <a:sym typeface="Arial"/>
              </a:rPr>
              <a:t>◆</a:t>
            </a:r>
            <a:r>
              <a:rPr lang="vi-VN" altLang="ja-JP" sz="3600" b="1"/>
              <a:t>Có thể sử dụng tàu điện và xe bus ở Nhật</a:t>
            </a:r>
            <a:r>
              <a:rPr lang="en-US" altLang="ja-JP" sz="3600" b="1"/>
              <a:t>.</a:t>
            </a:r>
            <a:endParaRPr lang="vi-VN" altLang="ja-JP" sz="3600" b="1"/>
          </a:p>
          <a:p>
            <a:pPr marL="0" marR="0" lvl="0" indent="0" algn="l" rtl="0">
              <a:spcBef>
                <a:spcPts val="0"/>
              </a:spcBef>
              <a:spcAft>
                <a:spcPts val="0"/>
              </a:spcAft>
              <a:buNone/>
            </a:pPr>
            <a:endParaRPr sz="3600" b="1" i="0" u="none" strike="noStrike" cap="none">
              <a:solidFill>
                <a:srgbClr val="000000"/>
              </a:solidFill>
              <a:latin typeface="Arial"/>
              <a:ea typeface="Arial"/>
              <a:cs typeface="Arial"/>
              <a:sym typeface="Arial"/>
            </a:endParaRPr>
          </a:p>
          <a:p>
            <a:pPr lvl="0"/>
            <a:r>
              <a:rPr lang="ja-JP" sz="3600" b="1" i="0" u="none" strike="noStrike" cap="none">
                <a:solidFill>
                  <a:srgbClr val="000000"/>
                </a:solidFill>
                <a:latin typeface="Arial"/>
                <a:ea typeface="Arial"/>
                <a:cs typeface="Arial"/>
                <a:sym typeface="Arial"/>
              </a:rPr>
              <a:t>◆</a:t>
            </a:r>
            <a:r>
              <a:rPr lang="vi-VN" altLang="ja-JP" sz="3600" b="1"/>
              <a:t>Biết được luật giao thông ở Nhật để có thể </a:t>
            </a:r>
            <a:r>
              <a:rPr lang="en-US" altLang="ja-JP" sz="3600" b="1"/>
              <a:t>sinh hoạt </a:t>
            </a:r>
            <a:r>
              <a:rPr lang="vi-VN" altLang="ja-JP" sz="3600" b="1"/>
              <a:t>an toàn ở Nhật.</a:t>
            </a:r>
            <a:endParaRPr lang="en-US" altLang="ja-JP" sz="3600" b="1"/>
          </a:p>
          <a:p>
            <a:pPr lvl="0"/>
            <a:endParaRPr lang="ja-JP" altLang="en-US" sz="3600" b="1"/>
          </a:p>
          <a:p>
            <a:pPr lvl="0"/>
            <a:r>
              <a:rPr lang="ja-JP" altLang="en-US" sz="3600" b="1" i="0" u="none" strike="noStrike" cap="none">
                <a:solidFill>
                  <a:srgbClr val="000000"/>
                </a:solidFill>
                <a:latin typeface="Arial"/>
                <a:ea typeface="Arial"/>
                <a:cs typeface="Arial"/>
                <a:sym typeface="Arial"/>
              </a:rPr>
              <a:t>◆</a:t>
            </a:r>
            <a:r>
              <a:rPr lang="vi-VN" altLang="ja-JP" sz="3600" b="1"/>
              <a:t>Có thể đến nơi muốn đến bằng cách sử dụng những phương tiện giao thông ở Nhật</a:t>
            </a:r>
            <a:r>
              <a:rPr lang="en-US" altLang="ja-JP" sz="3600" b="1"/>
              <a:t>.</a:t>
            </a:r>
            <a:endParaRPr lang="ja-JP" altLang="en-US" sz="3600" b="1" i="0" u="none" strike="noStrike" cap="none">
              <a:solidFill>
                <a:srgbClr val="000000"/>
              </a:solidFill>
              <a:latin typeface="Arial"/>
              <a:ea typeface="Arial"/>
              <a:cs typeface="Arial"/>
              <a:sym typeface="Arial"/>
            </a:endParaRPr>
          </a:p>
        </p:txBody>
      </p:sp>
      <p:sp>
        <p:nvSpPr>
          <p:cNvPr id="113" name="Google Shape;113;p3"/>
          <p:cNvSpPr/>
          <p:nvPr/>
        </p:nvSpPr>
        <p:spPr>
          <a:xfrm>
            <a:off x="0" y="3208"/>
            <a:ext cx="3222702" cy="6854792"/>
          </a:xfrm>
          <a:prstGeom prst="rect">
            <a:avLst/>
          </a:prstGeom>
          <a:solidFill>
            <a:srgbClr val="008183"/>
          </a:solidFill>
          <a:ln>
            <a:noFill/>
          </a:ln>
        </p:spPr>
        <p:txBody>
          <a:bodyPr spcFirstLastPara="1" wrap="square" lIns="91425" tIns="45700" rIns="91425" bIns="45700" anchor="ctr" anchorCtr="0">
            <a:noAutofit/>
          </a:bodyPr>
          <a:lstStyle/>
          <a:p>
            <a:pPr lvl="0" algn="ctr">
              <a:buSzPts val="4000"/>
            </a:pPr>
            <a:r>
              <a:rPr lang="en-US" altLang="ja-JP" sz="4000" err="1">
                <a:solidFill>
                  <a:srgbClr val="FFFFFF"/>
                </a:solidFill>
              </a:rPr>
              <a:t>Mục</a:t>
            </a:r>
            <a:r>
              <a:rPr lang="en-US" altLang="ja-JP" sz="4000">
                <a:solidFill>
                  <a:srgbClr val="FFFFFF"/>
                </a:solidFill>
              </a:rPr>
              <a:t> </a:t>
            </a:r>
            <a:r>
              <a:rPr lang="en-US" altLang="ja-JP" sz="4000" err="1">
                <a:solidFill>
                  <a:srgbClr val="FFFFFF"/>
                </a:solidFill>
              </a:rPr>
              <a:t>tiêu</a:t>
            </a:r>
            <a:endParaRPr lang="en-US" altLang="ja-JP" sz="4000">
              <a:solidFill>
                <a:srgbClr val="FFFFFF"/>
              </a:solidFill>
            </a:endParaRPr>
          </a:p>
          <a:p>
            <a:pPr lvl="0" algn="ctr">
              <a:buSzPts val="4000"/>
            </a:pPr>
            <a:r>
              <a:rPr lang="en-US" altLang="ja-JP" sz="4000" err="1">
                <a:solidFill>
                  <a:srgbClr val="FFFFFF"/>
                </a:solidFill>
              </a:rPr>
              <a:t>của</a:t>
            </a:r>
            <a:r>
              <a:rPr lang="en-US" altLang="ja-JP" sz="4000">
                <a:solidFill>
                  <a:srgbClr val="FFFFFF"/>
                </a:solidFill>
              </a:rPr>
              <a:t> </a:t>
            </a:r>
            <a:r>
              <a:rPr lang="en-US" altLang="ja-JP" sz="4000" err="1">
                <a:solidFill>
                  <a:srgbClr val="FFFFFF"/>
                </a:solidFill>
              </a:rPr>
              <a:t>bài</a:t>
            </a:r>
            <a:endParaRPr lang="en-US" altLang="ja-JP" sz="4000">
              <a:solidFill>
                <a:srgbClr val="FFFFFF"/>
              </a:solidFill>
            </a:endParaRPr>
          </a:p>
        </p:txBody>
      </p:sp>
      <p:sp>
        <p:nvSpPr>
          <p:cNvPr id="114" name="Google Shape;114;p3"/>
          <p:cNvSpPr/>
          <p:nvPr/>
        </p:nvSpPr>
        <p:spPr>
          <a:xfrm>
            <a:off x="1224381" y="1980000"/>
            <a:ext cx="697739" cy="707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ja-JP" sz="4000" b="0" i="0" u="none" strike="noStrike" cap="none">
                <a:solidFill>
                  <a:srgbClr val="000000"/>
                </a:solidFill>
                <a:latin typeface="Arial"/>
                <a:ea typeface="Arial"/>
                <a:cs typeface="Arial"/>
                <a:sym typeface="Arial"/>
              </a:rPr>
              <a:t>１</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
                                            <p:txEl>
                                              <p:pRg st="0" end="0"/>
                                            </p:txEl>
                                          </p:spTgt>
                                        </p:tgtEl>
                                        <p:attrNameLst>
                                          <p:attrName>style.visibility</p:attrName>
                                        </p:attrNameLst>
                                      </p:cBhvr>
                                      <p:to>
                                        <p:strVal val="visible"/>
                                      </p:to>
                                    </p:set>
                                    <p:animEffect transition="in" filter="fade">
                                      <p:cBhvr>
                                        <p:cTn id="7" dur="500"/>
                                        <p:tgtEl>
                                          <p:spTgt spid="1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
                                            <p:txEl>
                                              <p:pRg st="2" end="2"/>
                                            </p:txEl>
                                          </p:spTgt>
                                        </p:tgtEl>
                                        <p:attrNameLst>
                                          <p:attrName>style.visibility</p:attrName>
                                        </p:attrNameLst>
                                      </p:cBhvr>
                                      <p:to>
                                        <p:strVal val="visible"/>
                                      </p:to>
                                    </p:set>
                                    <p:animEffect transition="in" filter="fade">
                                      <p:cBhvr>
                                        <p:cTn id="12" dur="500"/>
                                        <p:tgtEl>
                                          <p:spTgt spid="1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2">
                                            <p:txEl>
                                              <p:pRg st="4" end="4"/>
                                            </p:txEl>
                                          </p:spTgt>
                                        </p:tgtEl>
                                        <p:attrNameLst>
                                          <p:attrName>style.visibility</p:attrName>
                                        </p:attrNameLst>
                                      </p:cBhvr>
                                      <p:to>
                                        <p:strVal val="visible"/>
                                      </p:to>
                                    </p:set>
                                    <p:animEffect transition="in" filter="fade">
                                      <p:cBhvr>
                                        <p:cTn id="17" dur="500"/>
                                        <p:tgtEl>
                                          <p:spTgt spid="1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482" name="Google Shape;482;p31" descr="車椅子のマーク（白抜き）"/>
          <p:cNvPicPr preferRelativeResize="0"/>
          <p:nvPr/>
        </p:nvPicPr>
        <p:blipFill rotWithShape="1">
          <a:blip r:embed="rId3">
            <a:alphaModFix/>
          </a:blip>
          <a:srcRect/>
          <a:stretch/>
        </p:blipFill>
        <p:spPr>
          <a:xfrm>
            <a:off x="8044459" y="3444193"/>
            <a:ext cx="1381141" cy="1381141"/>
          </a:xfrm>
          <a:prstGeom prst="rect">
            <a:avLst/>
          </a:prstGeom>
          <a:noFill/>
          <a:ln>
            <a:noFill/>
          </a:ln>
        </p:spPr>
      </p:pic>
      <p:pic>
        <p:nvPicPr>
          <p:cNvPr id="483" name="Google Shape;483;p31" descr="電車内で携帯電話で話す男性のイラスト"/>
          <p:cNvPicPr preferRelativeResize="0"/>
          <p:nvPr/>
        </p:nvPicPr>
        <p:blipFill rotWithShape="1">
          <a:blip r:embed="rId4">
            <a:alphaModFix/>
          </a:blip>
          <a:srcRect/>
          <a:stretch/>
        </p:blipFill>
        <p:spPr>
          <a:xfrm>
            <a:off x="-65429" y="3797623"/>
            <a:ext cx="2346458" cy="3087445"/>
          </a:xfrm>
          <a:prstGeom prst="rect">
            <a:avLst/>
          </a:prstGeom>
          <a:noFill/>
          <a:ln>
            <a:noFill/>
          </a:ln>
        </p:spPr>
      </p:pic>
      <p:pic>
        <p:nvPicPr>
          <p:cNvPr id="484" name="Google Shape;484;p31" descr="電車内で化粧をする女性のイラスト"/>
          <p:cNvPicPr preferRelativeResize="0"/>
          <p:nvPr/>
        </p:nvPicPr>
        <p:blipFill rotWithShape="1">
          <a:blip r:embed="rId5">
            <a:alphaModFix/>
          </a:blip>
          <a:srcRect/>
          <a:stretch/>
        </p:blipFill>
        <p:spPr>
          <a:xfrm>
            <a:off x="2134343" y="3786990"/>
            <a:ext cx="2346458" cy="3087445"/>
          </a:xfrm>
          <a:prstGeom prst="rect">
            <a:avLst/>
          </a:prstGeom>
          <a:noFill/>
          <a:ln>
            <a:noFill/>
          </a:ln>
        </p:spPr>
      </p:pic>
      <p:pic>
        <p:nvPicPr>
          <p:cNvPr id="485" name="Google Shape;485;p31" descr="割り込みのイラスト"/>
          <p:cNvPicPr preferRelativeResize="0"/>
          <p:nvPr/>
        </p:nvPicPr>
        <p:blipFill rotWithShape="1">
          <a:blip r:embed="rId6">
            <a:alphaModFix/>
          </a:blip>
          <a:srcRect/>
          <a:stretch/>
        </p:blipFill>
        <p:spPr>
          <a:xfrm>
            <a:off x="114021" y="-65022"/>
            <a:ext cx="4040644" cy="3705225"/>
          </a:xfrm>
          <a:prstGeom prst="rect">
            <a:avLst/>
          </a:prstGeom>
          <a:noFill/>
          <a:ln>
            <a:noFill/>
          </a:ln>
        </p:spPr>
      </p:pic>
      <p:pic>
        <p:nvPicPr>
          <p:cNvPr id="486" name="Google Shape;486;p31" descr="バス停のイラスト"/>
          <p:cNvPicPr preferRelativeResize="0"/>
          <p:nvPr/>
        </p:nvPicPr>
        <p:blipFill rotWithShape="1">
          <a:blip r:embed="rId7">
            <a:alphaModFix/>
          </a:blip>
          <a:srcRect/>
          <a:stretch/>
        </p:blipFill>
        <p:spPr>
          <a:xfrm>
            <a:off x="3692607" y="79990"/>
            <a:ext cx="2269636" cy="3560213"/>
          </a:xfrm>
          <a:prstGeom prst="rect">
            <a:avLst/>
          </a:prstGeom>
          <a:noFill/>
          <a:ln>
            <a:noFill/>
          </a:ln>
        </p:spPr>
      </p:pic>
      <p:pic>
        <p:nvPicPr>
          <p:cNvPr id="487" name="Google Shape;487;p31" descr="満員電車でリュックが当たる人のイラスト"/>
          <p:cNvPicPr preferRelativeResize="0"/>
          <p:nvPr/>
        </p:nvPicPr>
        <p:blipFill rotWithShape="1">
          <a:blip r:embed="rId8">
            <a:alphaModFix/>
          </a:blip>
          <a:srcRect/>
          <a:stretch/>
        </p:blipFill>
        <p:spPr>
          <a:xfrm>
            <a:off x="4331784" y="4374486"/>
            <a:ext cx="2499949" cy="2499949"/>
          </a:xfrm>
          <a:prstGeom prst="rect">
            <a:avLst/>
          </a:prstGeom>
          <a:noFill/>
          <a:ln>
            <a:noFill/>
          </a:ln>
        </p:spPr>
      </p:pic>
      <p:pic>
        <p:nvPicPr>
          <p:cNvPr id="488" name="Google Shape;488;p31" descr="電車内の居眠りのイラスト"/>
          <p:cNvPicPr preferRelativeResize="0"/>
          <p:nvPr/>
        </p:nvPicPr>
        <p:blipFill rotWithShape="1">
          <a:blip r:embed="rId9">
            <a:alphaModFix/>
          </a:blip>
          <a:srcRect/>
          <a:stretch/>
        </p:blipFill>
        <p:spPr>
          <a:xfrm>
            <a:off x="4423043" y="3586482"/>
            <a:ext cx="2069271" cy="1017313"/>
          </a:xfrm>
          <a:prstGeom prst="rect">
            <a:avLst/>
          </a:prstGeom>
          <a:noFill/>
          <a:ln>
            <a:noFill/>
          </a:ln>
        </p:spPr>
      </p:pic>
      <p:pic>
        <p:nvPicPr>
          <p:cNvPr id="489" name="Google Shape;489;p31" descr="リュックを前に抱える人のイラスト（男性）"/>
          <p:cNvPicPr preferRelativeResize="0"/>
          <p:nvPr/>
        </p:nvPicPr>
        <p:blipFill rotWithShape="1">
          <a:blip r:embed="rId10">
            <a:alphaModFix/>
          </a:blip>
          <a:srcRect/>
          <a:stretch/>
        </p:blipFill>
        <p:spPr>
          <a:xfrm>
            <a:off x="6334103" y="4163862"/>
            <a:ext cx="1975965" cy="2617171"/>
          </a:xfrm>
          <a:prstGeom prst="rect">
            <a:avLst/>
          </a:prstGeom>
          <a:noFill/>
          <a:ln>
            <a:noFill/>
          </a:ln>
        </p:spPr>
      </p:pic>
      <p:pic>
        <p:nvPicPr>
          <p:cNvPr id="490" name="Google Shape;490;p31" descr="電車の座席に荷物を置く人のイラスト"/>
          <p:cNvPicPr preferRelativeResize="0"/>
          <p:nvPr/>
        </p:nvPicPr>
        <p:blipFill rotWithShape="1">
          <a:blip r:embed="rId11">
            <a:alphaModFix/>
          </a:blip>
          <a:srcRect/>
          <a:stretch/>
        </p:blipFill>
        <p:spPr>
          <a:xfrm>
            <a:off x="8881684" y="-31729"/>
            <a:ext cx="3367246" cy="3467854"/>
          </a:xfrm>
          <a:prstGeom prst="rect">
            <a:avLst/>
          </a:prstGeom>
          <a:noFill/>
          <a:ln>
            <a:noFill/>
          </a:ln>
        </p:spPr>
      </p:pic>
      <p:pic>
        <p:nvPicPr>
          <p:cNvPr id="491" name="Google Shape;491;p31" descr="電車で物を食べる人のイラスト"/>
          <p:cNvPicPr preferRelativeResize="0"/>
          <p:nvPr/>
        </p:nvPicPr>
        <p:blipFill rotWithShape="1">
          <a:blip r:embed="rId12">
            <a:alphaModFix/>
          </a:blip>
          <a:srcRect/>
          <a:stretch/>
        </p:blipFill>
        <p:spPr>
          <a:xfrm>
            <a:off x="5513258" y="-42361"/>
            <a:ext cx="3433707" cy="3729929"/>
          </a:xfrm>
          <a:prstGeom prst="rect">
            <a:avLst/>
          </a:prstGeom>
          <a:noFill/>
          <a:ln>
            <a:noFill/>
          </a:ln>
        </p:spPr>
      </p:pic>
      <p:pic>
        <p:nvPicPr>
          <p:cNvPr id="492" name="Google Shape;492;p31" descr="シルバーシート・優先席のイラスト"/>
          <p:cNvPicPr preferRelativeResize="0"/>
          <p:nvPr/>
        </p:nvPicPr>
        <p:blipFill rotWithShape="1">
          <a:blip r:embed="rId13">
            <a:alphaModFix/>
          </a:blip>
          <a:srcRect/>
          <a:stretch/>
        </p:blipFill>
        <p:spPr>
          <a:xfrm flipH="1">
            <a:off x="8634327" y="4095138"/>
            <a:ext cx="3496866" cy="28039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1"/>
                                        </p:tgtEl>
                                        <p:attrNameLst>
                                          <p:attrName>style.visibility</p:attrName>
                                        </p:attrNameLst>
                                      </p:cBhvr>
                                      <p:to>
                                        <p:strVal val="visible"/>
                                      </p:to>
                                    </p:set>
                                    <p:animEffect transition="in" filter="fade">
                                      <p:cBhvr>
                                        <p:cTn id="7" dur="1000"/>
                                        <p:tgtEl>
                                          <p:spTgt spid="4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0"/>
                                        </p:tgtEl>
                                        <p:attrNameLst>
                                          <p:attrName>style.visibility</p:attrName>
                                        </p:attrNameLst>
                                      </p:cBhvr>
                                      <p:to>
                                        <p:strVal val="visible"/>
                                      </p:to>
                                    </p:set>
                                    <p:animEffect transition="in" filter="fade">
                                      <p:cBhvr>
                                        <p:cTn id="12" dur="1000"/>
                                        <p:tgtEl>
                                          <p:spTgt spid="4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3"/>
                                        </p:tgtEl>
                                        <p:attrNameLst>
                                          <p:attrName>style.visibility</p:attrName>
                                        </p:attrNameLst>
                                      </p:cBhvr>
                                      <p:to>
                                        <p:strVal val="visible"/>
                                      </p:to>
                                    </p:set>
                                    <p:animEffect transition="in" filter="fade">
                                      <p:cBhvr>
                                        <p:cTn id="17" dur="1000"/>
                                        <p:tgtEl>
                                          <p:spTgt spid="483"/>
                                        </p:tgtEl>
                                      </p:cBhvr>
                                    </p:animEffect>
                                  </p:childTnLst>
                                </p:cTn>
                              </p:par>
                              <p:par>
                                <p:cTn id="18" presetID="10" presetClass="entr" presetSubtype="0" fill="hold" nodeType="withEffect">
                                  <p:stCondLst>
                                    <p:cond delay="0"/>
                                  </p:stCondLst>
                                  <p:childTnLst>
                                    <p:set>
                                      <p:cBhvr>
                                        <p:cTn id="19" dur="1" fill="hold">
                                          <p:stCondLst>
                                            <p:cond delay="0"/>
                                          </p:stCondLst>
                                        </p:cTn>
                                        <p:tgtEl>
                                          <p:spTgt spid="484"/>
                                        </p:tgtEl>
                                        <p:attrNameLst>
                                          <p:attrName>style.visibility</p:attrName>
                                        </p:attrNameLst>
                                      </p:cBhvr>
                                      <p:to>
                                        <p:strVal val="visible"/>
                                      </p:to>
                                    </p:set>
                                    <p:animEffect transition="in" filter="fade">
                                      <p:cBhvr>
                                        <p:cTn id="20" dur="1000"/>
                                        <p:tgtEl>
                                          <p:spTgt spid="48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87"/>
                                        </p:tgtEl>
                                        <p:attrNameLst>
                                          <p:attrName>style.visibility</p:attrName>
                                        </p:attrNameLst>
                                      </p:cBhvr>
                                      <p:to>
                                        <p:strVal val="visible"/>
                                      </p:to>
                                    </p:set>
                                    <p:animEffect transition="in" filter="fade">
                                      <p:cBhvr>
                                        <p:cTn id="25" dur="1000"/>
                                        <p:tgtEl>
                                          <p:spTgt spid="487"/>
                                        </p:tgtEl>
                                      </p:cBhvr>
                                    </p:animEffect>
                                  </p:childTnLst>
                                </p:cTn>
                              </p:par>
                              <p:par>
                                <p:cTn id="26" presetID="10" presetClass="entr" presetSubtype="0" fill="hold" nodeType="withEffect">
                                  <p:stCondLst>
                                    <p:cond delay="0"/>
                                  </p:stCondLst>
                                  <p:childTnLst>
                                    <p:set>
                                      <p:cBhvr>
                                        <p:cTn id="27" dur="1" fill="hold">
                                          <p:stCondLst>
                                            <p:cond delay="0"/>
                                          </p:stCondLst>
                                        </p:cTn>
                                        <p:tgtEl>
                                          <p:spTgt spid="488"/>
                                        </p:tgtEl>
                                        <p:attrNameLst>
                                          <p:attrName>style.visibility</p:attrName>
                                        </p:attrNameLst>
                                      </p:cBhvr>
                                      <p:to>
                                        <p:strVal val="visible"/>
                                      </p:to>
                                    </p:set>
                                    <p:animEffect transition="in" filter="fade">
                                      <p:cBhvr>
                                        <p:cTn id="28" dur="1000"/>
                                        <p:tgtEl>
                                          <p:spTgt spid="488"/>
                                        </p:tgtEl>
                                      </p:cBhvr>
                                    </p:animEffect>
                                  </p:childTnLst>
                                </p:cTn>
                              </p:par>
                              <p:par>
                                <p:cTn id="29" presetID="10" presetClass="entr" presetSubtype="0" fill="hold" nodeType="withEffect">
                                  <p:stCondLst>
                                    <p:cond delay="0"/>
                                  </p:stCondLst>
                                  <p:childTnLst>
                                    <p:set>
                                      <p:cBhvr>
                                        <p:cTn id="30" dur="1" fill="hold">
                                          <p:stCondLst>
                                            <p:cond delay="0"/>
                                          </p:stCondLst>
                                        </p:cTn>
                                        <p:tgtEl>
                                          <p:spTgt spid="489"/>
                                        </p:tgtEl>
                                        <p:attrNameLst>
                                          <p:attrName>style.visibility</p:attrName>
                                        </p:attrNameLst>
                                      </p:cBhvr>
                                      <p:to>
                                        <p:strVal val="visible"/>
                                      </p:to>
                                    </p:set>
                                    <p:animEffect transition="in" filter="fade">
                                      <p:cBhvr>
                                        <p:cTn id="31" dur="1000"/>
                                        <p:tgtEl>
                                          <p:spTgt spid="48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82"/>
                                        </p:tgtEl>
                                        <p:attrNameLst>
                                          <p:attrName>style.visibility</p:attrName>
                                        </p:attrNameLst>
                                      </p:cBhvr>
                                      <p:to>
                                        <p:strVal val="visible"/>
                                      </p:to>
                                    </p:set>
                                    <p:animEffect transition="in" filter="fade">
                                      <p:cBhvr>
                                        <p:cTn id="36" dur="1000"/>
                                        <p:tgtEl>
                                          <p:spTgt spid="482"/>
                                        </p:tgtEl>
                                      </p:cBhvr>
                                    </p:animEffect>
                                  </p:childTnLst>
                                </p:cTn>
                              </p:par>
                              <p:par>
                                <p:cTn id="37" presetID="10" presetClass="entr" presetSubtype="0" fill="hold" nodeType="withEffect">
                                  <p:stCondLst>
                                    <p:cond delay="0"/>
                                  </p:stCondLst>
                                  <p:childTnLst>
                                    <p:set>
                                      <p:cBhvr>
                                        <p:cTn id="38" dur="1" fill="hold">
                                          <p:stCondLst>
                                            <p:cond delay="0"/>
                                          </p:stCondLst>
                                        </p:cTn>
                                        <p:tgtEl>
                                          <p:spTgt spid="492"/>
                                        </p:tgtEl>
                                        <p:attrNameLst>
                                          <p:attrName>style.visibility</p:attrName>
                                        </p:attrNameLst>
                                      </p:cBhvr>
                                      <p:to>
                                        <p:strVal val="visible"/>
                                      </p:to>
                                    </p:set>
                                    <p:animEffect transition="in" filter="fade">
                                      <p:cBhvr>
                                        <p:cTn id="39" dur="1000"/>
                                        <p:tgtEl>
                                          <p:spTgt spid="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489;p31" descr="リュックを前に抱える人のイラスト（男性）">
            <a:extLst>
              <a:ext uri="{FF2B5EF4-FFF2-40B4-BE49-F238E27FC236}">
                <a16:creationId xmlns:a16="http://schemas.microsoft.com/office/drawing/2014/main" id="{6B22FF5A-9380-45E5-877F-4D08932DEA67}"/>
              </a:ext>
            </a:extLst>
          </p:cNvPr>
          <p:cNvPicPr preferRelativeResize="0"/>
          <p:nvPr/>
        </p:nvPicPr>
        <p:blipFill rotWithShape="1">
          <a:blip r:embed="rId3">
            <a:alphaModFix/>
          </a:blip>
          <a:srcRect/>
          <a:stretch/>
        </p:blipFill>
        <p:spPr>
          <a:xfrm>
            <a:off x="5108017" y="1347022"/>
            <a:ext cx="1975965" cy="2617171"/>
          </a:xfrm>
          <a:prstGeom prst="rect">
            <a:avLst/>
          </a:prstGeom>
          <a:noFill/>
          <a:ln>
            <a:noFill/>
          </a:ln>
        </p:spPr>
      </p:pic>
      <p:pic>
        <p:nvPicPr>
          <p:cNvPr id="3" name="Google Shape;475;p30" descr="電車・バスの座席に座る人達のイラスト">
            <a:extLst>
              <a:ext uri="{FF2B5EF4-FFF2-40B4-BE49-F238E27FC236}">
                <a16:creationId xmlns:a16="http://schemas.microsoft.com/office/drawing/2014/main" id="{4025E73A-1AD0-4DC1-91D4-4CE10BDAFE71}"/>
              </a:ext>
            </a:extLst>
          </p:cNvPr>
          <p:cNvPicPr preferRelativeResize="0"/>
          <p:nvPr/>
        </p:nvPicPr>
        <p:blipFill rotWithShape="1">
          <a:blip r:embed="rId4">
            <a:alphaModFix/>
          </a:blip>
          <a:srcRect/>
          <a:stretch/>
        </p:blipFill>
        <p:spPr>
          <a:xfrm>
            <a:off x="671332" y="154193"/>
            <a:ext cx="3686175" cy="3810000"/>
          </a:xfrm>
          <a:prstGeom prst="rect">
            <a:avLst/>
          </a:prstGeom>
          <a:noFill/>
          <a:ln>
            <a:noFill/>
          </a:ln>
        </p:spPr>
      </p:pic>
      <p:pic>
        <p:nvPicPr>
          <p:cNvPr id="4" name="Google Shape;482;p31" descr="車椅子のマーク（白抜き）">
            <a:extLst>
              <a:ext uri="{FF2B5EF4-FFF2-40B4-BE49-F238E27FC236}">
                <a16:creationId xmlns:a16="http://schemas.microsoft.com/office/drawing/2014/main" id="{25CFC704-8272-4AE5-9484-634DEA653C3F}"/>
              </a:ext>
            </a:extLst>
          </p:cNvPr>
          <p:cNvPicPr preferRelativeResize="0"/>
          <p:nvPr/>
        </p:nvPicPr>
        <p:blipFill rotWithShape="1">
          <a:blip r:embed="rId5">
            <a:alphaModFix/>
          </a:blip>
          <a:srcRect/>
          <a:stretch/>
        </p:blipFill>
        <p:spPr>
          <a:xfrm>
            <a:off x="7678699" y="603457"/>
            <a:ext cx="1381141" cy="1381141"/>
          </a:xfrm>
          <a:prstGeom prst="rect">
            <a:avLst/>
          </a:prstGeom>
          <a:noFill/>
          <a:ln>
            <a:noFill/>
          </a:ln>
        </p:spPr>
      </p:pic>
      <p:pic>
        <p:nvPicPr>
          <p:cNvPr id="5" name="Google Shape;492;p31" descr="シルバーシート・優先席のイラスト">
            <a:extLst>
              <a:ext uri="{FF2B5EF4-FFF2-40B4-BE49-F238E27FC236}">
                <a16:creationId xmlns:a16="http://schemas.microsoft.com/office/drawing/2014/main" id="{C825D621-6397-4F31-9064-2D65FDEE7B46}"/>
              </a:ext>
            </a:extLst>
          </p:cNvPr>
          <p:cNvPicPr preferRelativeResize="0"/>
          <p:nvPr/>
        </p:nvPicPr>
        <p:blipFill rotWithShape="1">
          <a:blip r:embed="rId6">
            <a:alphaModFix/>
          </a:blip>
          <a:srcRect/>
          <a:stretch/>
        </p:blipFill>
        <p:spPr>
          <a:xfrm flipH="1">
            <a:off x="8268567" y="1254402"/>
            <a:ext cx="3496866" cy="2803974"/>
          </a:xfrm>
          <a:prstGeom prst="rect">
            <a:avLst/>
          </a:prstGeom>
          <a:noFill/>
          <a:ln>
            <a:noFill/>
          </a:ln>
        </p:spPr>
      </p:pic>
      <p:pic>
        <p:nvPicPr>
          <p:cNvPr id="6" name="Google Shape;473;p30" descr="赤と白のバスのイラスト">
            <a:extLst>
              <a:ext uri="{FF2B5EF4-FFF2-40B4-BE49-F238E27FC236}">
                <a16:creationId xmlns:a16="http://schemas.microsoft.com/office/drawing/2014/main" id="{EE92E362-56CD-471D-A692-DF6C7A236C65}"/>
              </a:ext>
            </a:extLst>
          </p:cNvPr>
          <p:cNvPicPr preferRelativeResize="0"/>
          <p:nvPr/>
        </p:nvPicPr>
        <p:blipFill rotWithShape="1">
          <a:blip r:embed="rId7">
            <a:alphaModFix/>
          </a:blip>
          <a:srcRect/>
          <a:stretch/>
        </p:blipFill>
        <p:spPr>
          <a:xfrm>
            <a:off x="7320735" y="4058376"/>
            <a:ext cx="4286250" cy="2952750"/>
          </a:xfrm>
          <a:prstGeom prst="rect">
            <a:avLst/>
          </a:prstGeom>
          <a:noFill/>
          <a:ln>
            <a:noFill/>
          </a:ln>
        </p:spPr>
      </p:pic>
      <p:pic>
        <p:nvPicPr>
          <p:cNvPr id="7" name="Google Shape;474;p30" descr="電車のイラスト（オレンジ）">
            <a:extLst>
              <a:ext uri="{FF2B5EF4-FFF2-40B4-BE49-F238E27FC236}">
                <a16:creationId xmlns:a16="http://schemas.microsoft.com/office/drawing/2014/main" id="{67D205F7-8F70-4673-B34B-86585794E932}"/>
              </a:ext>
            </a:extLst>
          </p:cNvPr>
          <p:cNvPicPr preferRelativeResize="0"/>
          <p:nvPr/>
        </p:nvPicPr>
        <p:blipFill rotWithShape="1">
          <a:blip r:embed="rId8">
            <a:alphaModFix/>
          </a:blip>
          <a:srcRect/>
          <a:stretch/>
        </p:blipFill>
        <p:spPr>
          <a:xfrm>
            <a:off x="712871" y="4218432"/>
            <a:ext cx="6102457" cy="2305333"/>
          </a:xfrm>
          <a:prstGeom prst="rect">
            <a:avLst/>
          </a:prstGeom>
          <a:noFill/>
          <a:ln>
            <a:noFill/>
          </a:ln>
        </p:spPr>
      </p:pic>
    </p:spTree>
    <p:extLst>
      <p:ext uri="{BB962C8B-B14F-4D97-AF65-F5344CB8AC3E}">
        <p14:creationId xmlns:p14="http://schemas.microsoft.com/office/powerpoint/2010/main" val="25787801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7" name="Picture 6" descr="A screenshot of a phone&#10;&#10;Description automatically generated">
            <a:extLst>
              <a:ext uri="{FF2B5EF4-FFF2-40B4-BE49-F238E27FC236}">
                <a16:creationId xmlns:a16="http://schemas.microsoft.com/office/drawing/2014/main" id="{9969360A-35FE-814B-ABF0-5A9C11AAEE33}"/>
              </a:ext>
            </a:extLst>
          </p:cNvPr>
          <p:cNvPicPr>
            <a:picLocks noChangeAspect="1"/>
          </p:cNvPicPr>
          <p:nvPr/>
        </p:nvPicPr>
        <p:blipFill rotWithShape="1">
          <a:blip r:embed="rId3"/>
          <a:srcRect t="5819" b="60960"/>
          <a:stretch/>
        </p:blipFill>
        <p:spPr>
          <a:xfrm>
            <a:off x="3354784" y="449213"/>
            <a:ext cx="7875776" cy="5668954"/>
          </a:xfrm>
          <a:prstGeom prst="rect">
            <a:avLst/>
          </a:prstGeom>
          <a:ln>
            <a:solidFill>
              <a:schemeClr val="tx1"/>
            </a:solidFill>
          </a:ln>
        </p:spPr>
      </p:pic>
      <p:sp>
        <p:nvSpPr>
          <p:cNvPr id="408" name="Google Shape;408;p25"/>
          <p:cNvSpPr/>
          <p:nvPr/>
        </p:nvSpPr>
        <p:spPr>
          <a:xfrm rot="2515352">
            <a:off x="9603071" y="3231634"/>
            <a:ext cx="2105919" cy="2252624"/>
          </a:xfrm>
          <a:prstGeom prst="downArrow">
            <a:avLst>
              <a:gd name="adj1" fmla="val 35447"/>
              <a:gd name="adj2" fmla="val 47698"/>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highlight>
                <a:srgbClr val="FF0000"/>
              </a:highlight>
              <a:latin typeface="Arial"/>
              <a:ea typeface="Arial"/>
              <a:cs typeface="Arial"/>
              <a:sym typeface="Arial"/>
            </a:endParaRPr>
          </a:p>
        </p:txBody>
      </p:sp>
      <p:sp>
        <p:nvSpPr>
          <p:cNvPr id="411" name="Google Shape;411;p25"/>
          <p:cNvSpPr/>
          <p:nvPr/>
        </p:nvSpPr>
        <p:spPr>
          <a:xfrm>
            <a:off x="0" y="3208"/>
            <a:ext cx="3222702" cy="6854792"/>
          </a:xfrm>
          <a:prstGeom prst="rect">
            <a:avLst/>
          </a:prstGeom>
          <a:solidFill>
            <a:srgbClr val="00818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endParaRPr sz="4000" b="0" i="0" u="none" strike="noStrike" cap="none">
              <a:solidFill>
                <a:srgbClr val="FFFFFF"/>
              </a:solidFill>
              <a:latin typeface="Arial"/>
              <a:ea typeface="Arial"/>
              <a:cs typeface="Arial"/>
              <a:sym typeface="Arial"/>
            </a:endParaRPr>
          </a:p>
          <a:p>
            <a:pPr lvl="0" algn="ctr">
              <a:buSzPts val="4000"/>
            </a:pPr>
            <a:r>
              <a:rPr lang="en-US" altLang="ja-JP" sz="4000" err="1">
                <a:solidFill>
                  <a:srgbClr val="FFFFFF"/>
                </a:solidFill>
              </a:rPr>
              <a:t>Ứng</a:t>
            </a:r>
            <a:r>
              <a:rPr lang="en-US" altLang="ja-JP" sz="4000">
                <a:solidFill>
                  <a:srgbClr val="FFFFFF"/>
                </a:solidFill>
              </a:rPr>
              <a:t> </a:t>
            </a:r>
            <a:r>
              <a:rPr lang="en-US" altLang="ja-JP" sz="4000" err="1">
                <a:solidFill>
                  <a:srgbClr val="FFFFFF"/>
                </a:solidFill>
              </a:rPr>
              <a:t>dụng</a:t>
            </a:r>
            <a:r>
              <a:rPr lang="en-US" altLang="ja-JP" sz="4000">
                <a:solidFill>
                  <a:srgbClr val="FFFFFF"/>
                </a:solidFill>
              </a:rPr>
              <a:t> </a:t>
            </a:r>
          </a:p>
          <a:p>
            <a:pPr lvl="0" algn="ctr">
              <a:buSzPts val="4000"/>
            </a:pPr>
            <a:r>
              <a:rPr lang="en-US" altLang="ja-JP" sz="4000" err="1">
                <a:solidFill>
                  <a:srgbClr val="FFFFFF"/>
                </a:solidFill>
              </a:rPr>
              <a:t>tra</a:t>
            </a:r>
            <a:r>
              <a:rPr lang="en-US" altLang="ja-JP" sz="4000">
                <a:solidFill>
                  <a:srgbClr val="FFFFFF"/>
                </a:solidFill>
              </a:rPr>
              <a:t> </a:t>
            </a:r>
            <a:r>
              <a:rPr lang="en-US" altLang="ja-JP" sz="4000" err="1">
                <a:solidFill>
                  <a:srgbClr val="FFFFFF"/>
                </a:solidFill>
              </a:rPr>
              <a:t>tàu</a:t>
            </a:r>
            <a:endParaRPr lang="en-US" altLang="ja-JP" sz="4000">
              <a:solidFill>
                <a:srgbClr val="FFFFFF"/>
              </a:solidFill>
            </a:endParaRPr>
          </a:p>
        </p:txBody>
      </p:sp>
      <p:sp>
        <p:nvSpPr>
          <p:cNvPr id="412" name="Google Shape;412;p25"/>
          <p:cNvSpPr/>
          <p:nvPr/>
        </p:nvSpPr>
        <p:spPr>
          <a:xfrm>
            <a:off x="1224381" y="1980000"/>
            <a:ext cx="697739" cy="707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ja-JP" sz="4000" b="0" i="0" u="none" strike="noStrike" cap="none">
                <a:solidFill>
                  <a:srgbClr val="000000"/>
                </a:solidFill>
                <a:latin typeface="Arial"/>
                <a:ea typeface="Arial"/>
                <a:cs typeface="Arial"/>
                <a:sym typeface="Arial"/>
              </a:rPr>
              <a:t>５</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8"/>
                                        </p:tgtEl>
                                        <p:attrNameLst>
                                          <p:attrName>style.visibility</p:attrName>
                                        </p:attrNameLst>
                                      </p:cBhvr>
                                      <p:to>
                                        <p:strVal val="visible"/>
                                      </p:to>
                                    </p:set>
                                    <p:animEffect transition="in" filter="fade">
                                      <p:cBhvr>
                                        <p:cTn id="7" dur="1000"/>
                                        <p:tgtEl>
                                          <p:spTgt spid="4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grpSp>
        <p:nvGrpSpPr>
          <p:cNvPr id="9" name="Group 8">
            <a:extLst>
              <a:ext uri="{FF2B5EF4-FFF2-40B4-BE49-F238E27FC236}">
                <a16:creationId xmlns:a16="http://schemas.microsoft.com/office/drawing/2014/main" id="{10B11FB0-BBFA-22E6-294D-7F3D858E14BD}"/>
              </a:ext>
            </a:extLst>
          </p:cNvPr>
          <p:cNvGrpSpPr/>
          <p:nvPr/>
        </p:nvGrpSpPr>
        <p:grpSpPr>
          <a:xfrm>
            <a:off x="748963" y="469325"/>
            <a:ext cx="3042716" cy="5856529"/>
            <a:chOff x="748963" y="469325"/>
            <a:chExt cx="3042716" cy="5856529"/>
          </a:xfrm>
        </p:grpSpPr>
        <p:pic>
          <p:nvPicPr>
            <p:cNvPr id="7" name="Picture 6" descr="A screenshot of a phone&#10;&#10;Description automatically generated">
              <a:extLst>
                <a:ext uri="{FF2B5EF4-FFF2-40B4-BE49-F238E27FC236}">
                  <a16:creationId xmlns:a16="http://schemas.microsoft.com/office/drawing/2014/main" id="{044A2D63-6D3D-E83E-C95C-AC1282FBD6E5}"/>
                </a:ext>
              </a:extLst>
            </p:cNvPr>
            <p:cNvPicPr>
              <a:picLocks noChangeAspect="1"/>
            </p:cNvPicPr>
            <p:nvPr/>
          </p:nvPicPr>
          <p:blipFill rotWithShape="1">
            <a:blip r:embed="rId3"/>
            <a:srcRect t="4606" b="6837"/>
            <a:stretch/>
          </p:blipFill>
          <p:spPr>
            <a:xfrm>
              <a:off x="748963" y="469325"/>
              <a:ext cx="3042716" cy="5856529"/>
            </a:xfrm>
            <a:prstGeom prst="rect">
              <a:avLst/>
            </a:prstGeom>
            <a:ln>
              <a:solidFill>
                <a:schemeClr val="tx1"/>
              </a:solidFill>
            </a:ln>
          </p:spPr>
        </p:pic>
        <p:sp>
          <p:nvSpPr>
            <p:cNvPr id="8" name="Rectangle 7">
              <a:extLst>
                <a:ext uri="{FF2B5EF4-FFF2-40B4-BE49-F238E27FC236}">
                  <a16:creationId xmlns:a16="http://schemas.microsoft.com/office/drawing/2014/main" id="{2025126A-73DC-4C68-D675-D976B00E16CE}"/>
                </a:ext>
              </a:extLst>
            </p:cNvPr>
            <p:cNvSpPr/>
            <p:nvPr/>
          </p:nvSpPr>
          <p:spPr>
            <a:xfrm>
              <a:off x="856258" y="4876800"/>
              <a:ext cx="2816174" cy="1016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screenshot of a phone&#10;&#10;Description automatically generated">
            <a:extLst>
              <a:ext uri="{FF2B5EF4-FFF2-40B4-BE49-F238E27FC236}">
                <a16:creationId xmlns:a16="http://schemas.microsoft.com/office/drawing/2014/main" id="{3862209F-99D6-6C4B-494E-55BE1F9082E0}"/>
              </a:ext>
            </a:extLst>
          </p:cNvPr>
          <p:cNvPicPr>
            <a:picLocks noChangeAspect="1"/>
          </p:cNvPicPr>
          <p:nvPr/>
        </p:nvPicPr>
        <p:blipFill rotWithShape="1">
          <a:blip r:embed="rId4"/>
          <a:srcRect l="1" t="4849" r="-3954" b="6843"/>
          <a:stretch/>
        </p:blipFill>
        <p:spPr>
          <a:xfrm>
            <a:off x="7962182" y="469325"/>
            <a:ext cx="3181293" cy="5855309"/>
          </a:xfrm>
          <a:prstGeom prst="rect">
            <a:avLst/>
          </a:prstGeom>
          <a:ln>
            <a:solidFill>
              <a:schemeClr val="tx1"/>
            </a:solidFill>
          </a:ln>
        </p:spPr>
      </p:pic>
      <p:sp>
        <p:nvSpPr>
          <p:cNvPr id="423" name="Google Shape;423;p26"/>
          <p:cNvSpPr/>
          <p:nvPr/>
        </p:nvSpPr>
        <p:spPr>
          <a:xfrm>
            <a:off x="1480278" y="1155335"/>
            <a:ext cx="548640" cy="760373"/>
          </a:xfrm>
          <a:prstGeom prst="up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32" name="Google Shape;432;p26"/>
          <p:cNvSpPr/>
          <p:nvPr/>
        </p:nvSpPr>
        <p:spPr>
          <a:xfrm>
            <a:off x="8272427" y="2289561"/>
            <a:ext cx="2441171" cy="470326"/>
          </a:xfrm>
          <a:prstGeom prst="roundRect">
            <a:avLst>
              <a:gd name="adj" fmla="val 16667"/>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sp>
        <p:nvSpPr>
          <p:cNvPr id="433" name="Google Shape;433;p26"/>
          <p:cNvSpPr/>
          <p:nvPr/>
        </p:nvSpPr>
        <p:spPr>
          <a:xfrm rot="-6367670">
            <a:off x="11094204" y="1985823"/>
            <a:ext cx="548640" cy="760373"/>
          </a:xfrm>
          <a:prstGeom prst="up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34" name="Google Shape;434;p26"/>
          <p:cNvSpPr/>
          <p:nvPr/>
        </p:nvSpPr>
        <p:spPr>
          <a:xfrm>
            <a:off x="4791306" y="875121"/>
            <a:ext cx="2274387" cy="35634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dk1"/>
              </a:solidFill>
              <a:latin typeface="Arial"/>
              <a:ea typeface="Arial"/>
              <a:cs typeface="Arial"/>
              <a:sym typeface="Arial"/>
            </a:endParaRPr>
          </a:p>
        </p:txBody>
      </p:sp>
      <p:pic>
        <p:nvPicPr>
          <p:cNvPr id="3" name="Picture 2" descr="A screenshot of a cell phone&#10;&#10;Description automatically generated">
            <a:extLst>
              <a:ext uri="{FF2B5EF4-FFF2-40B4-BE49-F238E27FC236}">
                <a16:creationId xmlns:a16="http://schemas.microsoft.com/office/drawing/2014/main" id="{F70AFBA9-7000-856D-826B-EBC25CB05364}"/>
              </a:ext>
            </a:extLst>
          </p:cNvPr>
          <p:cNvPicPr>
            <a:picLocks noChangeAspect="1"/>
          </p:cNvPicPr>
          <p:nvPr/>
        </p:nvPicPr>
        <p:blipFill rotWithShape="1">
          <a:blip r:embed="rId5"/>
          <a:srcRect t="5324" r="-441" b="6415"/>
          <a:stretch/>
        </p:blipFill>
        <p:spPr>
          <a:xfrm>
            <a:off x="4338906" y="469326"/>
            <a:ext cx="3076048" cy="5856546"/>
          </a:xfrm>
          <a:prstGeom prst="rect">
            <a:avLst/>
          </a:prstGeom>
          <a:ln>
            <a:solidFill>
              <a:schemeClr val="tx1"/>
            </a:solidFill>
          </a:ln>
        </p:spPr>
      </p:pic>
      <p:sp>
        <p:nvSpPr>
          <p:cNvPr id="427" name="Google Shape;427;p26"/>
          <p:cNvSpPr/>
          <p:nvPr/>
        </p:nvSpPr>
        <p:spPr>
          <a:xfrm>
            <a:off x="856258" y="537980"/>
            <a:ext cx="2440956" cy="31335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400" b="1">
                <a:solidFill>
                  <a:schemeClr val="dk1"/>
                </a:solidFill>
                <a:latin typeface="Arial"/>
                <a:ea typeface="Arial"/>
                <a:cs typeface="Arial"/>
                <a:sym typeface="Arial"/>
              </a:rPr>
              <a:t>Japan Transit Planner</a:t>
            </a:r>
            <a:endParaRPr sz="1400">
              <a:solidFill>
                <a:schemeClr val="dk1"/>
              </a:solidFill>
              <a:latin typeface="Arial"/>
              <a:ea typeface="Arial"/>
              <a:cs typeface="Arial"/>
              <a:sym typeface="Arial"/>
            </a:endParaRPr>
          </a:p>
        </p:txBody>
      </p:sp>
      <p:sp>
        <p:nvSpPr>
          <p:cNvPr id="421" name="Google Shape;421;p26"/>
          <p:cNvSpPr/>
          <p:nvPr/>
        </p:nvSpPr>
        <p:spPr>
          <a:xfrm>
            <a:off x="856258" y="483342"/>
            <a:ext cx="2440956" cy="422637"/>
          </a:xfrm>
          <a:prstGeom prst="roundRect">
            <a:avLst>
              <a:gd name="adj" fmla="val 16667"/>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1"/>
                                        </p:tgtEl>
                                        <p:attrNameLst>
                                          <p:attrName>style.visibility</p:attrName>
                                        </p:attrNameLst>
                                      </p:cBhvr>
                                      <p:to>
                                        <p:strVal val="visible"/>
                                      </p:to>
                                    </p:set>
                                    <p:animEffect transition="in" filter="fade">
                                      <p:cBhvr>
                                        <p:cTn id="7" dur="500"/>
                                        <p:tgtEl>
                                          <p:spTgt spid="4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7"/>
                                        </p:tgtEl>
                                        <p:attrNameLst>
                                          <p:attrName>style.visibility</p:attrName>
                                        </p:attrNameLst>
                                      </p:cBhvr>
                                      <p:to>
                                        <p:strVal val="visible"/>
                                      </p:to>
                                    </p:set>
                                    <p:animEffect transition="in" filter="fade">
                                      <p:cBhvr>
                                        <p:cTn id="12" dur="250"/>
                                        <p:tgtEl>
                                          <p:spTgt spid="427"/>
                                        </p:tgtEl>
                                      </p:cBhvr>
                                    </p:animEffect>
                                  </p:childTnLst>
                                </p:cTn>
                              </p:par>
                              <p:par>
                                <p:cTn id="13" presetID="10" presetClass="entr" presetSubtype="0" fill="hold" nodeType="withEffect">
                                  <p:stCondLst>
                                    <p:cond delay="0"/>
                                  </p:stCondLst>
                                  <p:childTnLst>
                                    <p:set>
                                      <p:cBhvr>
                                        <p:cTn id="14" dur="1" fill="hold">
                                          <p:stCondLst>
                                            <p:cond delay="0"/>
                                          </p:stCondLst>
                                        </p:cTn>
                                        <p:tgtEl>
                                          <p:spTgt spid="423"/>
                                        </p:tgtEl>
                                        <p:attrNameLst>
                                          <p:attrName>style.visibility</p:attrName>
                                        </p:attrNameLst>
                                      </p:cBhvr>
                                      <p:to>
                                        <p:strVal val="visible"/>
                                      </p:to>
                                    </p:set>
                                    <p:animEffect transition="in" filter="fade">
                                      <p:cBhvr>
                                        <p:cTn id="15" dur="500"/>
                                        <p:tgtEl>
                                          <p:spTgt spid="4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nodeType="withEffect">
                                  <p:stCondLst>
                                    <p:cond delay="0"/>
                                  </p:stCondLst>
                                  <p:childTnLst>
                                    <p:set>
                                      <p:cBhvr>
                                        <p:cTn id="27" dur="1" fill="hold">
                                          <p:stCondLst>
                                            <p:cond delay="0"/>
                                          </p:stCondLst>
                                        </p:cTn>
                                        <p:tgtEl>
                                          <p:spTgt spid="432"/>
                                        </p:tgtEl>
                                        <p:attrNameLst>
                                          <p:attrName>style.visibility</p:attrName>
                                        </p:attrNameLst>
                                      </p:cBhvr>
                                      <p:to>
                                        <p:strVal val="visible"/>
                                      </p:to>
                                    </p:set>
                                    <p:animEffect transition="in" filter="fade">
                                      <p:cBhvr>
                                        <p:cTn id="28" dur="500"/>
                                        <p:tgtEl>
                                          <p:spTgt spid="432"/>
                                        </p:tgtEl>
                                      </p:cBhvr>
                                    </p:animEffect>
                                  </p:childTnLst>
                                </p:cTn>
                              </p:par>
                              <p:par>
                                <p:cTn id="29" presetID="10" presetClass="entr" presetSubtype="0" fill="hold" nodeType="withEffect">
                                  <p:stCondLst>
                                    <p:cond delay="0"/>
                                  </p:stCondLst>
                                  <p:childTnLst>
                                    <p:set>
                                      <p:cBhvr>
                                        <p:cTn id="30" dur="1" fill="hold">
                                          <p:stCondLst>
                                            <p:cond delay="0"/>
                                          </p:stCondLst>
                                        </p:cTn>
                                        <p:tgtEl>
                                          <p:spTgt spid="433"/>
                                        </p:tgtEl>
                                        <p:attrNameLst>
                                          <p:attrName>style.visibility</p:attrName>
                                        </p:attrNameLst>
                                      </p:cBhvr>
                                      <p:to>
                                        <p:strVal val="visible"/>
                                      </p:to>
                                    </p:set>
                                    <p:animEffect transition="in" filter="fade">
                                      <p:cBhvr>
                                        <p:cTn id="31" dur="500"/>
                                        <p:tgtEl>
                                          <p:spTgt spid="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2" name="Picture 1" descr="A map of japan with black dots and white text&#10;&#10;AI-generated content may be incorrect.">
            <a:extLst>
              <a:ext uri="{FF2B5EF4-FFF2-40B4-BE49-F238E27FC236}">
                <a16:creationId xmlns:a16="http://schemas.microsoft.com/office/drawing/2014/main" id="{8EB64D72-20E1-5519-B0B9-BD273C95404A}"/>
              </a:ext>
            </a:extLst>
          </p:cNvPr>
          <p:cNvPicPr>
            <a:picLocks noChangeAspect="1"/>
          </p:cNvPicPr>
          <p:nvPr/>
        </p:nvPicPr>
        <p:blipFill>
          <a:blip r:embed="rId3"/>
          <a:stretch>
            <a:fillRect/>
          </a:stretch>
        </p:blipFill>
        <p:spPr>
          <a:xfrm>
            <a:off x="4783321" y="0"/>
            <a:ext cx="6884001" cy="6678508"/>
          </a:xfrm>
          <a:prstGeom prst="rect">
            <a:avLst/>
          </a:prstGeom>
        </p:spPr>
      </p:pic>
      <p:pic>
        <p:nvPicPr>
          <p:cNvPr id="3" name="Picture 2" descr="A screenshot of a phone&#10;&#10;Description automatically generated">
            <a:extLst>
              <a:ext uri="{FF2B5EF4-FFF2-40B4-BE49-F238E27FC236}">
                <a16:creationId xmlns:a16="http://schemas.microsoft.com/office/drawing/2014/main" id="{F00F39D3-37F7-10C4-ABD2-CBA8000FD8AF}"/>
              </a:ext>
            </a:extLst>
          </p:cNvPr>
          <p:cNvPicPr>
            <a:picLocks noChangeAspect="1"/>
          </p:cNvPicPr>
          <p:nvPr/>
        </p:nvPicPr>
        <p:blipFill rotWithShape="1">
          <a:blip r:embed="rId4"/>
          <a:srcRect t="3789" b="5418"/>
          <a:stretch/>
        </p:blipFill>
        <p:spPr>
          <a:xfrm>
            <a:off x="909914" y="172333"/>
            <a:ext cx="3310974" cy="6513333"/>
          </a:xfrm>
          <a:prstGeom prst="rect">
            <a:avLst/>
          </a:prstGeom>
          <a:ln>
            <a:solidFill>
              <a:schemeClr val="tx1"/>
            </a:solidFill>
          </a:ln>
        </p:spPr>
      </p:pic>
      <p:sp>
        <p:nvSpPr>
          <p:cNvPr id="441" name="Google Shape;441;p27"/>
          <p:cNvSpPr/>
          <p:nvPr/>
        </p:nvSpPr>
        <p:spPr>
          <a:xfrm>
            <a:off x="1378478" y="714194"/>
            <a:ext cx="2443514" cy="413054"/>
          </a:xfrm>
          <a:prstGeom prst="roundRect">
            <a:avLst>
              <a:gd name="adj" fmla="val 16667"/>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sp>
        <p:nvSpPr>
          <p:cNvPr id="442" name="Google Shape;442;p27"/>
          <p:cNvSpPr/>
          <p:nvPr/>
        </p:nvSpPr>
        <p:spPr>
          <a:xfrm>
            <a:off x="1378478" y="1143723"/>
            <a:ext cx="2443514" cy="413054"/>
          </a:xfrm>
          <a:prstGeom prst="roundRect">
            <a:avLst>
              <a:gd name="adj" fmla="val 16667"/>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sp>
        <p:nvSpPr>
          <p:cNvPr id="443" name="Google Shape;443;p27"/>
          <p:cNvSpPr/>
          <p:nvPr/>
        </p:nvSpPr>
        <p:spPr>
          <a:xfrm>
            <a:off x="1310126" y="1948067"/>
            <a:ext cx="2590022" cy="413054"/>
          </a:xfrm>
          <a:prstGeom prst="roundRect">
            <a:avLst>
              <a:gd name="adj" fmla="val 16667"/>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sp>
        <p:nvSpPr>
          <p:cNvPr id="8" name="Google Shape;409;p26">
            <a:extLst>
              <a:ext uri="{FF2B5EF4-FFF2-40B4-BE49-F238E27FC236}">
                <a16:creationId xmlns:a16="http://schemas.microsoft.com/office/drawing/2014/main" id="{764640B2-A1F5-4E35-858E-E459ED5590DA}"/>
              </a:ext>
            </a:extLst>
          </p:cNvPr>
          <p:cNvSpPr/>
          <p:nvPr/>
        </p:nvSpPr>
        <p:spPr>
          <a:xfrm>
            <a:off x="8360928" y="3303639"/>
            <a:ext cx="3087656" cy="3066232"/>
          </a:xfrm>
          <a:prstGeom prst="wedgeRoundRectCallout">
            <a:avLst>
              <a:gd name="adj1" fmla="val -79461"/>
              <a:gd name="adj2" fmla="val -7414"/>
              <a:gd name="adj3" fmla="val 16667"/>
            </a:avLst>
          </a:prstGeom>
          <a:solidFill>
            <a:schemeClr val="bg1"/>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4" name="Group 3">
            <a:extLst>
              <a:ext uri="{FF2B5EF4-FFF2-40B4-BE49-F238E27FC236}">
                <a16:creationId xmlns:a16="http://schemas.microsoft.com/office/drawing/2014/main" id="{F0B2C8EB-E16F-3686-6AB2-E89EBFCC6C21}"/>
              </a:ext>
            </a:extLst>
          </p:cNvPr>
          <p:cNvGrpSpPr/>
          <p:nvPr/>
        </p:nvGrpSpPr>
        <p:grpSpPr>
          <a:xfrm>
            <a:off x="8691716" y="3569109"/>
            <a:ext cx="2653162" cy="2716123"/>
            <a:chOff x="8225322" y="3096263"/>
            <a:chExt cx="3119556" cy="3188970"/>
          </a:xfrm>
        </p:grpSpPr>
        <p:pic>
          <p:nvPicPr>
            <p:cNvPr id="9" name="Google Shape;410;p26">
              <a:extLst>
                <a:ext uri="{FF2B5EF4-FFF2-40B4-BE49-F238E27FC236}">
                  <a16:creationId xmlns:a16="http://schemas.microsoft.com/office/drawing/2014/main" id="{28AAA304-C6E0-4BE2-9093-FD517D490A55}"/>
                </a:ext>
              </a:extLst>
            </p:cNvPr>
            <p:cNvPicPr preferRelativeResize="0"/>
            <p:nvPr/>
          </p:nvPicPr>
          <p:blipFill rotWithShape="1">
            <a:blip r:embed="rId5">
              <a:alphaModFix/>
            </a:blip>
            <a:srcRect/>
            <a:stretch/>
          </p:blipFill>
          <p:spPr>
            <a:xfrm>
              <a:off x="8225322" y="3096263"/>
              <a:ext cx="2994661" cy="3188970"/>
            </a:xfrm>
            <a:prstGeom prst="rect">
              <a:avLst/>
            </a:prstGeom>
            <a:noFill/>
            <a:ln>
              <a:noFill/>
            </a:ln>
          </p:spPr>
        </p:pic>
        <p:sp>
          <p:nvSpPr>
            <p:cNvPr id="10" name="Google Shape;411;p26">
              <a:extLst>
                <a:ext uri="{FF2B5EF4-FFF2-40B4-BE49-F238E27FC236}">
                  <a16:creationId xmlns:a16="http://schemas.microsoft.com/office/drawing/2014/main" id="{81CC84A8-43C2-4CB9-9B2D-74CC99765CBC}"/>
                </a:ext>
              </a:extLst>
            </p:cNvPr>
            <p:cNvSpPr/>
            <p:nvPr/>
          </p:nvSpPr>
          <p:spPr>
            <a:xfrm>
              <a:off x="9414042" y="4690748"/>
              <a:ext cx="308610" cy="297180"/>
            </a:xfrm>
            <a:prstGeom prst="ellipse">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412;p26">
              <a:extLst>
                <a:ext uri="{FF2B5EF4-FFF2-40B4-BE49-F238E27FC236}">
                  <a16:creationId xmlns:a16="http://schemas.microsoft.com/office/drawing/2014/main" id="{EAA9E0AD-19F4-4CC2-B2E7-97240112CF4E}"/>
                </a:ext>
              </a:extLst>
            </p:cNvPr>
            <p:cNvSpPr/>
            <p:nvPr/>
          </p:nvSpPr>
          <p:spPr>
            <a:xfrm>
              <a:off x="9799530" y="4089662"/>
              <a:ext cx="308610" cy="297180"/>
            </a:xfrm>
            <a:prstGeom prst="ellipse">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12" name="Google Shape;416;p26">
              <a:extLst>
                <a:ext uri="{FF2B5EF4-FFF2-40B4-BE49-F238E27FC236}">
                  <a16:creationId xmlns:a16="http://schemas.microsoft.com/office/drawing/2014/main" id="{95D8D067-CF93-49E0-9C8D-B0F4545A4E5B}"/>
                </a:ext>
              </a:extLst>
            </p:cNvPr>
            <p:cNvCxnSpPr>
              <a:cxnSpLocks/>
              <a:endCxn id="11" idx="3"/>
            </p:cNvCxnSpPr>
            <p:nvPr/>
          </p:nvCxnSpPr>
          <p:spPr>
            <a:xfrm flipV="1">
              <a:off x="9639357" y="4343321"/>
              <a:ext cx="205368" cy="390948"/>
            </a:xfrm>
            <a:prstGeom prst="straightConnector1">
              <a:avLst/>
            </a:prstGeom>
            <a:noFill/>
            <a:ln w="57150" cap="flat" cmpd="sng">
              <a:solidFill>
                <a:srgbClr val="FFFF00"/>
              </a:solidFill>
              <a:prstDash val="solid"/>
              <a:miter lim="800000"/>
              <a:headEnd type="none" w="sm" len="sm"/>
              <a:tailEnd type="triangle" w="med" len="med"/>
            </a:ln>
          </p:spPr>
        </p:cxnSp>
        <p:sp>
          <p:nvSpPr>
            <p:cNvPr id="13" name="Google Shape;417;p26">
              <a:extLst>
                <a:ext uri="{FF2B5EF4-FFF2-40B4-BE49-F238E27FC236}">
                  <a16:creationId xmlns:a16="http://schemas.microsoft.com/office/drawing/2014/main" id="{F5686888-7D94-4828-84F2-227E8EE06397}"/>
                </a:ext>
              </a:extLst>
            </p:cNvPr>
            <p:cNvSpPr txBox="1"/>
            <p:nvPr/>
          </p:nvSpPr>
          <p:spPr>
            <a:xfrm>
              <a:off x="8813565" y="3503011"/>
              <a:ext cx="2531313"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200" b="1">
                  <a:solidFill>
                    <a:schemeClr val="dk1"/>
                  </a:solidFill>
                  <a:latin typeface="Arial"/>
                  <a:ea typeface="Arial"/>
                  <a:cs typeface="Arial"/>
                  <a:sym typeface="Arial"/>
                </a:rPr>
                <a:t>Kyoto</a:t>
              </a:r>
              <a:endParaRPr sz="3200" b="1">
                <a:solidFill>
                  <a:schemeClr val="dk1"/>
                </a:solidFill>
                <a:latin typeface="Arial"/>
                <a:ea typeface="Arial"/>
                <a:cs typeface="Arial"/>
                <a:sym typeface="Arial"/>
              </a:endParaRPr>
            </a:p>
          </p:txBody>
        </p:sp>
        <p:sp>
          <p:nvSpPr>
            <p:cNvPr id="14" name="Google Shape;418;p26">
              <a:extLst>
                <a:ext uri="{FF2B5EF4-FFF2-40B4-BE49-F238E27FC236}">
                  <a16:creationId xmlns:a16="http://schemas.microsoft.com/office/drawing/2014/main" id="{A0AE4B14-C5CE-4DF3-93AC-9740EDDC1AE4}"/>
                </a:ext>
              </a:extLst>
            </p:cNvPr>
            <p:cNvSpPr txBox="1"/>
            <p:nvPr/>
          </p:nvSpPr>
          <p:spPr>
            <a:xfrm>
              <a:off x="8360928" y="4983079"/>
              <a:ext cx="2080055"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200" b="1">
                  <a:solidFill>
                    <a:schemeClr val="dk1"/>
                  </a:solidFill>
                  <a:latin typeface="Arial"/>
                  <a:ea typeface="Arial"/>
                  <a:cs typeface="Arial"/>
                  <a:sym typeface="Arial"/>
                </a:rPr>
                <a:t>Osaka</a:t>
              </a:r>
              <a:endParaRPr sz="3200" b="1">
                <a:solidFill>
                  <a:schemeClr val="dk1"/>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3"/>
                                        </p:tgtEl>
                                        <p:attrNameLst>
                                          <p:attrName>style.visibility</p:attrName>
                                        </p:attrNameLst>
                                      </p:cBhvr>
                                      <p:to>
                                        <p:strVal val="visible"/>
                                      </p:to>
                                    </p:set>
                                    <p:animEffect transition="in" filter="fade">
                                      <p:cBhvr>
                                        <p:cTn id="7" dur="1000"/>
                                        <p:tgtEl>
                                          <p:spTgt spid="4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grpSp>
        <p:nvGrpSpPr>
          <p:cNvPr id="12" name="Group 11">
            <a:extLst>
              <a:ext uri="{FF2B5EF4-FFF2-40B4-BE49-F238E27FC236}">
                <a16:creationId xmlns:a16="http://schemas.microsoft.com/office/drawing/2014/main" id="{70E6B655-F4D1-21CB-91D5-6835FAAFF9C7}"/>
              </a:ext>
            </a:extLst>
          </p:cNvPr>
          <p:cNvGrpSpPr/>
          <p:nvPr/>
        </p:nvGrpSpPr>
        <p:grpSpPr>
          <a:xfrm>
            <a:off x="8474205" y="52614"/>
            <a:ext cx="3441613" cy="6738764"/>
            <a:chOff x="8474205" y="52614"/>
            <a:chExt cx="3441613" cy="6738764"/>
          </a:xfrm>
        </p:grpSpPr>
        <p:grpSp>
          <p:nvGrpSpPr>
            <p:cNvPr id="8" name="Group 7">
              <a:extLst>
                <a:ext uri="{FF2B5EF4-FFF2-40B4-BE49-F238E27FC236}">
                  <a16:creationId xmlns:a16="http://schemas.microsoft.com/office/drawing/2014/main" id="{45CFBC45-8EA0-2825-DA26-CD3921EDB0D5}"/>
                </a:ext>
              </a:extLst>
            </p:cNvPr>
            <p:cNvGrpSpPr/>
            <p:nvPr/>
          </p:nvGrpSpPr>
          <p:grpSpPr>
            <a:xfrm>
              <a:off x="8474205" y="52614"/>
              <a:ext cx="3441613" cy="6738764"/>
              <a:chOff x="8474205" y="52614"/>
              <a:chExt cx="3441613" cy="6738764"/>
            </a:xfrm>
          </p:grpSpPr>
          <p:pic>
            <p:nvPicPr>
              <p:cNvPr id="6" name="Picture 5" descr="A screenshot of a phone&#10;&#10;Description automatically generated">
                <a:extLst>
                  <a:ext uri="{FF2B5EF4-FFF2-40B4-BE49-F238E27FC236}">
                    <a16:creationId xmlns:a16="http://schemas.microsoft.com/office/drawing/2014/main" id="{054A68F7-2819-8A0B-A8C9-1D874FB0FAAC}"/>
                  </a:ext>
                </a:extLst>
              </p:cNvPr>
              <p:cNvPicPr>
                <a:picLocks noChangeAspect="1"/>
              </p:cNvPicPr>
              <p:nvPr/>
            </p:nvPicPr>
            <p:blipFill rotWithShape="1">
              <a:blip r:embed="rId3"/>
              <a:srcRect t="4312" b="5317"/>
              <a:stretch/>
            </p:blipFill>
            <p:spPr>
              <a:xfrm>
                <a:off x="8474205" y="52614"/>
                <a:ext cx="3441613" cy="6738764"/>
              </a:xfrm>
              <a:prstGeom prst="rect">
                <a:avLst/>
              </a:prstGeom>
              <a:ln>
                <a:solidFill>
                  <a:schemeClr val="tx1"/>
                </a:solidFill>
              </a:ln>
            </p:spPr>
          </p:pic>
          <p:sp>
            <p:nvSpPr>
              <p:cNvPr id="7" name="Rectangle 6">
                <a:extLst>
                  <a:ext uri="{FF2B5EF4-FFF2-40B4-BE49-F238E27FC236}">
                    <a16:creationId xmlns:a16="http://schemas.microsoft.com/office/drawing/2014/main" id="{FE5DBE73-F88F-EC84-FEDA-449A45C98727}"/>
                  </a:ext>
                </a:extLst>
              </p:cNvPr>
              <p:cNvSpPr/>
              <p:nvPr/>
            </p:nvSpPr>
            <p:spPr>
              <a:xfrm>
                <a:off x="8485083" y="1515393"/>
                <a:ext cx="3410712" cy="586532"/>
              </a:xfrm>
              <a:prstGeom prst="rect">
                <a:avLst/>
              </a:prstGeom>
              <a:solidFill>
                <a:srgbClr val="EFEFF1"/>
              </a:solidFill>
              <a:ln>
                <a:solidFill>
                  <a:srgbClr val="EFEF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CEE245AC-32F6-8679-1E4E-AF7B346E5F86}"/>
                </a:ext>
              </a:extLst>
            </p:cNvPr>
            <p:cNvSpPr/>
            <p:nvPr/>
          </p:nvSpPr>
          <p:spPr>
            <a:xfrm>
              <a:off x="8485083" y="5525847"/>
              <a:ext cx="3410712" cy="586532"/>
            </a:xfrm>
            <a:prstGeom prst="rect">
              <a:avLst/>
            </a:prstGeom>
            <a:solidFill>
              <a:srgbClr val="F9F8F9"/>
            </a:solidFill>
            <a:ln>
              <a:solidFill>
                <a:srgbClr val="F9F8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A screenshot of a phone&#10;&#10;Description automatically generated">
            <a:extLst>
              <a:ext uri="{FF2B5EF4-FFF2-40B4-BE49-F238E27FC236}">
                <a16:creationId xmlns:a16="http://schemas.microsoft.com/office/drawing/2014/main" id="{524FCDDB-A87D-A6F4-8A78-6577213ED774}"/>
              </a:ext>
            </a:extLst>
          </p:cNvPr>
          <p:cNvPicPr>
            <a:picLocks noChangeAspect="1"/>
          </p:cNvPicPr>
          <p:nvPr/>
        </p:nvPicPr>
        <p:blipFill rotWithShape="1">
          <a:blip r:embed="rId4"/>
          <a:srcRect t="4097" b="5417"/>
          <a:stretch/>
        </p:blipFill>
        <p:spPr>
          <a:xfrm>
            <a:off x="4401284" y="52614"/>
            <a:ext cx="3437212" cy="6738764"/>
          </a:xfrm>
          <a:prstGeom prst="rect">
            <a:avLst/>
          </a:prstGeom>
          <a:ln>
            <a:solidFill>
              <a:schemeClr val="tx1"/>
            </a:solidFill>
          </a:ln>
        </p:spPr>
      </p:pic>
      <p:pic>
        <p:nvPicPr>
          <p:cNvPr id="2" name="Picture 1" descr="A screenshot of a phone&#10;&#10;Description automatically generated">
            <a:extLst>
              <a:ext uri="{FF2B5EF4-FFF2-40B4-BE49-F238E27FC236}">
                <a16:creationId xmlns:a16="http://schemas.microsoft.com/office/drawing/2014/main" id="{3D1F33CD-7283-B897-4732-754BFA50371B}"/>
              </a:ext>
            </a:extLst>
          </p:cNvPr>
          <p:cNvPicPr>
            <a:picLocks noChangeAspect="1"/>
          </p:cNvPicPr>
          <p:nvPr/>
        </p:nvPicPr>
        <p:blipFill rotWithShape="1">
          <a:blip r:embed="rId5"/>
          <a:srcRect t="3789" b="5418"/>
          <a:stretch/>
        </p:blipFill>
        <p:spPr>
          <a:xfrm>
            <a:off x="247153" y="38100"/>
            <a:ext cx="3437212" cy="6761668"/>
          </a:xfrm>
          <a:prstGeom prst="rect">
            <a:avLst/>
          </a:prstGeom>
          <a:ln>
            <a:solidFill>
              <a:schemeClr val="tx1"/>
            </a:solidFill>
          </a:ln>
        </p:spPr>
      </p:pic>
      <p:sp>
        <p:nvSpPr>
          <p:cNvPr id="450" name="Google Shape;450;p28"/>
          <p:cNvSpPr/>
          <p:nvPr/>
        </p:nvSpPr>
        <p:spPr>
          <a:xfrm>
            <a:off x="833446" y="625993"/>
            <a:ext cx="2176454" cy="359064"/>
          </a:xfrm>
          <a:prstGeom prst="roundRect">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ja-JP" sz="2800" b="1">
                <a:solidFill>
                  <a:schemeClr val="dk1"/>
                </a:solidFill>
                <a:latin typeface="Arial"/>
                <a:ea typeface="Arial"/>
                <a:cs typeface="Arial"/>
                <a:sym typeface="Arial"/>
              </a:rPr>
              <a:t>Osaka</a:t>
            </a:r>
            <a:endParaRPr sz="2800" b="1">
              <a:solidFill>
                <a:schemeClr val="dk1"/>
              </a:solidFill>
              <a:latin typeface="Arial"/>
              <a:ea typeface="Arial"/>
              <a:cs typeface="Arial"/>
              <a:sym typeface="Arial"/>
            </a:endParaRPr>
          </a:p>
        </p:txBody>
      </p:sp>
      <p:sp>
        <p:nvSpPr>
          <p:cNvPr id="451" name="Google Shape;451;p28"/>
          <p:cNvSpPr/>
          <p:nvPr/>
        </p:nvSpPr>
        <p:spPr>
          <a:xfrm>
            <a:off x="833446" y="1072261"/>
            <a:ext cx="2119304" cy="359064"/>
          </a:xfrm>
          <a:prstGeom prst="roundRect">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ja-JP" sz="2800" b="1">
                <a:solidFill>
                  <a:schemeClr val="dk1"/>
                </a:solidFill>
                <a:latin typeface="Arial"/>
                <a:ea typeface="Arial"/>
                <a:cs typeface="Arial"/>
                <a:sym typeface="Arial"/>
              </a:rPr>
              <a:t>Kyoto</a:t>
            </a:r>
            <a:endParaRPr sz="2800" b="1">
              <a:solidFill>
                <a:schemeClr val="dk1"/>
              </a:solidFill>
              <a:latin typeface="Arial"/>
              <a:ea typeface="Arial"/>
              <a:cs typeface="Arial"/>
              <a:sym typeface="Arial"/>
            </a:endParaRPr>
          </a:p>
        </p:txBody>
      </p:sp>
      <p:sp>
        <p:nvSpPr>
          <p:cNvPr id="454" name="Google Shape;454;p28"/>
          <p:cNvSpPr/>
          <p:nvPr/>
        </p:nvSpPr>
        <p:spPr>
          <a:xfrm>
            <a:off x="4828069" y="2101925"/>
            <a:ext cx="2583642" cy="626759"/>
          </a:xfrm>
          <a:prstGeom prst="roundRect">
            <a:avLst>
              <a:gd name="adj" fmla="val 16667"/>
            </a:avLst>
          </a:prstGeom>
          <a:solidFill>
            <a:schemeClr val="bg1"/>
          </a:solidFill>
          <a:ln>
            <a:noFill/>
          </a:ln>
        </p:spPr>
        <p:txBody>
          <a:bodyPr spcFirstLastPara="1" wrap="square" lIns="91425" tIns="45700" rIns="91425" bIns="45700" anchor="ctr" anchorCtr="0">
            <a:noAutofit/>
          </a:bodyPr>
          <a:lstStyle/>
          <a:p>
            <a:pPr lvl="0" algn="ctr"/>
            <a:r>
              <a:rPr lang="en-US" altLang="ja-JP" sz="2400" b="1" err="1">
                <a:solidFill>
                  <a:schemeClr val="dk1"/>
                </a:solidFill>
              </a:rPr>
              <a:t>Ngày</a:t>
            </a:r>
            <a:r>
              <a:rPr lang="en-US" altLang="ja-JP" sz="2400" b="1">
                <a:solidFill>
                  <a:schemeClr val="dk1"/>
                </a:solidFill>
              </a:rPr>
              <a:t> </a:t>
            </a:r>
            <a:r>
              <a:rPr lang="en-US" altLang="ja-JP" sz="2400" b="1" err="1">
                <a:solidFill>
                  <a:schemeClr val="dk1"/>
                </a:solidFill>
              </a:rPr>
              <a:t>tháng</a:t>
            </a:r>
            <a:r>
              <a:rPr lang="en-US" altLang="ja-JP" sz="2400" b="1">
                <a:solidFill>
                  <a:schemeClr val="dk1"/>
                </a:solidFill>
              </a:rPr>
              <a:t> </a:t>
            </a:r>
            <a:r>
              <a:rPr lang="en-US" altLang="ja-JP" sz="2400" b="1" err="1">
                <a:solidFill>
                  <a:schemeClr val="dk1"/>
                </a:solidFill>
              </a:rPr>
              <a:t>của</a:t>
            </a:r>
            <a:r>
              <a:rPr lang="en-US" altLang="ja-JP" sz="2400" b="1">
                <a:solidFill>
                  <a:schemeClr val="dk1"/>
                </a:solidFill>
              </a:rPr>
              <a:t> </a:t>
            </a:r>
            <a:r>
              <a:rPr lang="en-US" altLang="ja-JP" sz="2400" b="1" err="1">
                <a:solidFill>
                  <a:schemeClr val="dk1"/>
                </a:solidFill>
              </a:rPr>
              <a:t>hôm</a:t>
            </a:r>
            <a:r>
              <a:rPr lang="en-US" altLang="ja-JP" sz="2400" b="1">
                <a:solidFill>
                  <a:schemeClr val="dk1"/>
                </a:solidFill>
              </a:rPr>
              <a:t> nay</a:t>
            </a:r>
            <a:endParaRPr sz="1200"/>
          </a:p>
        </p:txBody>
      </p:sp>
      <p:sp>
        <p:nvSpPr>
          <p:cNvPr id="455" name="Google Shape;455;p28"/>
          <p:cNvSpPr/>
          <p:nvPr/>
        </p:nvSpPr>
        <p:spPr>
          <a:xfrm>
            <a:off x="8545736" y="1038887"/>
            <a:ext cx="1357389" cy="517706"/>
          </a:xfrm>
          <a:prstGeom prst="ellipse">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0"/>
                                        </p:tgtEl>
                                        <p:attrNameLst>
                                          <p:attrName>style.visibility</p:attrName>
                                        </p:attrNameLst>
                                      </p:cBhvr>
                                      <p:to>
                                        <p:strVal val="visible"/>
                                      </p:to>
                                    </p:set>
                                    <p:animEffect transition="in" filter="fade">
                                      <p:cBhvr>
                                        <p:cTn id="7" dur="500"/>
                                        <p:tgtEl>
                                          <p:spTgt spid="450"/>
                                        </p:tgtEl>
                                      </p:cBhvr>
                                    </p:animEffect>
                                  </p:childTnLst>
                                </p:cTn>
                              </p:par>
                              <p:par>
                                <p:cTn id="8" presetID="10" presetClass="entr" presetSubtype="0" fill="hold" nodeType="withEffect">
                                  <p:stCondLst>
                                    <p:cond delay="0"/>
                                  </p:stCondLst>
                                  <p:childTnLst>
                                    <p:set>
                                      <p:cBhvr>
                                        <p:cTn id="9" dur="1" fill="hold">
                                          <p:stCondLst>
                                            <p:cond delay="0"/>
                                          </p:stCondLst>
                                        </p:cTn>
                                        <p:tgtEl>
                                          <p:spTgt spid="451"/>
                                        </p:tgtEl>
                                        <p:attrNameLst>
                                          <p:attrName>style.visibility</p:attrName>
                                        </p:attrNameLst>
                                      </p:cBhvr>
                                      <p:to>
                                        <p:strVal val="visible"/>
                                      </p:to>
                                    </p:set>
                                    <p:animEffect transition="in" filter="fade">
                                      <p:cBhvr>
                                        <p:cTn id="10" dur="500"/>
                                        <p:tgtEl>
                                          <p:spTgt spid="45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454"/>
                                        </p:tgtEl>
                                        <p:attrNameLst>
                                          <p:attrName>style.visibility</p:attrName>
                                        </p:attrNameLst>
                                      </p:cBhvr>
                                      <p:to>
                                        <p:strVal val="visible"/>
                                      </p:to>
                                    </p:set>
                                    <p:animEffect transition="in" filter="fade">
                                      <p:cBhvr>
                                        <p:cTn id="18" dur="500"/>
                                        <p:tgtEl>
                                          <p:spTgt spid="45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55"/>
                                        </p:tgtEl>
                                        <p:attrNameLst>
                                          <p:attrName>style.visibility</p:attrName>
                                        </p:attrNameLst>
                                      </p:cBhvr>
                                      <p:to>
                                        <p:strVal val="visible"/>
                                      </p:to>
                                    </p:set>
                                    <p:animEffect transition="in" filter="fade">
                                      <p:cBhvr>
                                        <p:cTn id="28" dur="500"/>
                                        <p:tgtEl>
                                          <p:spTgt spid="4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grpSp>
        <p:nvGrpSpPr>
          <p:cNvPr id="6" name="Group 5">
            <a:extLst>
              <a:ext uri="{FF2B5EF4-FFF2-40B4-BE49-F238E27FC236}">
                <a16:creationId xmlns:a16="http://schemas.microsoft.com/office/drawing/2014/main" id="{31FEB6EB-7C13-F689-BF0C-97C4384A8FDA}"/>
              </a:ext>
            </a:extLst>
          </p:cNvPr>
          <p:cNvGrpSpPr/>
          <p:nvPr/>
        </p:nvGrpSpPr>
        <p:grpSpPr>
          <a:xfrm>
            <a:off x="247153" y="38100"/>
            <a:ext cx="3437212" cy="6761668"/>
            <a:chOff x="247153" y="38100"/>
            <a:chExt cx="3437212" cy="6761668"/>
          </a:xfrm>
        </p:grpSpPr>
        <p:pic>
          <p:nvPicPr>
            <p:cNvPr id="4" name="Picture 3" descr="A screenshot of a phone&#10;&#10;Description automatically generated">
              <a:extLst>
                <a:ext uri="{FF2B5EF4-FFF2-40B4-BE49-F238E27FC236}">
                  <a16:creationId xmlns:a16="http://schemas.microsoft.com/office/drawing/2014/main" id="{5684F52F-5949-785B-60E4-C2F2FF897C1D}"/>
                </a:ext>
              </a:extLst>
            </p:cNvPr>
            <p:cNvPicPr>
              <a:picLocks noChangeAspect="1"/>
            </p:cNvPicPr>
            <p:nvPr/>
          </p:nvPicPr>
          <p:blipFill rotWithShape="1">
            <a:blip r:embed="rId3"/>
            <a:srcRect t="3789" b="5418"/>
            <a:stretch/>
          </p:blipFill>
          <p:spPr>
            <a:xfrm>
              <a:off x="247153" y="38100"/>
              <a:ext cx="3437212" cy="6761668"/>
            </a:xfrm>
            <a:prstGeom prst="rect">
              <a:avLst/>
            </a:prstGeom>
            <a:ln>
              <a:solidFill>
                <a:schemeClr val="tx1"/>
              </a:solidFill>
            </a:ln>
          </p:spPr>
        </p:pic>
        <p:sp>
          <p:nvSpPr>
            <p:cNvPr id="5" name="Google Shape;450;p28">
              <a:extLst>
                <a:ext uri="{FF2B5EF4-FFF2-40B4-BE49-F238E27FC236}">
                  <a16:creationId xmlns:a16="http://schemas.microsoft.com/office/drawing/2014/main" id="{6AC1EEFF-35D7-A3B7-237E-814AFD50404D}"/>
                </a:ext>
              </a:extLst>
            </p:cNvPr>
            <p:cNvSpPr/>
            <p:nvPr/>
          </p:nvSpPr>
          <p:spPr>
            <a:xfrm>
              <a:off x="833446" y="625993"/>
              <a:ext cx="2176454" cy="359064"/>
            </a:xfrm>
            <a:prstGeom prst="roundRect">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ja-JP" sz="2800" b="1">
                  <a:solidFill>
                    <a:schemeClr val="dk1"/>
                  </a:solidFill>
                  <a:latin typeface="Arial"/>
                  <a:ea typeface="Arial"/>
                  <a:cs typeface="Arial"/>
                  <a:sym typeface="Arial"/>
                </a:rPr>
                <a:t>Osaka</a:t>
              </a:r>
              <a:endParaRPr sz="2800" b="1">
                <a:solidFill>
                  <a:schemeClr val="dk1"/>
                </a:solidFill>
                <a:latin typeface="Arial"/>
                <a:ea typeface="Arial"/>
                <a:cs typeface="Arial"/>
                <a:sym typeface="Arial"/>
              </a:endParaRPr>
            </a:p>
          </p:txBody>
        </p:sp>
      </p:grpSp>
      <p:sp>
        <p:nvSpPr>
          <p:cNvPr id="2" name="矢印: 右 1">
            <a:extLst>
              <a:ext uri="{FF2B5EF4-FFF2-40B4-BE49-F238E27FC236}">
                <a16:creationId xmlns:a16="http://schemas.microsoft.com/office/drawing/2014/main" id="{050B99DA-A2C6-4E43-B64F-9F5BD2C45F94}"/>
              </a:ext>
            </a:extLst>
          </p:cNvPr>
          <p:cNvSpPr/>
          <p:nvPr/>
        </p:nvSpPr>
        <p:spPr>
          <a:xfrm flipH="1">
            <a:off x="2909436" y="1005852"/>
            <a:ext cx="1800485" cy="4267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1F464A75-5DBC-455D-AEE8-0FBD9AA45992}"/>
              </a:ext>
            </a:extLst>
          </p:cNvPr>
          <p:cNvSpPr txBox="1"/>
          <p:nvPr/>
        </p:nvSpPr>
        <p:spPr>
          <a:xfrm>
            <a:off x="3890990" y="6134144"/>
            <a:ext cx="8301010" cy="523220"/>
          </a:xfrm>
          <a:prstGeom prst="rect">
            <a:avLst/>
          </a:prstGeom>
          <a:noFill/>
        </p:spPr>
        <p:txBody>
          <a:bodyPr wrap="square">
            <a:spAutoFit/>
          </a:bodyPr>
          <a:lstStyle/>
          <a:p>
            <a:pPr algn="ctr"/>
            <a:r>
              <a:rPr lang="en-US" altLang="ja-JP" sz="2800" b="1" err="1"/>
              <a:t>Đi</a:t>
            </a:r>
            <a:r>
              <a:rPr lang="en-US" altLang="ja-JP" sz="2800" b="1"/>
              <a:t> </a:t>
            </a:r>
            <a:r>
              <a:rPr lang="en-US" altLang="ja-JP" sz="2800" b="1" err="1"/>
              <a:t>đâu</a:t>
            </a:r>
            <a:r>
              <a:rPr lang="en-US" altLang="ja-JP" sz="2800" b="1"/>
              <a:t>? </a:t>
            </a:r>
            <a:r>
              <a:rPr lang="en-US" altLang="ja-JP" sz="2800" b="1" err="1"/>
              <a:t>Mất</a:t>
            </a:r>
            <a:r>
              <a:rPr lang="en-US" altLang="ja-JP" sz="2800" b="1"/>
              <a:t> </a:t>
            </a:r>
            <a:r>
              <a:rPr lang="en-US" altLang="ja-JP" sz="2800" b="1" err="1"/>
              <a:t>bao</a:t>
            </a:r>
            <a:r>
              <a:rPr lang="en-US" altLang="ja-JP" sz="2800" b="1"/>
              <a:t> </a:t>
            </a:r>
            <a:r>
              <a:rPr lang="en-US" altLang="ja-JP" sz="2800" b="1" err="1"/>
              <a:t>nhiêu</a:t>
            </a:r>
            <a:r>
              <a:rPr lang="en-US" altLang="ja-JP" sz="2800" b="1"/>
              <a:t> </a:t>
            </a:r>
            <a:r>
              <a:rPr lang="en-US" altLang="ja-JP" sz="2800" b="1" err="1"/>
              <a:t>phút</a:t>
            </a:r>
            <a:r>
              <a:rPr lang="en-US" altLang="ja-JP" sz="2800" b="1"/>
              <a:t>? </a:t>
            </a:r>
            <a:r>
              <a:rPr lang="en-US" altLang="ja-JP" sz="2800" b="1" err="1"/>
              <a:t>Bao</a:t>
            </a:r>
            <a:r>
              <a:rPr lang="en-US" altLang="ja-JP" sz="2800" b="1"/>
              <a:t> </a:t>
            </a:r>
            <a:r>
              <a:rPr lang="en-US" altLang="ja-JP" sz="2800" b="1" err="1"/>
              <a:t>nhiêu</a:t>
            </a:r>
            <a:r>
              <a:rPr lang="en-US" altLang="ja-JP" sz="2800" b="1"/>
              <a:t> </a:t>
            </a:r>
            <a:r>
              <a:rPr lang="en-US" altLang="ja-JP" sz="2800" b="1" err="1"/>
              <a:t>tiền</a:t>
            </a:r>
            <a:r>
              <a:rPr lang="en-US" altLang="ja-JP" sz="2800" b="1"/>
              <a:t>?</a:t>
            </a:r>
            <a:endParaRPr lang="ja-JP" altLang="en-US" sz="2800" b="1"/>
          </a:p>
        </p:txBody>
      </p:sp>
      <p:pic>
        <p:nvPicPr>
          <p:cNvPr id="7" name="図 6">
            <a:extLst>
              <a:ext uri="{FF2B5EF4-FFF2-40B4-BE49-F238E27FC236}">
                <a16:creationId xmlns:a16="http://schemas.microsoft.com/office/drawing/2014/main" id="{DAC4A289-9DAB-4DEA-88B2-42F88D737DE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801100" y="383910"/>
            <a:ext cx="3247513" cy="2669390"/>
          </a:xfrm>
          <a:prstGeom prst="rect">
            <a:avLst/>
          </a:prstGeom>
        </p:spPr>
      </p:pic>
      <p:sp>
        <p:nvSpPr>
          <p:cNvPr id="3" name="四角形: 角を丸くする 2">
            <a:extLst>
              <a:ext uri="{FF2B5EF4-FFF2-40B4-BE49-F238E27FC236}">
                <a16:creationId xmlns:a16="http://schemas.microsoft.com/office/drawing/2014/main" id="{CE927BA5-5C8B-4D42-A801-F2447AEB5BC1}"/>
              </a:ext>
            </a:extLst>
          </p:cNvPr>
          <p:cNvSpPr/>
          <p:nvPr/>
        </p:nvSpPr>
        <p:spPr>
          <a:xfrm>
            <a:off x="4715978" y="625993"/>
            <a:ext cx="2156378" cy="1484857"/>
          </a:xfrm>
          <a:prstGeom prst="roundRect">
            <a:avLst/>
          </a:prstGeom>
          <a:noFill/>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2800" b="1" i="0" u="none" strike="noStrike" kern="0" cap="none" spc="0" normalizeH="0" baseline="0" noProof="0">
                <a:ln>
                  <a:noFill/>
                </a:ln>
                <a:solidFill>
                  <a:srgbClr val="000000"/>
                </a:solidFill>
                <a:effectLst/>
                <a:uLnTx/>
                <a:uFillTx/>
                <a:latin typeface="Arial"/>
                <a:ea typeface="Arial"/>
                <a:cs typeface="Arial"/>
                <a:sym typeface="Arial"/>
              </a:rPr>
              <a:t>Kobe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2800" b="1" i="0" u="none" strike="noStrike" kern="0" cap="none" spc="0" normalizeH="0" baseline="0" noProof="0">
                <a:ln>
                  <a:noFill/>
                </a:ln>
                <a:solidFill>
                  <a:srgbClr val="000000"/>
                </a:solidFill>
                <a:effectLst/>
                <a:uLnTx/>
                <a:uFillTx/>
                <a:latin typeface="Arial"/>
                <a:cs typeface="Arial"/>
                <a:sym typeface="Arial"/>
              </a:rPr>
              <a:t>Nara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2800" b="1" i="0" u="none" strike="noStrike" kern="0" cap="none" spc="0" normalizeH="0" baseline="0" noProof="0">
                <a:ln>
                  <a:noFill/>
                </a:ln>
                <a:solidFill>
                  <a:srgbClr val="000000"/>
                </a:solidFill>
                <a:effectLst/>
                <a:uLnTx/>
                <a:uFillTx/>
                <a:latin typeface="Arial"/>
                <a:ea typeface="Arial"/>
                <a:cs typeface="Arial"/>
                <a:sym typeface="Arial"/>
              </a:rPr>
              <a:t>Himeji</a:t>
            </a:r>
            <a:endParaRPr kumimoji="1" lang="ja-JP" altLang="en-US"/>
          </a:p>
        </p:txBody>
      </p:sp>
      <p:sp>
        <p:nvSpPr>
          <p:cNvPr id="25" name="テキスト ボックス 24">
            <a:extLst>
              <a:ext uri="{FF2B5EF4-FFF2-40B4-BE49-F238E27FC236}">
                <a16:creationId xmlns:a16="http://schemas.microsoft.com/office/drawing/2014/main" id="{D4FABB0E-07D6-4E0D-93D7-AB0858B60B1F}"/>
              </a:ext>
            </a:extLst>
          </p:cNvPr>
          <p:cNvSpPr txBox="1"/>
          <p:nvPr/>
        </p:nvSpPr>
        <p:spPr>
          <a:xfrm>
            <a:off x="9372534" y="21238"/>
            <a:ext cx="180136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2800" b="1" i="0" u="none" strike="noStrike" kern="0" cap="none" spc="0" normalizeH="0" baseline="0" noProof="0">
                <a:ln>
                  <a:noFill/>
                </a:ln>
                <a:solidFill>
                  <a:srgbClr val="000000"/>
                </a:solidFill>
                <a:effectLst/>
                <a:uLnTx/>
                <a:uFillTx/>
                <a:latin typeface="Arial"/>
                <a:ea typeface="ＭＳ Ｐゴシック" panose="020B0600070205080204" pitchFamily="50" charset="-128"/>
                <a:cs typeface="Arial"/>
                <a:sym typeface="Arial"/>
              </a:rPr>
              <a:t>Nara</a:t>
            </a:r>
          </a:p>
        </p:txBody>
      </p:sp>
      <p:sp>
        <p:nvSpPr>
          <p:cNvPr id="26" name="テキスト ボックス 25">
            <a:extLst>
              <a:ext uri="{FF2B5EF4-FFF2-40B4-BE49-F238E27FC236}">
                <a16:creationId xmlns:a16="http://schemas.microsoft.com/office/drawing/2014/main" id="{F86BD576-D710-44A8-AA61-A7B04C2837D8}"/>
              </a:ext>
            </a:extLst>
          </p:cNvPr>
          <p:cNvSpPr txBox="1"/>
          <p:nvPr/>
        </p:nvSpPr>
        <p:spPr>
          <a:xfrm>
            <a:off x="5275780" y="3354662"/>
            <a:ext cx="180136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2800" b="1" i="0" u="none" strike="noStrike" kern="0" cap="none" spc="0" normalizeH="0" baseline="0" noProof="0">
                <a:ln>
                  <a:noFill/>
                </a:ln>
                <a:solidFill>
                  <a:srgbClr val="000000"/>
                </a:solidFill>
                <a:effectLst/>
                <a:uLnTx/>
                <a:uFillTx/>
                <a:latin typeface="Arial"/>
                <a:ea typeface="ＭＳ Ｐゴシック" panose="020B0600070205080204" pitchFamily="50" charset="-128"/>
                <a:cs typeface="Arial"/>
                <a:sym typeface="Arial"/>
              </a:rPr>
              <a:t>Kobe</a:t>
            </a:r>
          </a:p>
        </p:txBody>
      </p:sp>
      <p:sp>
        <p:nvSpPr>
          <p:cNvPr id="27" name="テキスト ボックス 26">
            <a:extLst>
              <a:ext uri="{FF2B5EF4-FFF2-40B4-BE49-F238E27FC236}">
                <a16:creationId xmlns:a16="http://schemas.microsoft.com/office/drawing/2014/main" id="{43BE66FA-C1F2-490B-828A-6A0997BCA912}"/>
              </a:ext>
            </a:extLst>
          </p:cNvPr>
          <p:cNvSpPr txBox="1"/>
          <p:nvPr/>
        </p:nvSpPr>
        <p:spPr>
          <a:xfrm>
            <a:off x="9537808" y="3354662"/>
            <a:ext cx="180136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2800" b="1" i="0" u="none" strike="noStrike" kern="0" cap="none" spc="0" normalizeH="0" baseline="0" noProof="0">
                <a:ln>
                  <a:noFill/>
                </a:ln>
                <a:solidFill>
                  <a:srgbClr val="000000"/>
                </a:solidFill>
                <a:effectLst/>
                <a:uLnTx/>
                <a:uFillTx/>
                <a:latin typeface="Arial"/>
                <a:ea typeface="ＭＳ Ｐゴシック" panose="020B0600070205080204" pitchFamily="50" charset="-128"/>
                <a:cs typeface="Arial"/>
                <a:sym typeface="Arial"/>
              </a:rPr>
              <a:t>Himeji</a:t>
            </a:r>
          </a:p>
        </p:txBody>
      </p:sp>
      <p:pic>
        <p:nvPicPr>
          <p:cNvPr id="1026" name="Picture 2" descr="神戸の夜景を背景にLOVE KOBEの写真">
            <a:extLst>
              <a:ext uri="{FF2B5EF4-FFF2-40B4-BE49-F238E27FC236}">
                <a16:creationId xmlns:a16="http://schemas.microsoft.com/office/drawing/2014/main" id="{0086E902-A197-40B0-B10E-67D62BF1791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13224" y="3802177"/>
            <a:ext cx="3712225" cy="21643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日本の城跡（姫路城）の写真">
            <a:extLst>
              <a:ext uri="{FF2B5EF4-FFF2-40B4-BE49-F238E27FC236}">
                <a16:creationId xmlns:a16="http://schemas.microsoft.com/office/drawing/2014/main" id="{5A940E41-10E1-4EDC-BC42-BE5142250C3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801100" y="3802177"/>
            <a:ext cx="3247513" cy="2164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76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1000"/>
                                        <p:tgtEl>
                                          <p:spTgt spid="27"/>
                                        </p:tgtEl>
                                      </p:cBhvr>
                                    </p:animEffect>
                                  </p:childTnLst>
                                </p:cTn>
                              </p:par>
                              <p:par>
                                <p:cTn id="24" presetID="10" presetClass="entr" presetSubtype="0" fill="hold" nodeType="withEffect">
                                  <p:stCondLst>
                                    <p:cond delay="0"/>
                                  </p:stCondLst>
                                  <p:childTnLst>
                                    <p:set>
                                      <p:cBhvr>
                                        <p:cTn id="25" dur="1" fill="hold">
                                          <p:stCondLst>
                                            <p:cond delay="0"/>
                                          </p:stCondLst>
                                        </p:cTn>
                                        <p:tgtEl>
                                          <p:spTgt spid="1030"/>
                                        </p:tgtEl>
                                        <p:attrNameLst>
                                          <p:attrName>style.visibility</p:attrName>
                                        </p:attrNameLst>
                                      </p:cBhvr>
                                      <p:to>
                                        <p:strVal val="visible"/>
                                      </p:to>
                                    </p:set>
                                    <p:animEffect transition="in" filter="fade">
                                      <p:cBhvr>
                                        <p:cTn id="26" dur="1000"/>
                                        <p:tgtEl>
                                          <p:spTgt spid="10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5" grpId="0"/>
      <p:bldP spid="26" grpId="0"/>
      <p:bldP spid="2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11" name="Google Shape;112;p3">
            <a:extLst>
              <a:ext uri="{FF2B5EF4-FFF2-40B4-BE49-F238E27FC236}">
                <a16:creationId xmlns:a16="http://schemas.microsoft.com/office/drawing/2014/main" id="{66BD971E-2DFB-4004-B1D9-0A879EBC62A9}"/>
              </a:ext>
            </a:extLst>
          </p:cNvPr>
          <p:cNvSpPr txBox="1"/>
          <p:nvPr/>
        </p:nvSpPr>
        <p:spPr>
          <a:xfrm>
            <a:off x="3222702" y="1186510"/>
            <a:ext cx="8969298" cy="5078273"/>
          </a:xfrm>
          <a:prstGeom prst="rect">
            <a:avLst/>
          </a:prstGeom>
          <a:noFill/>
          <a:ln>
            <a:noFill/>
          </a:ln>
        </p:spPr>
        <p:txBody>
          <a:bodyPr spcFirstLastPara="1" wrap="square" lIns="91425" tIns="45700" rIns="91425" bIns="45700" anchor="t" anchorCtr="0">
            <a:spAutoFit/>
          </a:bodyPr>
          <a:lstStyle/>
          <a:p>
            <a:r>
              <a:rPr lang="ja-JP" sz="3600" b="1" i="0" u="none" strike="noStrike" cap="none">
                <a:solidFill>
                  <a:srgbClr val="000000"/>
                </a:solidFill>
                <a:latin typeface="Arial"/>
                <a:ea typeface="Arial"/>
                <a:cs typeface="Arial"/>
                <a:sym typeface="Arial"/>
              </a:rPr>
              <a:t>◆</a:t>
            </a:r>
            <a:r>
              <a:rPr lang="vi-VN" altLang="ja-JP" sz="3600" b="1"/>
              <a:t>Có thể sử dụng tàu điện và xe bus ở Nhật</a:t>
            </a:r>
            <a:r>
              <a:rPr lang="en-US" altLang="ja-JP" sz="3600" b="1"/>
              <a:t>.</a:t>
            </a:r>
            <a:endParaRPr sz="3600" b="1" i="0" u="none" strike="noStrike" cap="none">
              <a:solidFill>
                <a:srgbClr val="000000"/>
              </a:solidFill>
              <a:latin typeface="Arial"/>
              <a:ea typeface="Arial"/>
              <a:cs typeface="Arial"/>
              <a:sym typeface="Arial"/>
            </a:endParaRPr>
          </a:p>
          <a:p>
            <a:pPr marL="0" marR="0" lvl="0" indent="0" algn="l" rtl="0">
              <a:spcBef>
                <a:spcPts val="0"/>
              </a:spcBef>
              <a:spcAft>
                <a:spcPts val="0"/>
              </a:spcAft>
              <a:buNone/>
            </a:pPr>
            <a:endParaRPr sz="3600" b="1" i="0" u="none" strike="noStrike" cap="none">
              <a:solidFill>
                <a:srgbClr val="000000"/>
              </a:solidFill>
              <a:latin typeface="Arial"/>
              <a:ea typeface="Arial"/>
              <a:cs typeface="Arial"/>
              <a:sym typeface="Arial"/>
            </a:endParaRPr>
          </a:p>
          <a:p>
            <a:pPr lvl="0"/>
            <a:r>
              <a:rPr lang="ja-JP" sz="3600" b="1" i="0" u="none" strike="noStrike" cap="none">
                <a:solidFill>
                  <a:srgbClr val="000000"/>
                </a:solidFill>
                <a:latin typeface="Arial"/>
                <a:ea typeface="Arial"/>
                <a:cs typeface="Arial"/>
                <a:sym typeface="Arial"/>
              </a:rPr>
              <a:t>◆</a:t>
            </a:r>
            <a:r>
              <a:rPr lang="vi-VN" altLang="ja-JP" sz="3600" b="1"/>
              <a:t>Biết được luật giao thông ở Nhật để có thể </a:t>
            </a:r>
            <a:r>
              <a:rPr lang="en-US" altLang="ja-JP" sz="3600" b="1"/>
              <a:t>sinh hoạt </a:t>
            </a:r>
            <a:r>
              <a:rPr lang="vi-VN" altLang="ja-JP" sz="3600" b="1"/>
              <a:t>an toàn Nhật.</a:t>
            </a:r>
            <a:endParaRPr lang="en-US" altLang="ja-JP" sz="3600" b="1"/>
          </a:p>
          <a:p>
            <a:pPr marL="0" marR="0" lvl="0" indent="0" algn="l" rtl="0">
              <a:spcBef>
                <a:spcPts val="0"/>
              </a:spcBef>
              <a:spcAft>
                <a:spcPts val="0"/>
              </a:spcAft>
              <a:buNone/>
            </a:pPr>
            <a:endParaRPr lang="ja-JP" altLang="en-US" sz="3600" b="1"/>
          </a:p>
          <a:p>
            <a:pPr lvl="0"/>
            <a:r>
              <a:rPr lang="ja-JP" altLang="en-US" sz="3600" b="1" i="0" u="none" strike="noStrike" cap="none">
                <a:solidFill>
                  <a:srgbClr val="000000"/>
                </a:solidFill>
                <a:latin typeface="Arial"/>
                <a:ea typeface="Arial"/>
                <a:cs typeface="Arial"/>
                <a:sym typeface="Arial"/>
              </a:rPr>
              <a:t>◆</a:t>
            </a:r>
            <a:r>
              <a:rPr lang="vi-VN" altLang="ja-JP" sz="3600" b="1"/>
              <a:t>Có thể đến nơi muốn đến bằng cách sử dụng những phương tiện giao thông ở Nhật</a:t>
            </a:r>
            <a:r>
              <a:rPr lang="en-US" altLang="ja-JP" sz="3600" b="1"/>
              <a:t>.</a:t>
            </a:r>
            <a:endParaRPr lang="ja-JP" altLang="en-US" sz="3600" b="1"/>
          </a:p>
        </p:txBody>
      </p:sp>
      <p:sp>
        <p:nvSpPr>
          <p:cNvPr id="604" name="Google Shape;604;p41"/>
          <p:cNvSpPr/>
          <p:nvPr/>
        </p:nvSpPr>
        <p:spPr>
          <a:xfrm>
            <a:off x="0" y="3208"/>
            <a:ext cx="3222702" cy="6854792"/>
          </a:xfrm>
          <a:prstGeom prst="rect">
            <a:avLst/>
          </a:prstGeom>
          <a:solidFill>
            <a:srgbClr val="008183"/>
          </a:solidFill>
          <a:ln>
            <a:noFill/>
          </a:ln>
        </p:spPr>
        <p:txBody>
          <a:bodyPr spcFirstLastPara="1" wrap="square" lIns="91425" tIns="45700" rIns="91425" bIns="45700" anchor="ctr" anchorCtr="0">
            <a:noAutofit/>
          </a:bodyPr>
          <a:lstStyle/>
          <a:p>
            <a:pPr lvl="0" algn="ctr">
              <a:buSzPts val="4000"/>
            </a:pPr>
            <a:r>
              <a:rPr lang="en-US" altLang="ja-JP" sz="4000" err="1">
                <a:solidFill>
                  <a:srgbClr val="FFFFFF"/>
                </a:solidFill>
              </a:rPr>
              <a:t>Kết</a:t>
            </a:r>
            <a:r>
              <a:rPr lang="en-US" altLang="ja-JP" sz="4000">
                <a:solidFill>
                  <a:srgbClr val="FFFFFF"/>
                </a:solidFill>
              </a:rPr>
              <a:t> </a:t>
            </a:r>
            <a:r>
              <a:rPr lang="en-US" altLang="ja-JP" sz="4000" err="1">
                <a:solidFill>
                  <a:srgbClr val="FFFFFF"/>
                </a:solidFill>
              </a:rPr>
              <a:t>luận</a:t>
            </a:r>
            <a:endParaRPr lang="en-US" altLang="ja-JP" sz="4000">
              <a:solidFill>
                <a:srgbClr val="FFFFFF"/>
              </a:solidFill>
            </a:endParaRPr>
          </a:p>
        </p:txBody>
      </p:sp>
      <p:sp>
        <p:nvSpPr>
          <p:cNvPr id="605" name="Google Shape;605;p41"/>
          <p:cNvSpPr/>
          <p:nvPr/>
        </p:nvSpPr>
        <p:spPr>
          <a:xfrm>
            <a:off x="1224381" y="1980000"/>
            <a:ext cx="697739" cy="707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ja-JP" altLang="en-US" sz="4000"/>
              <a:t>６</a:t>
            </a:r>
            <a:endParaRPr/>
          </a:p>
        </p:txBody>
      </p:sp>
      <p:sp>
        <p:nvSpPr>
          <p:cNvPr id="606" name="Google Shape;606;p41"/>
          <p:cNvSpPr/>
          <p:nvPr/>
        </p:nvSpPr>
        <p:spPr>
          <a:xfrm>
            <a:off x="11186315" y="1836446"/>
            <a:ext cx="694481" cy="671248"/>
          </a:xfrm>
          <a:prstGeom prst="rect">
            <a:avLst/>
          </a:prstGeom>
          <a:solidFill>
            <a:schemeClr val="lt1"/>
          </a:solidFill>
          <a:ln w="76200" cap="flat" cmpd="sng">
            <a:solidFill>
              <a:srgbClr val="00818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8183"/>
              </a:solidFill>
              <a:latin typeface="Arial"/>
              <a:ea typeface="Arial"/>
              <a:cs typeface="Arial"/>
              <a:sym typeface="Arial"/>
            </a:endParaRPr>
          </a:p>
        </p:txBody>
      </p:sp>
      <p:sp>
        <p:nvSpPr>
          <p:cNvPr id="607" name="Google Shape;607;p41"/>
          <p:cNvSpPr/>
          <p:nvPr/>
        </p:nvSpPr>
        <p:spPr>
          <a:xfrm>
            <a:off x="11186316" y="3612220"/>
            <a:ext cx="694481" cy="671248"/>
          </a:xfrm>
          <a:prstGeom prst="rect">
            <a:avLst/>
          </a:prstGeom>
          <a:solidFill>
            <a:schemeClr val="lt1"/>
          </a:solidFill>
          <a:ln w="76200" cap="flat" cmpd="sng">
            <a:solidFill>
              <a:srgbClr val="00818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8183"/>
              </a:solidFill>
              <a:latin typeface="Arial"/>
              <a:ea typeface="Arial"/>
              <a:cs typeface="Arial"/>
              <a:sym typeface="Arial"/>
            </a:endParaRPr>
          </a:p>
        </p:txBody>
      </p:sp>
      <p:sp>
        <p:nvSpPr>
          <p:cNvPr id="608" name="Google Shape;608;p41"/>
          <p:cNvSpPr txBox="1"/>
          <p:nvPr/>
        </p:nvSpPr>
        <p:spPr>
          <a:xfrm>
            <a:off x="11186316" y="1341261"/>
            <a:ext cx="8449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600"/>
              <a:buFont typeface="Arial"/>
              <a:buNone/>
            </a:pPr>
            <a:r>
              <a:rPr lang="ja-JP" sz="9600" b="1" i="0" u="none" strike="noStrike" cap="none">
                <a:solidFill>
                  <a:srgbClr val="008183"/>
                </a:solidFill>
                <a:latin typeface="Arial"/>
                <a:ea typeface="Arial"/>
                <a:cs typeface="Arial"/>
                <a:sym typeface="Arial"/>
              </a:rPr>
              <a:t>✓</a:t>
            </a:r>
            <a:endParaRPr/>
          </a:p>
        </p:txBody>
      </p:sp>
      <p:sp>
        <p:nvSpPr>
          <p:cNvPr id="609" name="Google Shape;609;p41"/>
          <p:cNvSpPr txBox="1"/>
          <p:nvPr/>
        </p:nvSpPr>
        <p:spPr>
          <a:xfrm>
            <a:off x="11186315" y="3125463"/>
            <a:ext cx="8449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600"/>
              <a:buFont typeface="Arial"/>
              <a:buNone/>
            </a:pPr>
            <a:r>
              <a:rPr lang="ja-JP" sz="9600" b="1" i="0" u="none" strike="noStrike" cap="none">
                <a:solidFill>
                  <a:srgbClr val="008183"/>
                </a:solidFill>
                <a:latin typeface="Arial"/>
                <a:ea typeface="Arial"/>
                <a:cs typeface="Arial"/>
                <a:sym typeface="Arial"/>
              </a:rPr>
              <a:t>✓</a:t>
            </a:r>
            <a:endParaRPr/>
          </a:p>
        </p:txBody>
      </p:sp>
      <p:sp>
        <p:nvSpPr>
          <p:cNvPr id="611" name="Google Shape;611;p41"/>
          <p:cNvSpPr/>
          <p:nvPr/>
        </p:nvSpPr>
        <p:spPr>
          <a:xfrm>
            <a:off x="11186316" y="5929159"/>
            <a:ext cx="694481" cy="671248"/>
          </a:xfrm>
          <a:prstGeom prst="rect">
            <a:avLst/>
          </a:prstGeom>
          <a:solidFill>
            <a:schemeClr val="lt1"/>
          </a:solidFill>
          <a:ln w="76200" cap="flat" cmpd="sng">
            <a:solidFill>
              <a:srgbClr val="00818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8183"/>
              </a:solidFill>
              <a:latin typeface="Arial"/>
              <a:ea typeface="Arial"/>
              <a:cs typeface="Arial"/>
              <a:sym typeface="Arial"/>
            </a:endParaRPr>
          </a:p>
        </p:txBody>
      </p:sp>
      <p:sp>
        <p:nvSpPr>
          <p:cNvPr id="612" name="Google Shape;612;p41"/>
          <p:cNvSpPr txBox="1"/>
          <p:nvPr/>
        </p:nvSpPr>
        <p:spPr>
          <a:xfrm>
            <a:off x="11186315" y="5463870"/>
            <a:ext cx="8449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600"/>
              <a:buFont typeface="Arial"/>
              <a:buNone/>
            </a:pPr>
            <a:r>
              <a:rPr lang="ja-JP" sz="9600" b="1" i="0" u="none" strike="noStrike" cap="none">
                <a:solidFill>
                  <a:srgbClr val="008183"/>
                </a:solidFill>
                <a:latin typeface="Arial"/>
                <a:ea typeface="Arial"/>
                <a:cs typeface="Arial"/>
                <a:sym typeface="Arial"/>
              </a:rPr>
              <a: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06"/>
                                        </p:tgtEl>
                                        <p:attrNameLst>
                                          <p:attrName>style.visibility</p:attrName>
                                        </p:attrNameLst>
                                      </p:cBhvr>
                                      <p:to>
                                        <p:strVal val="visible"/>
                                      </p:to>
                                    </p:set>
                                    <p:animEffect transition="in" filter="fade">
                                      <p:cBhvr>
                                        <p:cTn id="10" dur="500"/>
                                        <p:tgtEl>
                                          <p:spTgt spid="60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08"/>
                                        </p:tgtEl>
                                        <p:attrNameLst>
                                          <p:attrName>style.visibility</p:attrName>
                                        </p:attrNameLst>
                                      </p:cBhvr>
                                      <p:to>
                                        <p:strVal val="visible"/>
                                      </p:to>
                                    </p:set>
                                    <p:animEffect transition="in" filter="fade">
                                      <p:cBhvr>
                                        <p:cTn id="15" dur="500"/>
                                        <p:tgtEl>
                                          <p:spTgt spid="60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xEl>
                                              <p:pRg st="2" end="2"/>
                                            </p:txEl>
                                          </p:spTgt>
                                        </p:tgtEl>
                                        <p:attrNameLst>
                                          <p:attrName>style.visibility</p:attrName>
                                        </p:attrNameLst>
                                      </p:cBhvr>
                                      <p:to>
                                        <p:strVal val="visible"/>
                                      </p:to>
                                    </p:set>
                                    <p:animEffect transition="in" filter="fade">
                                      <p:cBhvr>
                                        <p:cTn id="20" dur="500"/>
                                        <p:tgtEl>
                                          <p:spTgt spid="11">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607"/>
                                        </p:tgtEl>
                                        <p:attrNameLst>
                                          <p:attrName>style.visibility</p:attrName>
                                        </p:attrNameLst>
                                      </p:cBhvr>
                                      <p:to>
                                        <p:strVal val="visible"/>
                                      </p:to>
                                    </p:set>
                                    <p:animEffect transition="in" filter="fade">
                                      <p:cBhvr>
                                        <p:cTn id="23" dur="500"/>
                                        <p:tgtEl>
                                          <p:spTgt spid="60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09"/>
                                        </p:tgtEl>
                                        <p:attrNameLst>
                                          <p:attrName>style.visibility</p:attrName>
                                        </p:attrNameLst>
                                      </p:cBhvr>
                                      <p:to>
                                        <p:strVal val="visible"/>
                                      </p:to>
                                    </p:set>
                                    <p:animEffect transition="in" filter="fade">
                                      <p:cBhvr>
                                        <p:cTn id="28" dur="500"/>
                                        <p:tgtEl>
                                          <p:spTgt spid="60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xEl>
                                              <p:pRg st="4" end="4"/>
                                            </p:txEl>
                                          </p:spTgt>
                                        </p:tgtEl>
                                        <p:attrNameLst>
                                          <p:attrName>style.visibility</p:attrName>
                                        </p:attrNameLst>
                                      </p:cBhvr>
                                      <p:to>
                                        <p:strVal val="visible"/>
                                      </p:to>
                                    </p:set>
                                    <p:animEffect transition="in" filter="fade">
                                      <p:cBhvr>
                                        <p:cTn id="33" dur="500"/>
                                        <p:tgtEl>
                                          <p:spTgt spid="11">
                                            <p:txEl>
                                              <p:pRg st="4" end="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611"/>
                                        </p:tgtEl>
                                        <p:attrNameLst>
                                          <p:attrName>style.visibility</p:attrName>
                                        </p:attrNameLst>
                                      </p:cBhvr>
                                      <p:to>
                                        <p:strVal val="visible"/>
                                      </p:to>
                                    </p:set>
                                    <p:animEffect transition="in" filter="fade">
                                      <p:cBhvr>
                                        <p:cTn id="36" dur="500"/>
                                        <p:tgtEl>
                                          <p:spTgt spid="6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12"/>
                                        </p:tgtEl>
                                        <p:attrNameLst>
                                          <p:attrName>style.visibility</p:attrName>
                                        </p:attrNameLst>
                                      </p:cBhvr>
                                      <p:to>
                                        <p:strVal val="visible"/>
                                      </p:to>
                                    </p:set>
                                    <p:animEffect transition="in" filter="fade">
                                      <p:cBhvr>
                                        <p:cTn id="41" dur="500"/>
                                        <p:tgtEl>
                                          <p:spTgt spid="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9" name="Google Shape;549;p36"/>
          <p:cNvSpPr/>
          <p:nvPr/>
        </p:nvSpPr>
        <p:spPr>
          <a:xfrm>
            <a:off x="0" y="3208"/>
            <a:ext cx="3222702" cy="6854792"/>
          </a:xfrm>
          <a:prstGeom prst="rect">
            <a:avLst/>
          </a:prstGeom>
          <a:solidFill>
            <a:srgbClr val="008183"/>
          </a:solidFill>
          <a:ln>
            <a:noFill/>
          </a:ln>
        </p:spPr>
        <p:txBody>
          <a:bodyPr spcFirstLastPara="1" wrap="square" lIns="91425" tIns="45700" rIns="91425" bIns="45700" anchor="ctr" anchorCtr="0">
            <a:noAutofit/>
          </a:bodyPr>
          <a:lstStyle/>
          <a:p>
            <a:pPr lvl="0" algn="ctr">
              <a:buSzPts val="4000"/>
            </a:pPr>
            <a:r>
              <a:rPr lang="en-US" altLang="ja-JP" sz="4000" err="1">
                <a:solidFill>
                  <a:srgbClr val="FFFFFF"/>
                </a:solidFill>
              </a:rPr>
              <a:t>Câu</a:t>
            </a:r>
            <a:r>
              <a:rPr lang="en-US" altLang="ja-JP" sz="4000">
                <a:solidFill>
                  <a:srgbClr val="FFFFFF"/>
                </a:solidFill>
              </a:rPr>
              <a:t> </a:t>
            </a:r>
            <a:r>
              <a:rPr lang="en-US" altLang="ja-JP" sz="4000" err="1">
                <a:solidFill>
                  <a:srgbClr val="FFFFFF"/>
                </a:solidFill>
              </a:rPr>
              <a:t>hỏi</a:t>
            </a:r>
            <a:r>
              <a:rPr lang="en-US" altLang="ja-JP" sz="4000">
                <a:solidFill>
                  <a:srgbClr val="FFFFFF"/>
                </a:solidFill>
              </a:rPr>
              <a:t> </a:t>
            </a:r>
            <a:r>
              <a:rPr lang="en-US" altLang="ja-JP" sz="4000" err="1">
                <a:solidFill>
                  <a:srgbClr val="FFFFFF"/>
                </a:solidFill>
              </a:rPr>
              <a:t>thường</a:t>
            </a:r>
            <a:r>
              <a:rPr lang="en-US" altLang="ja-JP" sz="4000">
                <a:solidFill>
                  <a:srgbClr val="FFFFFF"/>
                </a:solidFill>
              </a:rPr>
              <a:t> </a:t>
            </a:r>
            <a:r>
              <a:rPr lang="en-US" altLang="ja-JP" sz="4000" err="1">
                <a:solidFill>
                  <a:srgbClr val="FFFFFF"/>
                </a:solidFill>
              </a:rPr>
              <a:t>gặp</a:t>
            </a:r>
            <a:endParaRPr/>
          </a:p>
        </p:txBody>
      </p:sp>
      <p:sp>
        <p:nvSpPr>
          <p:cNvPr id="550" name="Google Shape;550;p36"/>
          <p:cNvSpPr/>
          <p:nvPr/>
        </p:nvSpPr>
        <p:spPr>
          <a:xfrm>
            <a:off x="1224381" y="1980000"/>
            <a:ext cx="697739" cy="707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ja-JP" altLang="en-US" sz="4000"/>
              <a:t>７</a:t>
            </a:r>
            <a:endParaRPr sz="4000" b="0" i="0" u="none" strike="noStrike" cap="none">
              <a:solidFill>
                <a:srgbClr val="000000"/>
              </a:solidFill>
              <a:latin typeface="Arial"/>
              <a:ea typeface="Arial"/>
              <a:cs typeface="Arial"/>
              <a:sym typeface="Arial"/>
            </a:endParaRPr>
          </a:p>
        </p:txBody>
      </p:sp>
      <p:pic>
        <p:nvPicPr>
          <p:cNvPr id="2" name="Picture 2" descr="再掲載】Oracleライセンスよくある質問集（FAQ）_2 - DBひとりでできるもん">
            <a:extLst>
              <a:ext uri="{FF2B5EF4-FFF2-40B4-BE49-F238E27FC236}">
                <a16:creationId xmlns:a16="http://schemas.microsoft.com/office/drawing/2014/main" id="{285787A4-8D8E-2F8F-A034-FC528FDF0295}"/>
              </a:ext>
            </a:extLst>
          </p:cNvPr>
          <p:cNvPicPr>
            <a:picLocks noChangeAspect="1" noChangeArrowheads="1"/>
          </p:cNvPicPr>
          <p:nvPr/>
        </p:nvPicPr>
        <p:blipFill>
          <a:blip r:embed="rId3">
            <a:duotone>
              <a:prstClr val="black"/>
              <a:srgbClr val="008183">
                <a:tint val="45000"/>
                <a:satMod val="400000"/>
              </a:srgbClr>
            </a:duotone>
            <a:extLst>
              <a:ext uri="{BEBA8EAE-BF5A-486C-A8C5-ECC9F3942E4B}">
                <a14:imgProps xmlns:a14="http://schemas.microsoft.com/office/drawing/2010/main">
                  <a14:imgLayer r:embed="rId4">
                    <a14:imgEffect>
                      <a14:sharpenSoften amount="18000"/>
                    </a14:imgEffect>
                    <a14:imgEffect>
                      <a14:brightnessContrast bright="28000" contrast="-5000"/>
                    </a14:imgEffect>
                  </a14:imgLayer>
                </a14:imgProps>
              </a:ext>
              <a:ext uri="{28A0092B-C50C-407E-A947-70E740481C1C}">
                <a14:useLocalDpi xmlns:a14="http://schemas.microsoft.com/office/drawing/2010/main" val="0"/>
              </a:ext>
            </a:extLst>
          </a:blip>
          <a:srcRect/>
          <a:stretch>
            <a:fillRect/>
          </a:stretch>
        </p:blipFill>
        <p:spPr bwMode="auto">
          <a:xfrm>
            <a:off x="4602683" y="-229535"/>
            <a:ext cx="5940340" cy="376521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 name="Picture 3" descr="先生のイラスト（女性） | かわいいフリー素材集 いらすとや">
            <a:extLst>
              <a:ext uri="{FF2B5EF4-FFF2-40B4-BE49-F238E27FC236}">
                <a16:creationId xmlns:a16="http://schemas.microsoft.com/office/drawing/2014/main" id="{2294FF78-450A-B70E-2D3F-E3B92021E71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3778"/>
          <a:stretch/>
        </p:blipFill>
        <p:spPr bwMode="auto">
          <a:xfrm>
            <a:off x="8420721" y="3110571"/>
            <a:ext cx="3397337" cy="33801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質問の仕方で勉強しているかどうかが分かります - さくスタ ブログ">
            <a:extLst>
              <a:ext uri="{FF2B5EF4-FFF2-40B4-BE49-F238E27FC236}">
                <a16:creationId xmlns:a16="http://schemas.microsoft.com/office/drawing/2014/main" id="{544EB8F6-8DF1-AA44-8279-D6662A3BA9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2838" y="3337241"/>
            <a:ext cx="2367728" cy="2926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5715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17" name="Picture 16" descr="A green bench in a subway&#10;&#10;Description automatically generated">
            <a:extLst>
              <a:ext uri="{FF2B5EF4-FFF2-40B4-BE49-F238E27FC236}">
                <a16:creationId xmlns:a16="http://schemas.microsoft.com/office/drawing/2014/main" id="{4DFC4306-75B3-A0AD-B234-04514E16758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4000"/>
                    </a14:imgEffect>
                    <a14:imgEffect>
                      <a14:brightnessContrast bright="9000"/>
                    </a14:imgEffect>
                  </a14:imgLayer>
                </a14:imgProps>
              </a:ext>
            </a:extLst>
          </a:blip>
          <a:stretch>
            <a:fillRect/>
          </a:stretch>
        </p:blipFill>
        <p:spPr>
          <a:xfrm>
            <a:off x="620117" y="715488"/>
            <a:ext cx="10645742" cy="5993076"/>
          </a:xfrm>
          <a:prstGeom prst="rect">
            <a:avLst/>
          </a:prstGeom>
        </p:spPr>
      </p:pic>
      <p:sp>
        <p:nvSpPr>
          <p:cNvPr id="2" name="テキスト ボックス 6">
            <a:extLst>
              <a:ext uri="{FF2B5EF4-FFF2-40B4-BE49-F238E27FC236}">
                <a16:creationId xmlns:a16="http://schemas.microsoft.com/office/drawing/2014/main" id="{BC0C14F1-B626-0B46-92C4-CAF78B9D7023}"/>
              </a:ext>
            </a:extLst>
          </p:cNvPr>
          <p:cNvSpPr txBox="1"/>
          <p:nvPr/>
        </p:nvSpPr>
        <p:spPr>
          <a:xfrm>
            <a:off x="0" y="0"/>
            <a:ext cx="12192000" cy="584775"/>
          </a:xfrm>
          <a:prstGeom prst="rect">
            <a:avLst/>
          </a:prstGeom>
          <a:solidFill>
            <a:srgbClr val="008183"/>
          </a:solidFill>
        </p:spPr>
        <p:txBody>
          <a:bodyPr wrap="square">
            <a:spAutoFit/>
          </a:bodyPr>
          <a:lstStyle/>
          <a:p>
            <a:r>
              <a:rPr lang="en-US" altLang="ja-JP" sz="3200" err="1">
                <a:solidFill>
                  <a:schemeClr val="bg1"/>
                </a:solidFill>
              </a:rPr>
              <a:t>Nếu</a:t>
            </a:r>
            <a:r>
              <a:rPr lang="en-US" altLang="ja-JP" sz="3200">
                <a:solidFill>
                  <a:schemeClr val="bg1"/>
                </a:solidFill>
              </a:rPr>
              <a:t> </a:t>
            </a:r>
            <a:r>
              <a:rPr lang="en-US" altLang="ja-JP" sz="3200" err="1">
                <a:solidFill>
                  <a:schemeClr val="bg1"/>
                </a:solidFill>
              </a:rPr>
              <a:t>bị</a:t>
            </a:r>
            <a:r>
              <a:rPr lang="en-US" altLang="ja-JP" sz="3200">
                <a:solidFill>
                  <a:schemeClr val="bg1"/>
                </a:solidFill>
              </a:rPr>
              <a:t> </a:t>
            </a:r>
            <a:r>
              <a:rPr lang="en-US" altLang="ja-JP" sz="3200" err="1">
                <a:solidFill>
                  <a:schemeClr val="bg1"/>
                </a:solidFill>
              </a:rPr>
              <a:t>mất</a:t>
            </a:r>
            <a:r>
              <a:rPr lang="en-US" altLang="ja-JP" sz="3200">
                <a:solidFill>
                  <a:schemeClr val="bg1"/>
                </a:solidFill>
              </a:rPr>
              <a:t> </a:t>
            </a:r>
            <a:r>
              <a:rPr lang="en-US" altLang="ja-JP" sz="3200" err="1">
                <a:solidFill>
                  <a:schemeClr val="bg1"/>
                </a:solidFill>
              </a:rPr>
              <a:t>vé</a:t>
            </a:r>
            <a:r>
              <a:rPr lang="en-US" altLang="ja-JP" sz="3200">
                <a:solidFill>
                  <a:schemeClr val="bg1"/>
                </a:solidFill>
              </a:rPr>
              <a:t> </a:t>
            </a:r>
            <a:r>
              <a:rPr lang="en-US" altLang="ja-JP" sz="3200" err="1">
                <a:solidFill>
                  <a:schemeClr val="bg1"/>
                </a:solidFill>
              </a:rPr>
              <a:t>tàu</a:t>
            </a:r>
            <a:r>
              <a:rPr lang="en-US" altLang="ja-JP" sz="3200">
                <a:solidFill>
                  <a:schemeClr val="bg1"/>
                </a:solidFill>
              </a:rPr>
              <a:t>, </a:t>
            </a:r>
            <a:r>
              <a:rPr lang="en-US" altLang="ja-JP" sz="3200" err="1">
                <a:solidFill>
                  <a:schemeClr val="bg1"/>
                </a:solidFill>
              </a:rPr>
              <a:t>nên</a:t>
            </a:r>
            <a:r>
              <a:rPr lang="en-US" altLang="ja-JP" sz="3200">
                <a:solidFill>
                  <a:schemeClr val="bg1"/>
                </a:solidFill>
              </a:rPr>
              <a:t> </a:t>
            </a:r>
            <a:r>
              <a:rPr lang="en-US" altLang="ja-JP" sz="3200" err="1">
                <a:solidFill>
                  <a:schemeClr val="bg1"/>
                </a:solidFill>
              </a:rPr>
              <a:t>làm</a:t>
            </a:r>
            <a:r>
              <a:rPr lang="en-US" altLang="ja-JP" sz="3200">
                <a:solidFill>
                  <a:schemeClr val="bg1"/>
                </a:solidFill>
              </a:rPr>
              <a:t> </a:t>
            </a:r>
            <a:r>
              <a:rPr lang="en-US" altLang="ja-JP" sz="3200" err="1">
                <a:solidFill>
                  <a:schemeClr val="bg1"/>
                </a:solidFill>
              </a:rPr>
              <a:t>thế</a:t>
            </a:r>
            <a:r>
              <a:rPr lang="en-US" altLang="ja-JP" sz="3200">
                <a:solidFill>
                  <a:schemeClr val="bg1"/>
                </a:solidFill>
              </a:rPr>
              <a:t> </a:t>
            </a:r>
            <a:r>
              <a:rPr lang="en-US" altLang="ja-JP" sz="3200" err="1">
                <a:solidFill>
                  <a:schemeClr val="bg1"/>
                </a:solidFill>
              </a:rPr>
              <a:t>nào</a:t>
            </a:r>
            <a:r>
              <a:rPr lang="en-US" altLang="ja-JP" sz="3200">
                <a:solidFill>
                  <a:schemeClr val="bg1"/>
                </a:solidFill>
              </a:rPr>
              <a:t>?</a:t>
            </a:r>
            <a:endParaRPr lang="ja-JP" altLang="en-US" sz="3200">
              <a:solidFill>
                <a:schemeClr val="bg1"/>
              </a:solidFill>
            </a:endParaRPr>
          </a:p>
        </p:txBody>
      </p:sp>
      <p:grpSp>
        <p:nvGrpSpPr>
          <p:cNvPr id="5" name="Group 4">
            <a:extLst>
              <a:ext uri="{FF2B5EF4-FFF2-40B4-BE49-F238E27FC236}">
                <a16:creationId xmlns:a16="http://schemas.microsoft.com/office/drawing/2014/main" id="{E3E080E9-F8B5-DB03-0E20-20117DFAF7FC}"/>
              </a:ext>
            </a:extLst>
          </p:cNvPr>
          <p:cNvGrpSpPr/>
          <p:nvPr/>
        </p:nvGrpSpPr>
        <p:grpSpPr>
          <a:xfrm>
            <a:off x="2061638" y="1470382"/>
            <a:ext cx="7158562" cy="5238182"/>
            <a:chOff x="2061638" y="1470382"/>
            <a:chExt cx="7158562" cy="5238182"/>
          </a:xfrm>
        </p:grpSpPr>
        <p:grpSp>
          <p:nvGrpSpPr>
            <p:cNvPr id="15" name="Group 14">
              <a:extLst>
                <a:ext uri="{FF2B5EF4-FFF2-40B4-BE49-F238E27FC236}">
                  <a16:creationId xmlns:a16="http://schemas.microsoft.com/office/drawing/2014/main" id="{51ECE545-79AC-0B78-6194-50236B2AD4DA}"/>
                </a:ext>
              </a:extLst>
            </p:cNvPr>
            <p:cNvGrpSpPr/>
            <p:nvPr/>
          </p:nvGrpSpPr>
          <p:grpSpPr>
            <a:xfrm>
              <a:off x="2061638" y="1470382"/>
              <a:ext cx="7158562" cy="5238182"/>
              <a:chOff x="7074029" y="1108031"/>
              <a:chExt cx="7158562" cy="5238182"/>
            </a:xfrm>
          </p:grpSpPr>
          <p:sp>
            <p:nvSpPr>
              <p:cNvPr id="14" name="Freeform: Shape 13">
                <a:extLst>
                  <a:ext uri="{FF2B5EF4-FFF2-40B4-BE49-F238E27FC236}">
                    <a16:creationId xmlns:a16="http://schemas.microsoft.com/office/drawing/2014/main" id="{186989EC-7EC3-B06C-5D27-7E1ECF48FEFD}"/>
                  </a:ext>
                </a:extLst>
              </p:cNvPr>
              <p:cNvSpPr/>
              <p:nvPr/>
            </p:nvSpPr>
            <p:spPr>
              <a:xfrm>
                <a:off x="9414387" y="1108031"/>
                <a:ext cx="4818204" cy="2847618"/>
              </a:xfrm>
              <a:custGeom>
                <a:avLst/>
                <a:gdLst>
                  <a:gd name="connsiteX0" fmla="*/ 45067 w 4278933"/>
                  <a:gd name="connsiteY0" fmla="*/ 2881316 h 2971450"/>
                  <a:gd name="connsiteX1" fmla="*/ 90134 w 4278933"/>
                  <a:gd name="connsiteY1" fmla="*/ 2926383 h 2971450"/>
                  <a:gd name="connsiteX2" fmla="*/ 45067 w 4278933"/>
                  <a:gd name="connsiteY2" fmla="*/ 2971450 h 2971450"/>
                  <a:gd name="connsiteX3" fmla="*/ 0 w 4278933"/>
                  <a:gd name="connsiteY3" fmla="*/ 2926383 h 2971450"/>
                  <a:gd name="connsiteX4" fmla="*/ 45067 w 4278933"/>
                  <a:gd name="connsiteY4" fmla="*/ 2881316 h 2971450"/>
                  <a:gd name="connsiteX5" fmla="*/ 461000 w 4278933"/>
                  <a:gd name="connsiteY5" fmla="*/ 2615710 h 2971450"/>
                  <a:gd name="connsiteX6" fmla="*/ 551135 w 4278933"/>
                  <a:gd name="connsiteY6" fmla="*/ 2705845 h 2971450"/>
                  <a:gd name="connsiteX7" fmla="*/ 461000 w 4278933"/>
                  <a:gd name="connsiteY7" fmla="*/ 2795980 h 2971450"/>
                  <a:gd name="connsiteX8" fmla="*/ 370865 w 4278933"/>
                  <a:gd name="connsiteY8" fmla="*/ 2705845 h 2971450"/>
                  <a:gd name="connsiteX9" fmla="*/ 461000 w 4278933"/>
                  <a:gd name="connsiteY9" fmla="*/ 2615710 h 2971450"/>
                  <a:gd name="connsiteX10" fmla="*/ 956567 w 4278933"/>
                  <a:gd name="connsiteY10" fmla="*/ 2307881 h 2971450"/>
                  <a:gd name="connsiteX11" fmla="*/ 1091769 w 4278933"/>
                  <a:gd name="connsiteY11" fmla="*/ 2443083 h 2971450"/>
                  <a:gd name="connsiteX12" fmla="*/ 956567 w 4278933"/>
                  <a:gd name="connsiteY12" fmla="*/ 2578285 h 2971450"/>
                  <a:gd name="connsiteX13" fmla="*/ 821365 w 4278933"/>
                  <a:gd name="connsiteY13" fmla="*/ 2443083 h 2971450"/>
                  <a:gd name="connsiteX14" fmla="*/ 956567 w 4278933"/>
                  <a:gd name="connsiteY14" fmla="*/ 2307881 h 2971450"/>
                  <a:gd name="connsiteX15" fmla="*/ 2583483 w 4278933"/>
                  <a:gd name="connsiteY15" fmla="*/ 0 h 2971450"/>
                  <a:gd name="connsiteX16" fmla="*/ 4278933 w 4278933"/>
                  <a:gd name="connsiteY16" fmla="*/ 1438275 h 2971450"/>
                  <a:gd name="connsiteX17" fmla="*/ 2583483 w 4278933"/>
                  <a:gd name="connsiteY17" fmla="*/ 2876550 h 2971450"/>
                  <a:gd name="connsiteX18" fmla="*/ 888033 w 4278933"/>
                  <a:gd name="connsiteY18" fmla="*/ 1438275 h 2971450"/>
                  <a:gd name="connsiteX19" fmla="*/ 2583483 w 4278933"/>
                  <a:gd name="connsiteY19" fmla="*/ 0 h 29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78933" h="2971450">
                    <a:moveTo>
                      <a:pt x="45067" y="2881316"/>
                    </a:moveTo>
                    <a:cubicBezTo>
                      <a:pt x="69957" y="2881316"/>
                      <a:pt x="90134" y="2901493"/>
                      <a:pt x="90134" y="2926383"/>
                    </a:cubicBezTo>
                    <a:cubicBezTo>
                      <a:pt x="90134" y="2951273"/>
                      <a:pt x="69957" y="2971450"/>
                      <a:pt x="45067" y="2971450"/>
                    </a:cubicBezTo>
                    <a:cubicBezTo>
                      <a:pt x="20177" y="2971450"/>
                      <a:pt x="0" y="2951273"/>
                      <a:pt x="0" y="2926383"/>
                    </a:cubicBezTo>
                    <a:cubicBezTo>
                      <a:pt x="0" y="2901493"/>
                      <a:pt x="20177" y="2881316"/>
                      <a:pt x="45067" y="2881316"/>
                    </a:cubicBezTo>
                    <a:close/>
                    <a:moveTo>
                      <a:pt x="461000" y="2615710"/>
                    </a:moveTo>
                    <a:cubicBezTo>
                      <a:pt x="510780" y="2615710"/>
                      <a:pt x="551135" y="2656065"/>
                      <a:pt x="551135" y="2705845"/>
                    </a:cubicBezTo>
                    <a:cubicBezTo>
                      <a:pt x="551135" y="2755625"/>
                      <a:pt x="510780" y="2795980"/>
                      <a:pt x="461000" y="2795980"/>
                    </a:cubicBezTo>
                    <a:cubicBezTo>
                      <a:pt x="411220" y="2795980"/>
                      <a:pt x="370865" y="2755625"/>
                      <a:pt x="370865" y="2705845"/>
                    </a:cubicBezTo>
                    <a:cubicBezTo>
                      <a:pt x="370865" y="2656065"/>
                      <a:pt x="411220" y="2615710"/>
                      <a:pt x="461000" y="2615710"/>
                    </a:cubicBezTo>
                    <a:close/>
                    <a:moveTo>
                      <a:pt x="956567" y="2307881"/>
                    </a:moveTo>
                    <a:cubicBezTo>
                      <a:pt x="1031237" y="2307881"/>
                      <a:pt x="1091769" y="2368413"/>
                      <a:pt x="1091769" y="2443083"/>
                    </a:cubicBezTo>
                    <a:cubicBezTo>
                      <a:pt x="1091769" y="2517753"/>
                      <a:pt x="1031237" y="2578285"/>
                      <a:pt x="956567" y="2578285"/>
                    </a:cubicBezTo>
                    <a:cubicBezTo>
                      <a:pt x="881897" y="2578285"/>
                      <a:pt x="821365" y="2517753"/>
                      <a:pt x="821365" y="2443083"/>
                    </a:cubicBezTo>
                    <a:cubicBezTo>
                      <a:pt x="821365" y="2368413"/>
                      <a:pt x="881897" y="2307881"/>
                      <a:pt x="956567" y="2307881"/>
                    </a:cubicBezTo>
                    <a:close/>
                    <a:moveTo>
                      <a:pt x="2583483" y="0"/>
                    </a:moveTo>
                    <a:cubicBezTo>
                      <a:pt x="3519854" y="0"/>
                      <a:pt x="4278933" y="643938"/>
                      <a:pt x="4278933" y="1438275"/>
                    </a:cubicBezTo>
                    <a:cubicBezTo>
                      <a:pt x="4278933" y="2232612"/>
                      <a:pt x="3519854" y="2876550"/>
                      <a:pt x="2583483" y="2876550"/>
                    </a:cubicBezTo>
                    <a:cubicBezTo>
                      <a:pt x="1647112" y="2876550"/>
                      <a:pt x="888033" y="2232612"/>
                      <a:pt x="888033" y="1438275"/>
                    </a:cubicBezTo>
                    <a:cubicBezTo>
                      <a:pt x="888033" y="643938"/>
                      <a:pt x="1647112" y="0"/>
                      <a:pt x="2583483" y="0"/>
                    </a:cubicBezTo>
                    <a:close/>
                  </a:path>
                </a:pathLst>
              </a:custGeom>
              <a:solidFill>
                <a:schemeClr val="bg1"/>
              </a:solidFill>
              <a:ln w="57150">
                <a:solidFill>
                  <a:srgbClr val="00818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2" descr="スマートフォンを無くした人のイラスト（落し物）">
                <a:extLst>
                  <a:ext uri="{FF2B5EF4-FFF2-40B4-BE49-F238E27FC236}">
                    <a16:creationId xmlns:a16="http://schemas.microsoft.com/office/drawing/2014/main" id="{9CB744A5-E7E6-2D04-08B8-18311D862FA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750" b="97000" l="2500" r="95500">
                            <a14:foregroundMark x1="14750" y1="7500" x2="7500" y2="65750"/>
                            <a14:foregroundMark x1="7500" y1="65750" x2="9250" y2="81750"/>
                            <a14:foregroundMark x1="9250" y1="81750" x2="9250" y2="81750"/>
                            <a14:foregroundMark x1="7500" y1="48250" x2="3000" y2="88500"/>
                            <a14:foregroundMark x1="3000" y1="88500" x2="2500" y2="87000"/>
                            <a14:foregroundMark x1="5250" y1="65250" x2="42000" y2="95750"/>
                            <a14:foregroundMark x1="42000" y1="95750" x2="44750" y2="97000"/>
                            <a14:foregroundMark x1="59500" y1="85500" x2="49500" y2="84500"/>
                            <a14:foregroundMark x1="49500" y1="84500" x2="15000" y2="6250"/>
                            <a14:foregroundMark x1="15000" y1="6250" x2="6250" y2="14000"/>
                            <a14:foregroundMark x1="6250" y1="14000" x2="6250" y2="14000"/>
                            <a14:foregroundMark x1="47500" y1="4750" x2="55750" y2="11250"/>
                            <a14:foregroundMark x1="55750" y1="9500" x2="55912" y2="15512"/>
                            <a14:foregroundMark x1="57588" y1="49500" x2="59000" y2="55500"/>
                            <a14:foregroundMark x1="63654" y1="48224" x2="64250" y2="50500"/>
                            <a14:foregroundMark x1="48876" y1="28774" x2="47250" y2="27500"/>
                            <a14:foregroundMark x1="54594" y1="33253" x2="52254" y2="31420"/>
                            <a14:foregroundMark x1="94089" y1="39683" x2="95500" y2="45000"/>
                            <a14:foregroundMark x1="32750" y1="17250" x2="19500" y2="31500"/>
                            <a14:foregroundMark x1="19500" y1="31500" x2="4750" y2="39250"/>
                            <a14:foregroundMark x1="20750" y1="20250" x2="37000" y2="15000"/>
                            <a14:foregroundMark x1="41750" y1="12000" x2="44000" y2="45000"/>
                            <a14:foregroundMark x1="51250" y1="11750" x2="41750" y2="52250"/>
                            <a14:foregroundMark x1="47500" y1="13250" x2="13750" y2="12750"/>
                            <a14:foregroundMark x1="13750" y1="12750" x2="13750" y2="12750"/>
                            <a14:foregroundMark x1="36500" y1="22500" x2="49270" y2="28394"/>
                            <a14:foregroundMark x1="52750" y1="30750" x2="49000" y2="22750"/>
                            <a14:foregroundMark x1="51364" y1="23830" x2="52000" y2="19000"/>
                            <a14:foregroundMark x1="50750" y1="28500" x2="51294" y2="24363"/>
                            <a14:foregroundMark x1="49250" y1="27500" x2="51705" y2="25249"/>
                            <a14:foregroundMark x1="51882" y1="25630" x2="50500" y2="28000"/>
                            <a14:backgroundMark x1="63000" y1="9250" x2="82750" y2="47750"/>
                            <a14:backgroundMark x1="63750" y1="37000" x2="66000" y2="46500"/>
                            <a14:backgroundMark x1="55000" y1="41500" x2="55000" y2="49500"/>
                            <a14:backgroundMark x1="55332" y1="28147" x2="83750" y2="40750"/>
                            <a14:backgroundMark x1="81750" y1="40750" x2="71000" y2="41000"/>
                            <a14:backgroundMark x1="71000" y1="41000" x2="61750" y2="46000"/>
                            <a14:backgroundMark x1="61750" y1="46000" x2="76500" y2="40000"/>
                            <a14:backgroundMark x1="76500" y1="40000" x2="78000" y2="41750"/>
                            <a14:backgroundMark x1="74750" y1="43000" x2="55128" y2="28497"/>
                            <a14:backgroundMark x1="55194" y1="28384" x2="58250" y2="30500"/>
                            <a14:backgroundMark x1="61750" y1="12000" x2="56000" y2="27500"/>
                            <a14:backgroundMark x1="57500" y1="34250" x2="56250" y2="37750"/>
                            <a14:backgroundMark x1="93750" y1="29000" x2="90500" y2="38500"/>
                            <a14:backgroundMark x1="56250" y1="15750" x2="59250" y2="22000"/>
                            <a14:backgroundMark x1="55500" y1="32750" x2="66000" y2="28750"/>
                            <a14:backgroundMark x1="55000" y1="22250" x2="58250" y2="29250"/>
                          </a14:backgroundRemoval>
                        </a14:imgEffect>
                      </a14:imgLayer>
                    </a14:imgProps>
                  </a:ext>
                  <a:ext uri="{28A0092B-C50C-407E-A947-70E740481C1C}">
                    <a14:useLocalDpi xmlns:a14="http://schemas.microsoft.com/office/drawing/2010/main" val="0"/>
                  </a:ext>
                </a:extLst>
              </a:blip>
              <a:srcRect/>
              <a:stretch>
                <a:fillRect/>
              </a:stretch>
            </p:blipFill>
            <p:spPr bwMode="auto">
              <a:xfrm>
                <a:off x="7074029" y="2311851"/>
                <a:ext cx="4034362" cy="4034362"/>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DD28DF9F-6BB9-B897-D96B-454A585331AE}"/>
                </a:ext>
              </a:extLst>
            </p:cNvPr>
            <p:cNvPicPr>
              <a:picLocks noChangeAspect="1"/>
            </p:cNvPicPr>
            <p:nvPr/>
          </p:nvPicPr>
          <p:blipFill>
            <a:blip r:embed="rId7"/>
            <a:stretch>
              <a:fillRect/>
            </a:stretch>
          </p:blipFill>
          <p:spPr>
            <a:xfrm>
              <a:off x="5942988" y="1944563"/>
              <a:ext cx="2780917" cy="1767463"/>
            </a:xfrm>
            <a:prstGeom prst="rect">
              <a:avLst/>
            </a:prstGeom>
          </p:spPr>
        </p:pic>
      </p:grpSp>
    </p:spTree>
    <p:extLst>
      <p:ext uri="{BB962C8B-B14F-4D97-AF65-F5344CB8AC3E}">
        <p14:creationId xmlns:p14="http://schemas.microsoft.com/office/powerpoint/2010/main" val="96900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7" name="Google Shape;127;p4"/>
          <p:cNvSpPr/>
          <p:nvPr/>
        </p:nvSpPr>
        <p:spPr>
          <a:xfrm>
            <a:off x="0" y="3208"/>
            <a:ext cx="3222702" cy="6854792"/>
          </a:xfrm>
          <a:prstGeom prst="rect">
            <a:avLst/>
          </a:prstGeom>
          <a:solidFill>
            <a:srgbClr val="00818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endParaRPr lang="en-US" altLang="ja-JP" sz="4000" b="0" i="0" u="none" strike="noStrike" cap="none">
              <a:solidFill>
                <a:srgbClr val="FFFFFF"/>
              </a:solidFill>
              <a:latin typeface="Arial"/>
              <a:ea typeface="Arial"/>
              <a:cs typeface="Arial"/>
              <a:sym typeface="Arial"/>
            </a:endParaRPr>
          </a:p>
          <a:p>
            <a:pPr lvl="0" algn="ctr">
              <a:buSzPts val="4000"/>
            </a:pPr>
            <a:r>
              <a:rPr lang="en-US" altLang="ja-JP" sz="4000" err="1">
                <a:solidFill>
                  <a:srgbClr val="FFFFFF"/>
                </a:solidFill>
              </a:rPr>
              <a:t>Giao</a:t>
            </a:r>
            <a:r>
              <a:rPr lang="en-US" altLang="ja-JP" sz="4000">
                <a:solidFill>
                  <a:srgbClr val="FFFFFF"/>
                </a:solidFill>
              </a:rPr>
              <a:t> </a:t>
            </a:r>
            <a:r>
              <a:rPr lang="en-US" altLang="ja-JP" sz="4000" err="1">
                <a:solidFill>
                  <a:srgbClr val="FFFFFF"/>
                </a:solidFill>
              </a:rPr>
              <a:t>thông</a:t>
            </a:r>
            <a:r>
              <a:rPr lang="en-US" altLang="ja-JP" sz="4000">
                <a:solidFill>
                  <a:srgbClr val="FFFFFF"/>
                </a:solidFill>
              </a:rPr>
              <a:t> </a:t>
            </a:r>
            <a:r>
              <a:rPr lang="en-US" altLang="ja-JP" sz="4000" err="1">
                <a:solidFill>
                  <a:srgbClr val="FFFFFF"/>
                </a:solidFill>
              </a:rPr>
              <a:t>và</a:t>
            </a:r>
            <a:r>
              <a:rPr lang="en-US" altLang="ja-JP" sz="4000">
                <a:solidFill>
                  <a:srgbClr val="FFFFFF"/>
                </a:solidFill>
              </a:rPr>
              <a:t> </a:t>
            </a:r>
            <a:r>
              <a:rPr lang="en-US" altLang="ja-JP" sz="4000" err="1">
                <a:solidFill>
                  <a:srgbClr val="FFFFFF"/>
                </a:solidFill>
              </a:rPr>
              <a:t>luật</a:t>
            </a:r>
            <a:r>
              <a:rPr lang="en-US" altLang="ja-JP" sz="4000">
                <a:solidFill>
                  <a:srgbClr val="FFFFFF"/>
                </a:solidFill>
              </a:rPr>
              <a:t> </a:t>
            </a:r>
            <a:r>
              <a:rPr lang="en-US" altLang="ja-JP" sz="4000" err="1">
                <a:solidFill>
                  <a:srgbClr val="FFFFFF"/>
                </a:solidFill>
              </a:rPr>
              <a:t>lệ</a:t>
            </a:r>
            <a:r>
              <a:rPr lang="en-US" altLang="ja-JP" sz="4000">
                <a:solidFill>
                  <a:srgbClr val="FFFFFF"/>
                </a:solidFill>
              </a:rPr>
              <a:t> </a:t>
            </a:r>
          </a:p>
          <a:p>
            <a:pPr lvl="0" algn="ctr">
              <a:buSzPts val="4000"/>
            </a:pPr>
            <a:r>
              <a:rPr lang="en-US" altLang="ja-JP" sz="4000">
                <a:solidFill>
                  <a:srgbClr val="FFFFFF"/>
                </a:solidFill>
              </a:rPr>
              <a:t>ở </a:t>
            </a:r>
            <a:r>
              <a:rPr lang="en-US" altLang="ja-JP" sz="4000" err="1">
                <a:solidFill>
                  <a:srgbClr val="FFFFFF"/>
                </a:solidFill>
              </a:rPr>
              <a:t>Việt</a:t>
            </a:r>
            <a:r>
              <a:rPr lang="en-US" altLang="ja-JP" sz="4000">
                <a:solidFill>
                  <a:srgbClr val="FFFFFF"/>
                </a:solidFill>
              </a:rPr>
              <a:t> Nam</a:t>
            </a:r>
            <a:endParaRPr/>
          </a:p>
        </p:txBody>
      </p:sp>
      <p:pic>
        <p:nvPicPr>
          <p:cNvPr id="122" name="Google Shape;122;p4"/>
          <p:cNvPicPr preferRelativeResize="0"/>
          <p:nvPr/>
        </p:nvPicPr>
        <p:blipFill rotWithShape="1">
          <a:blip r:embed="rId3">
            <a:alphaModFix/>
          </a:blip>
          <a:srcRect/>
          <a:stretch/>
        </p:blipFill>
        <p:spPr>
          <a:xfrm>
            <a:off x="4154567" y="5214369"/>
            <a:ext cx="2197410" cy="1182616"/>
          </a:xfrm>
          <a:prstGeom prst="rect">
            <a:avLst/>
          </a:prstGeom>
          <a:noFill/>
          <a:ln>
            <a:noFill/>
          </a:ln>
        </p:spPr>
      </p:pic>
      <p:pic>
        <p:nvPicPr>
          <p:cNvPr id="123" name="Google Shape;123;p4"/>
          <p:cNvPicPr preferRelativeResize="0"/>
          <p:nvPr/>
        </p:nvPicPr>
        <p:blipFill rotWithShape="1">
          <a:blip r:embed="rId4">
            <a:alphaModFix/>
          </a:blip>
          <a:srcRect/>
          <a:stretch/>
        </p:blipFill>
        <p:spPr>
          <a:xfrm>
            <a:off x="10326821" y="2173399"/>
            <a:ext cx="1659734" cy="1083642"/>
          </a:xfrm>
          <a:prstGeom prst="rect">
            <a:avLst/>
          </a:prstGeom>
          <a:noFill/>
          <a:ln>
            <a:noFill/>
          </a:ln>
        </p:spPr>
      </p:pic>
      <p:pic>
        <p:nvPicPr>
          <p:cNvPr id="124" name="Google Shape;124;p4"/>
          <p:cNvPicPr preferRelativeResize="0"/>
          <p:nvPr/>
        </p:nvPicPr>
        <p:blipFill rotWithShape="1">
          <a:blip r:embed="rId5">
            <a:alphaModFix/>
          </a:blip>
          <a:srcRect/>
          <a:stretch/>
        </p:blipFill>
        <p:spPr>
          <a:xfrm>
            <a:off x="3565605" y="997846"/>
            <a:ext cx="1627636" cy="1335954"/>
          </a:xfrm>
          <a:prstGeom prst="rect">
            <a:avLst/>
          </a:prstGeom>
          <a:noFill/>
          <a:ln>
            <a:noFill/>
          </a:ln>
        </p:spPr>
      </p:pic>
      <p:pic>
        <p:nvPicPr>
          <p:cNvPr id="125" name="Google Shape;125;p4"/>
          <p:cNvPicPr preferRelativeResize="0"/>
          <p:nvPr/>
        </p:nvPicPr>
        <p:blipFill rotWithShape="1">
          <a:blip r:embed="rId6">
            <a:alphaModFix/>
          </a:blip>
          <a:srcRect/>
          <a:stretch/>
        </p:blipFill>
        <p:spPr>
          <a:xfrm rot="1151568">
            <a:off x="8125203" y="312945"/>
            <a:ext cx="1901749" cy="1055851"/>
          </a:xfrm>
          <a:prstGeom prst="rect">
            <a:avLst/>
          </a:prstGeom>
          <a:noFill/>
          <a:ln>
            <a:noFill/>
          </a:ln>
        </p:spPr>
      </p:pic>
      <p:pic>
        <p:nvPicPr>
          <p:cNvPr id="126" name="Google Shape;126;p4"/>
          <p:cNvPicPr preferRelativeResize="0"/>
          <p:nvPr/>
        </p:nvPicPr>
        <p:blipFill rotWithShape="1">
          <a:blip r:embed="rId7">
            <a:alphaModFix/>
          </a:blip>
          <a:srcRect t="40055" b="43642"/>
          <a:stretch/>
        </p:blipFill>
        <p:spPr>
          <a:xfrm>
            <a:off x="7183110" y="5554239"/>
            <a:ext cx="3921963" cy="586664"/>
          </a:xfrm>
          <a:prstGeom prst="rect">
            <a:avLst/>
          </a:prstGeom>
          <a:noFill/>
          <a:ln>
            <a:noFill/>
          </a:ln>
        </p:spPr>
      </p:pic>
      <p:sp>
        <p:nvSpPr>
          <p:cNvPr id="128" name="Google Shape;128;p4"/>
          <p:cNvSpPr/>
          <p:nvPr/>
        </p:nvSpPr>
        <p:spPr>
          <a:xfrm>
            <a:off x="1224381" y="1980000"/>
            <a:ext cx="697739" cy="707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ja-JP" sz="4000" b="0" i="0" u="none" strike="noStrike" cap="none">
                <a:solidFill>
                  <a:srgbClr val="000000"/>
                </a:solidFill>
                <a:latin typeface="Arial"/>
                <a:ea typeface="Arial"/>
                <a:cs typeface="Arial"/>
                <a:sym typeface="Arial"/>
              </a:rPr>
              <a:t>２</a:t>
            </a:r>
            <a:endParaRPr/>
          </a:p>
        </p:txBody>
      </p:sp>
      <p:pic>
        <p:nvPicPr>
          <p:cNvPr id="129" name="Google Shape;129;p4" descr="小径車のイラスト（自転車）"/>
          <p:cNvPicPr preferRelativeResize="0"/>
          <p:nvPr/>
        </p:nvPicPr>
        <p:blipFill rotWithShape="1">
          <a:blip r:embed="rId8">
            <a:alphaModFix/>
          </a:blip>
          <a:srcRect/>
          <a:stretch/>
        </p:blipFill>
        <p:spPr>
          <a:xfrm>
            <a:off x="10326821" y="626339"/>
            <a:ext cx="1313160" cy="1064749"/>
          </a:xfrm>
          <a:prstGeom prst="rect">
            <a:avLst/>
          </a:prstGeom>
          <a:noFill/>
          <a:ln>
            <a:noFill/>
          </a:ln>
        </p:spPr>
      </p:pic>
      <p:pic>
        <p:nvPicPr>
          <p:cNvPr id="130" name="Google Shape;130;p4" descr="黒いタクシーのイラスト"/>
          <p:cNvPicPr preferRelativeResize="0"/>
          <p:nvPr/>
        </p:nvPicPr>
        <p:blipFill rotWithShape="1">
          <a:blip r:embed="rId9">
            <a:alphaModFix/>
          </a:blip>
          <a:srcRect/>
          <a:stretch/>
        </p:blipFill>
        <p:spPr>
          <a:xfrm>
            <a:off x="3711921" y="3052157"/>
            <a:ext cx="1901680" cy="1335953"/>
          </a:xfrm>
          <a:prstGeom prst="rect">
            <a:avLst/>
          </a:prstGeom>
          <a:noFill/>
          <a:ln>
            <a:noFill/>
          </a:ln>
        </p:spPr>
      </p:pic>
      <p:pic>
        <p:nvPicPr>
          <p:cNvPr id="131" name="Google Shape;131;p4" descr="車のキャラクターのイラスト（赤）"/>
          <p:cNvPicPr preferRelativeResize="0"/>
          <p:nvPr/>
        </p:nvPicPr>
        <p:blipFill rotWithShape="1">
          <a:blip r:embed="rId10">
            <a:alphaModFix/>
          </a:blip>
          <a:srcRect/>
          <a:stretch/>
        </p:blipFill>
        <p:spPr>
          <a:xfrm>
            <a:off x="10326821" y="4142780"/>
            <a:ext cx="1711765" cy="1083642"/>
          </a:xfrm>
          <a:prstGeom prst="rect">
            <a:avLst/>
          </a:prstGeom>
          <a:noFill/>
          <a:ln>
            <a:noFill/>
          </a:ln>
        </p:spPr>
      </p:pic>
      <p:grpSp>
        <p:nvGrpSpPr>
          <p:cNvPr id="14" name="グループ化 13">
            <a:extLst>
              <a:ext uri="{FF2B5EF4-FFF2-40B4-BE49-F238E27FC236}">
                <a16:creationId xmlns:a16="http://schemas.microsoft.com/office/drawing/2014/main" id="{8B72104F-71A4-447F-A56A-9E0B0769942F}"/>
              </a:ext>
            </a:extLst>
          </p:cNvPr>
          <p:cNvGrpSpPr/>
          <p:nvPr/>
        </p:nvGrpSpPr>
        <p:grpSpPr>
          <a:xfrm rot="220850">
            <a:off x="5858414" y="151811"/>
            <a:ext cx="1653529" cy="1594090"/>
            <a:chOff x="287079" y="2913321"/>
            <a:chExt cx="3708277" cy="3928297"/>
          </a:xfrm>
        </p:grpSpPr>
        <p:pic>
          <p:nvPicPr>
            <p:cNvPr id="15" name="Google Shape;517;p33" descr="バイクのタクシーのイラスト">
              <a:extLst>
                <a:ext uri="{FF2B5EF4-FFF2-40B4-BE49-F238E27FC236}">
                  <a16:creationId xmlns:a16="http://schemas.microsoft.com/office/drawing/2014/main" id="{80BDA950-1EE5-405F-9157-61622BA0E4FD}"/>
                </a:ext>
              </a:extLst>
            </p:cNvPr>
            <p:cNvPicPr preferRelativeResize="0"/>
            <p:nvPr/>
          </p:nvPicPr>
          <p:blipFill rotWithShape="1">
            <a:blip r:embed="rId11">
              <a:alphaModFix/>
            </a:blip>
            <a:srcRect/>
            <a:stretch/>
          </p:blipFill>
          <p:spPr>
            <a:xfrm rot="21438416">
              <a:off x="287079" y="2913321"/>
              <a:ext cx="3708277" cy="3928297"/>
            </a:xfrm>
            <a:prstGeom prst="rect">
              <a:avLst/>
            </a:prstGeom>
            <a:noFill/>
            <a:ln>
              <a:noFill/>
            </a:ln>
          </p:spPr>
        </p:pic>
        <p:pic>
          <p:nvPicPr>
            <p:cNvPr id="16" name="Picture 2" descr="ソース画像を表示">
              <a:extLst>
                <a:ext uri="{FF2B5EF4-FFF2-40B4-BE49-F238E27FC236}">
                  <a16:creationId xmlns:a16="http://schemas.microsoft.com/office/drawing/2014/main" id="{53C6C448-DEBE-4B5D-953C-5DB0D2579CF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25810" b="28942"/>
            <a:stretch/>
          </p:blipFill>
          <p:spPr bwMode="auto">
            <a:xfrm>
              <a:off x="1509929" y="3140726"/>
              <a:ext cx="822454" cy="372140"/>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Google Shape;129;p54" descr="ベトナムの国旗">
            <a:extLst>
              <a:ext uri="{FF2B5EF4-FFF2-40B4-BE49-F238E27FC236}">
                <a16:creationId xmlns:a16="http://schemas.microsoft.com/office/drawing/2014/main" id="{B443CD41-7D9D-A1AE-A2C9-4C3B2B473D8B}"/>
              </a:ext>
            </a:extLst>
          </p:cNvPr>
          <p:cNvPicPr preferRelativeResize="0"/>
          <p:nvPr/>
        </p:nvPicPr>
        <p:blipFill rotWithShape="1">
          <a:blip r:embed="rId13">
            <a:alphaModFix/>
          </a:blip>
          <a:srcRect/>
          <a:stretch/>
        </p:blipFill>
        <p:spPr>
          <a:xfrm>
            <a:off x="6032896" y="2162046"/>
            <a:ext cx="3943207" cy="275421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500"/>
                                        <p:tgtEl>
                                          <p:spTgt spid="124"/>
                                        </p:tgtEl>
                                      </p:cBhvr>
                                    </p:animEffect>
                                  </p:childTnLst>
                                </p:cTn>
                              </p:par>
                              <p:par>
                                <p:cTn id="8" presetID="10" presetClass="entr" presetSubtype="0" fill="hold" nodeType="withEffect">
                                  <p:stCondLst>
                                    <p:cond delay="0"/>
                                  </p:stCondLst>
                                  <p:childTnLst>
                                    <p:set>
                                      <p:cBhvr>
                                        <p:cTn id="9" dur="1" fill="hold">
                                          <p:stCondLst>
                                            <p:cond delay="0"/>
                                          </p:stCondLst>
                                        </p:cTn>
                                        <p:tgtEl>
                                          <p:spTgt spid="125"/>
                                        </p:tgtEl>
                                        <p:attrNameLst>
                                          <p:attrName>style.visibility</p:attrName>
                                        </p:attrNameLst>
                                      </p:cBhvr>
                                      <p:to>
                                        <p:strVal val="visible"/>
                                      </p:to>
                                    </p:set>
                                    <p:animEffect transition="in" filter="fade">
                                      <p:cBhvr>
                                        <p:cTn id="10" dur="500"/>
                                        <p:tgtEl>
                                          <p:spTgt spid="125"/>
                                        </p:tgtEl>
                                      </p:cBhvr>
                                    </p:animEffect>
                                  </p:childTnLst>
                                </p:cTn>
                              </p:par>
                              <p:par>
                                <p:cTn id="11" presetID="10" presetClass="entr" presetSubtype="0" fill="hold" nodeType="withEffect">
                                  <p:stCondLst>
                                    <p:cond delay="0"/>
                                  </p:stCondLst>
                                  <p:childTnLst>
                                    <p:set>
                                      <p:cBhvr>
                                        <p:cTn id="12" dur="1" fill="hold">
                                          <p:stCondLst>
                                            <p:cond delay="0"/>
                                          </p:stCondLst>
                                        </p:cTn>
                                        <p:tgtEl>
                                          <p:spTgt spid="123"/>
                                        </p:tgtEl>
                                        <p:attrNameLst>
                                          <p:attrName>style.visibility</p:attrName>
                                        </p:attrNameLst>
                                      </p:cBhvr>
                                      <p:to>
                                        <p:strVal val="visible"/>
                                      </p:to>
                                    </p:set>
                                    <p:animEffect transition="in" filter="fade">
                                      <p:cBhvr>
                                        <p:cTn id="13" dur="500"/>
                                        <p:tgtEl>
                                          <p:spTgt spid="123"/>
                                        </p:tgtEl>
                                      </p:cBhvr>
                                    </p:animEffect>
                                  </p:childTnLst>
                                </p:cTn>
                              </p:par>
                              <p:par>
                                <p:cTn id="14" presetID="10" presetClass="entr" presetSubtype="0" fill="hold" nodeType="withEffect">
                                  <p:stCondLst>
                                    <p:cond delay="0"/>
                                  </p:stCondLst>
                                  <p:childTnLst>
                                    <p:set>
                                      <p:cBhvr>
                                        <p:cTn id="15" dur="1" fill="hold">
                                          <p:stCondLst>
                                            <p:cond delay="0"/>
                                          </p:stCondLst>
                                        </p:cTn>
                                        <p:tgtEl>
                                          <p:spTgt spid="122"/>
                                        </p:tgtEl>
                                        <p:attrNameLst>
                                          <p:attrName>style.visibility</p:attrName>
                                        </p:attrNameLst>
                                      </p:cBhvr>
                                      <p:to>
                                        <p:strVal val="visible"/>
                                      </p:to>
                                    </p:set>
                                    <p:animEffect transition="in" filter="fade">
                                      <p:cBhvr>
                                        <p:cTn id="16" dur="500"/>
                                        <p:tgtEl>
                                          <p:spTgt spid="122"/>
                                        </p:tgtEl>
                                      </p:cBhvr>
                                    </p:animEffect>
                                  </p:childTnLst>
                                </p:cTn>
                              </p:par>
                              <p:par>
                                <p:cTn id="17" presetID="10" presetClass="entr" presetSubtype="0" fill="hold" nodeType="withEffect">
                                  <p:stCondLst>
                                    <p:cond delay="0"/>
                                  </p:stCondLst>
                                  <p:childTnLst>
                                    <p:set>
                                      <p:cBhvr>
                                        <p:cTn id="18" dur="1" fill="hold">
                                          <p:stCondLst>
                                            <p:cond delay="0"/>
                                          </p:stCondLst>
                                        </p:cTn>
                                        <p:tgtEl>
                                          <p:spTgt spid="126"/>
                                        </p:tgtEl>
                                        <p:attrNameLst>
                                          <p:attrName>style.visibility</p:attrName>
                                        </p:attrNameLst>
                                      </p:cBhvr>
                                      <p:to>
                                        <p:strVal val="visible"/>
                                      </p:to>
                                    </p:set>
                                    <p:animEffect transition="in" filter="fade">
                                      <p:cBhvr>
                                        <p:cTn id="19" dur="500"/>
                                        <p:tgtEl>
                                          <p:spTgt spid="126"/>
                                        </p:tgtEl>
                                      </p:cBhvr>
                                    </p:animEffect>
                                  </p:childTnLst>
                                </p:cTn>
                              </p:par>
                              <p:par>
                                <p:cTn id="20" presetID="10" presetClass="entr" presetSubtype="0" fill="hold" nodeType="withEffect">
                                  <p:stCondLst>
                                    <p:cond delay="0"/>
                                  </p:stCondLst>
                                  <p:childTnLst>
                                    <p:set>
                                      <p:cBhvr>
                                        <p:cTn id="21" dur="1" fill="hold">
                                          <p:stCondLst>
                                            <p:cond delay="0"/>
                                          </p:stCondLst>
                                        </p:cTn>
                                        <p:tgtEl>
                                          <p:spTgt spid="129"/>
                                        </p:tgtEl>
                                        <p:attrNameLst>
                                          <p:attrName>style.visibility</p:attrName>
                                        </p:attrNameLst>
                                      </p:cBhvr>
                                      <p:to>
                                        <p:strVal val="visible"/>
                                      </p:to>
                                    </p:set>
                                    <p:animEffect transition="in" filter="fade">
                                      <p:cBhvr>
                                        <p:cTn id="22" dur="500"/>
                                        <p:tgtEl>
                                          <p:spTgt spid="129"/>
                                        </p:tgtEl>
                                      </p:cBhvr>
                                    </p:animEffect>
                                  </p:childTnLst>
                                </p:cTn>
                              </p:par>
                              <p:par>
                                <p:cTn id="23" presetID="10" presetClass="entr" presetSubtype="0" fill="hold" nodeType="withEffect">
                                  <p:stCondLst>
                                    <p:cond delay="0"/>
                                  </p:stCondLst>
                                  <p:childTnLst>
                                    <p:set>
                                      <p:cBhvr>
                                        <p:cTn id="24" dur="1" fill="hold">
                                          <p:stCondLst>
                                            <p:cond delay="0"/>
                                          </p:stCondLst>
                                        </p:cTn>
                                        <p:tgtEl>
                                          <p:spTgt spid="131"/>
                                        </p:tgtEl>
                                        <p:attrNameLst>
                                          <p:attrName>style.visibility</p:attrName>
                                        </p:attrNameLst>
                                      </p:cBhvr>
                                      <p:to>
                                        <p:strVal val="visible"/>
                                      </p:to>
                                    </p:set>
                                    <p:animEffect transition="in" filter="fade">
                                      <p:cBhvr>
                                        <p:cTn id="25" dur="500"/>
                                        <p:tgtEl>
                                          <p:spTgt spid="131"/>
                                        </p:tgtEl>
                                      </p:cBhvr>
                                    </p:animEffect>
                                  </p:childTnLst>
                                </p:cTn>
                              </p:par>
                              <p:par>
                                <p:cTn id="26" presetID="10" presetClass="entr" presetSubtype="0" fill="hold" nodeType="withEffect">
                                  <p:stCondLst>
                                    <p:cond delay="0"/>
                                  </p:stCondLst>
                                  <p:childTnLst>
                                    <p:set>
                                      <p:cBhvr>
                                        <p:cTn id="27" dur="1" fill="hold">
                                          <p:stCondLst>
                                            <p:cond delay="0"/>
                                          </p:stCondLst>
                                        </p:cTn>
                                        <p:tgtEl>
                                          <p:spTgt spid="130"/>
                                        </p:tgtEl>
                                        <p:attrNameLst>
                                          <p:attrName>style.visibility</p:attrName>
                                        </p:attrNameLst>
                                      </p:cBhvr>
                                      <p:to>
                                        <p:strVal val="visible"/>
                                      </p:to>
                                    </p:set>
                                    <p:animEffect transition="in" filter="fade">
                                      <p:cBhvr>
                                        <p:cTn id="28" dur="500"/>
                                        <p:tgtEl>
                                          <p:spTgt spid="130"/>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grpSp>
        <p:nvGrpSpPr>
          <p:cNvPr id="26" name="Group 25">
            <a:extLst>
              <a:ext uri="{FF2B5EF4-FFF2-40B4-BE49-F238E27FC236}">
                <a16:creationId xmlns:a16="http://schemas.microsoft.com/office/drawing/2014/main" id="{D034C32C-8903-F8DE-44D5-AEE9849AB851}"/>
              </a:ext>
            </a:extLst>
          </p:cNvPr>
          <p:cNvGrpSpPr/>
          <p:nvPr/>
        </p:nvGrpSpPr>
        <p:grpSpPr>
          <a:xfrm>
            <a:off x="7306381" y="3229298"/>
            <a:ext cx="3378734" cy="3499145"/>
            <a:chOff x="6478694" y="2516465"/>
            <a:chExt cx="4205379" cy="3822284"/>
          </a:xfrm>
        </p:grpSpPr>
        <p:pic>
          <p:nvPicPr>
            <p:cNvPr id="1034" name="Picture 10" descr="券売機のイラスト | かわいいフリー素材集 いらすとや">
              <a:extLst>
                <a:ext uri="{FF2B5EF4-FFF2-40B4-BE49-F238E27FC236}">
                  <a16:creationId xmlns:a16="http://schemas.microsoft.com/office/drawing/2014/main" id="{C23ED9A1-B36A-F756-495E-D14A7D0BBD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8694" y="2516465"/>
              <a:ext cx="3401616" cy="371586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タバコの自動販売機を使う人のイラスト | かわいいフリー素材集 いらすとや">
              <a:extLst>
                <a:ext uri="{FF2B5EF4-FFF2-40B4-BE49-F238E27FC236}">
                  <a16:creationId xmlns:a16="http://schemas.microsoft.com/office/drawing/2014/main" id="{F84EEEFB-E10D-9505-3645-64E395191BC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750" b="98500" l="9634" r="99593">
                          <a14:foregroundMark x1="67571" y1="44875" x2="77612" y2="49125"/>
                          <a14:foregroundMark x1="77612" y1="49125" x2="86431" y2="38125"/>
                          <a14:foregroundMark x1="86431" y1="38125" x2="88331" y2="20375"/>
                          <a14:foregroundMark x1="88331" y1="20375" x2="90638" y2="89125"/>
                          <a14:foregroundMark x1="90638" y1="89125" x2="90638" y2="89125"/>
                          <a14:foregroundMark x1="92402" y1="45000" x2="91180" y2="98500"/>
                          <a14:foregroundMark x1="85346" y1="95125" x2="86974" y2="42375"/>
                          <a14:foregroundMark x1="86974" y1="42375" x2="86974" y2="42375"/>
                          <a14:foregroundMark x1="77069" y1="59125" x2="85482" y2="94875"/>
                          <a14:foregroundMark x1="86703" y1="23250" x2="83175" y2="5625"/>
                          <a14:foregroundMark x1="83175" y1="5625" x2="83175" y2="5625"/>
                          <a14:foregroundMark x1="77612" y1="14500" x2="80733" y2="38625"/>
                          <a14:foregroundMark x1="72185" y1="16625" x2="89009" y2="9125"/>
                          <a14:foregroundMark x1="89009" y1="9125" x2="89009" y2="9125"/>
                          <a14:foregroundMark x1="82497" y1="10875" x2="76662" y2="11250"/>
                          <a14:foregroundMark x1="75848" y1="10875" x2="79240" y2="4750"/>
                          <a14:foregroundMark x1="84532" y1="13000" x2="99593" y2="35000"/>
                          <a14:foregroundMark x1="64586" y1="40000" x2="64858" y2="39250"/>
                          <a14:foregroundMark x1="65943" y1="39875" x2="64586" y2="39125"/>
                          <a14:backgroundMark x1="43419" y1="14625" x2="14383" y2="92000"/>
                          <a14:backgroundMark x1="14383" y1="92000" x2="14383" y2="92000"/>
                          <a14:backgroundMark x1="48440" y1="15750" x2="43962" y2="76375"/>
                          <a14:backgroundMark x1="54953" y1="34375" x2="58209" y2="38625"/>
                        </a14:backgroundRemoval>
                      </a14:imgEffect>
                    </a14:imgLayer>
                  </a14:imgProps>
                </a:ext>
                <a:ext uri="{28A0092B-C50C-407E-A947-70E740481C1C}">
                  <a14:useLocalDpi xmlns:a14="http://schemas.microsoft.com/office/drawing/2010/main" val="0"/>
                </a:ext>
              </a:extLst>
            </a:blip>
            <a:srcRect l="60271"/>
            <a:stretch/>
          </p:blipFill>
          <p:spPr bwMode="auto">
            <a:xfrm>
              <a:off x="9202628" y="2580644"/>
              <a:ext cx="1481445" cy="37581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2E583A59-DB8F-0A7E-2486-6EC20B6EF5D8}"/>
              </a:ext>
            </a:extLst>
          </p:cNvPr>
          <p:cNvGrpSpPr/>
          <p:nvPr/>
        </p:nvGrpSpPr>
        <p:grpSpPr>
          <a:xfrm>
            <a:off x="449117" y="663691"/>
            <a:ext cx="5418282" cy="5825901"/>
            <a:chOff x="449117" y="663691"/>
            <a:chExt cx="5418282" cy="5825901"/>
          </a:xfrm>
        </p:grpSpPr>
        <p:grpSp>
          <p:nvGrpSpPr>
            <p:cNvPr id="13" name="Group 12">
              <a:extLst>
                <a:ext uri="{FF2B5EF4-FFF2-40B4-BE49-F238E27FC236}">
                  <a16:creationId xmlns:a16="http://schemas.microsoft.com/office/drawing/2014/main" id="{D916CB30-A7EE-EDA0-7202-CD9F4D8BBC86}"/>
                </a:ext>
              </a:extLst>
            </p:cNvPr>
            <p:cNvGrpSpPr/>
            <p:nvPr/>
          </p:nvGrpSpPr>
          <p:grpSpPr>
            <a:xfrm>
              <a:off x="1050453" y="1404859"/>
              <a:ext cx="4816946" cy="5084733"/>
              <a:chOff x="324008" y="131806"/>
              <a:chExt cx="3783827" cy="4104527"/>
            </a:xfrm>
          </p:grpSpPr>
          <p:grpSp>
            <p:nvGrpSpPr>
              <p:cNvPr id="5" name="Group 4">
                <a:extLst>
                  <a:ext uri="{FF2B5EF4-FFF2-40B4-BE49-F238E27FC236}">
                    <a16:creationId xmlns:a16="http://schemas.microsoft.com/office/drawing/2014/main" id="{3057D8FC-C0CD-E2A4-234D-0CD2B52D9F98}"/>
                  </a:ext>
                </a:extLst>
              </p:cNvPr>
              <p:cNvGrpSpPr/>
              <p:nvPr/>
            </p:nvGrpSpPr>
            <p:grpSpPr>
              <a:xfrm>
                <a:off x="324008" y="715460"/>
                <a:ext cx="3224032" cy="3520873"/>
                <a:chOff x="3643296" y="1838206"/>
                <a:chExt cx="2667001" cy="2857500"/>
              </a:xfrm>
            </p:grpSpPr>
            <p:grpSp>
              <p:nvGrpSpPr>
                <p:cNvPr id="3" name="Group 2">
                  <a:extLst>
                    <a:ext uri="{FF2B5EF4-FFF2-40B4-BE49-F238E27FC236}">
                      <a16:creationId xmlns:a16="http://schemas.microsoft.com/office/drawing/2014/main" id="{36CF4D73-E4D7-43B1-0461-EEEE4357A0A5}"/>
                    </a:ext>
                  </a:extLst>
                </p:cNvPr>
                <p:cNvGrpSpPr/>
                <p:nvPr/>
              </p:nvGrpSpPr>
              <p:grpSpPr>
                <a:xfrm>
                  <a:off x="3643296" y="1838206"/>
                  <a:ext cx="2667001" cy="2857500"/>
                  <a:chOff x="5855102" y="568967"/>
                  <a:chExt cx="5489968" cy="5882109"/>
                </a:xfrm>
              </p:grpSpPr>
              <p:pic>
                <p:nvPicPr>
                  <p:cNvPr id="1026" name="Picture 2" descr="落とし物の届けを出す人のイラスト（駅）">
                    <a:extLst>
                      <a:ext uri="{FF2B5EF4-FFF2-40B4-BE49-F238E27FC236}">
                        <a16:creationId xmlns:a16="http://schemas.microsoft.com/office/drawing/2014/main" id="{B3DC5621-31C8-FA4B-C848-FD04F81B31FA}"/>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000" b="99667" l="1429" r="64286">
                                <a14:foregroundMark x1="4286" y1="63667" x2="3571" y2="98667"/>
                                <a14:foregroundMark x1="3571" y1="98667" x2="4286" y2="99667"/>
                                <a14:foregroundMark x1="4643" y1="59667" x2="3214" y2="61000"/>
                                <a14:foregroundMark x1="1429" y1="64333" x2="14286" y2="71667"/>
                                <a14:foregroundMark x1="62500" y1="54667" x2="57857" y2="62667"/>
                                <a14:foregroundMark x1="50714" y1="4000" x2="47143" y2="9333"/>
                                <a14:foregroundMark x1="29286" y1="43333" x2="23571" y2="43667"/>
                              </a14:backgroundRemoval>
                            </a14:imgEffect>
                          </a14:imgLayer>
                        </a14:imgProps>
                      </a:ext>
                      <a:ext uri="{28A0092B-C50C-407E-A947-70E740481C1C}">
                        <a14:useLocalDpi xmlns:a14="http://schemas.microsoft.com/office/drawing/2010/main" val="0"/>
                      </a:ext>
                    </a:extLst>
                  </a:blip>
                  <a:srcRect l="54956" t="50718" r="32584" b="37653"/>
                  <a:stretch/>
                </p:blipFill>
                <p:spPr bwMode="auto">
                  <a:xfrm rot="2075548">
                    <a:off x="8832163" y="2988004"/>
                    <a:ext cx="776503" cy="7765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落とし物を届ける人のイラスト（駅）">
                    <a:extLst>
                      <a:ext uri="{FF2B5EF4-FFF2-40B4-BE49-F238E27FC236}">
                        <a16:creationId xmlns:a16="http://schemas.microsoft.com/office/drawing/2014/main" id="{F24F37A8-044D-55EB-DD61-4C3E20EACCD0}"/>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667" b="99000" l="5000" r="97857">
                                <a14:foregroundMark x1="21071" y1="9667" x2="23929" y2="49667"/>
                                <a14:foregroundMark x1="15000" y1="19000" x2="21786" y2="32000"/>
                                <a14:foregroundMark x1="19286" y1="37667" x2="12857" y2="29000"/>
                                <a14:foregroundMark x1="12857" y1="29000" x2="11071" y2="19333"/>
                                <a14:foregroundMark x1="11071" y1="19333" x2="13571" y2="19333"/>
                                <a14:foregroundMark x1="16429" y1="23667" x2="35357" y2="51667"/>
                                <a14:foregroundMark x1="35357" y1="51667" x2="36786" y2="59333"/>
                                <a14:foregroundMark x1="29643" y1="66000" x2="5000" y2="92667"/>
                                <a14:foregroundMark x1="5000" y1="92667" x2="5000" y2="92667"/>
                                <a14:foregroundMark x1="30714" y1="69000" x2="27857" y2="23000"/>
                                <a14:foregroundMark x1="87857" y1="21667" x2="85357" y2="99000"/>
                                <a14:foregroundMark x1="93214" y1="64667" x2="90714" y2="52667"/>
                                <a14:foregroundMark x1="81429" y1="14000" x2="70000" y2="41333"/>
                                <a14:foregroundMark x1="70714" y1="12667" x2="93214" y2="38333"/>
                                <a14:foregroundMark x1="92143" y1="22667" x2="92857" y2="88667"/>
                                <a14:foregroundMark x1="97857" y1="68000" x2="87857" y2="48667"/>
                                <a14:foregroundMark x1="87857" y1="48667" x2="87857" y2="48667"/>
                                <a14:foregroundMark x1="71071" y1="77667" x2="97500" y2="94000"/>
                                <a14:foregroundMark x1="81429" y1="97667" x2="80714" y2="59667"/>
                                <a14:backgroundMark x1="63929" y1="50333" x2="62857" y2="46000"/>
                              </a14:backgroundRemoval>
                            </a14:imgEffect>
                          </a14:imgLayer>
                        </a14:imgProps>
                      </a:ext>
                      <a:ext uri="{28A0092B-C50C-407E-A947-70E740481C1C}">
                        <a14:useLocalDpi xmlns:a14="http://schemas.microsoft.com/office/drawing/2010/main" val="0"/>
                      </a:ext>
                    </a:extLst>
                  </a:blip>
                  <a:srcRect/>
                  <a:stretch>
                    <a:fillRect/>
                  </a:stretch>
                </p:blipFill>
                <p:spPr bwMode="auto">
                  <a:xfrm>
                    <a:off x="5855102" y="568967"/>
                    <a:ext cx="5489968" cy="5882109"/>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descr="落とし物の届けを出す人のイラスト（駅）">
                  <a:extLst>
                    <a:ext uri="{FF2B5EF4-FFF2-40B4-BE49-F238E27FC236}">
                      <a16:creationId xmlns:a16="http://schemas.microsoft.com/office/drawing/2014/main" id="{9968698E-340D-3171-1791-3673422AF930}"/>
                    </a:ext>
                  </a:extLst>
                </p:cNvPr>
                <p:cNvPicPr>
                  <a:picLocks noChangeAspect="1" noChangeArrowheads="1"/>
                </p:cNvPicPr>
                <p:nvPr/>
              </p:nvPicPr>
              <p:blipFill rotWithShape="1">
                <a:blip r:embed="rId10">
                  <a:extLst>
                    <a:ext uri="{BEBA8EAE-BF5A-486C-A8C5-ECC9F3942E4B}">
                      <a14:imgProps xmlns:a14="http://schemas.microsoft.com/office/drawing/2010/main">
                        <a14:imgLayer r:embed="rId7">
                          <a14:imgEffect>
                            <a14:backgroundRemoval t="10000" b="90000" l="10000" r="90000">
                              <a14:foregroundMark x1="87209" y1="34705" x2="87143" y2="34333"/>
                              <a14:foregroundMark x1="80357" y1="40667" x2="81429" y2="40667"/>
                              <a14:backgroundMark x1="30000" y1="20000" x2="31071" y2="97667"/>
                              <a14:backgroundMark x1="25714" y1="18333" x2="14643" y2="55667"/>
                              <a14:backgroundMark x1="40714" y1="21000" x2="45714" y2="63667"/>
                              <a14:backgroundMark x1="50357" y1="68000" x2="50357" y2="71333"/>
                              <a14:backgroundMark x1="41429" y1="45000" x2="45000" y2="96333"/>
                              <a14:backgroundMark x1="25714" y1="73667" x2="7500" y2="79333"/>
                              <a14:backgroundMark x1="13571" y1="44667" x2="15000" y2="67000"/>
                              <a14:backgroundMark x1="23214" y1="53667" x2="16071" y2="88000"/>
                              <a14:backgroundMark x1="36071" y1="83000" x2="42143" y2="46667"/>
                              <a14:backgroundMark x1="42143" y1="46667" x2="39286" y2="29000"/>
                              <a14:backgroundMark x1="47143" y1="76667" x2="63571" y2="99000"/>
                              <a14:backgroundMark x1="72500" y1="38000" x2="83246" y2="36433"/>
                              <a14:backgroundMark x1="84148" y1="36680" x2="87500" y2="42000"/>
                              <a14:backgroundMark x1="81786" y1="33333" x2="76071" y2="21000"/>
                            </a14:backgroundRemoval>
                          </a14:imgEffect>
                        </a14:imgLayer>
                      </a14:imgProps>
                    </a:ext>
                    <a:ext uri="{28A0092B-C50C-407E-A947-70E740481C1C}">
                      <a14:useLocalDpi xmlns:a14="http://schemas.microsoft.com/office/drawing/2010/main" val="0"/>
                    </a:ext>
                  </a:extLst>
                </a:blip>
                <a:srcRect l="84256" t="27369" r="7633" b="58860"/>
                <a:stretch/>
              </p:blipFill>
              <p:spPr bwMode="auto">
                <a:xfrm>
                  <a:off x="5987844" y="2546115"/>
                  <a:ext cx="216311" cy="39351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Speech Bubble: Oval 10">
                <a:extLst>
                  <a:ext uri="{FF2B5EF4-FFF2-40B4-BE49-F238E27FC236}">
                    <a16:creationId xmlns:a16="http://schemas.microsoft.com/office/drawing/2014/main" id="{E8EDDAAB-B4D5-FF85-39A0-8D510E357D53}"/>
                  </a:ext>
                </a:extLst>
              </p:cNvPr>
              <p:cNvSpPr/>
              <p:nvPr/>
            </p:nvSpPr>
            <p:spPr>
              <a:xfrm>
                <a:off x="2652376" y="131806"/>
                <a:ext cx="1455459" cy="947070"/>
              </a:xfrm>
              <a:prstGeom prst="wedgeEllipseCallout">
                <a:avLst>
                  <a:gd name="adj1" fmla="val -18630"/>
                  <a:gd name="adj2" fmla="val 61280"/>
                </a:avLst>
              </a:prstGeom>
              <a:solidFill>
                <a:srgbClr val="F9F8F9"/>
              </a:solidFill>
              <a:ln w="57150">
                <a:solidFill>
                  <a:srgbClr val="0081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Speech Bubble: Oval 21">
              <a:extLst>
                <a:ext uri="{FF2B5EF4-FFF2-40B4-BE49-F238E27FC236}">
                  <a16:creationId xmlns:a16="http://schemas.microsoft.com/office/drawing/2014/main" id="{9EE34421-2F2F-91BF-7315-ED9F20509CF8}"/>
                </a:ext>
              </a:extLst>
            </p:cNvPr>
            <p:cNvSpPr/>
            <p:nvPr/>
          </p:nvSpPr>
          <p:spPr>
            <a:xfrm>
              <a:off x="449117" y="663691"/>
              <a:ext cx="2665931" cy="1716625"/>
            </a:xfrm>
            <a:prstGeom prst="wedgeEllipseCallout">
              <a:avLst>
                <a:gd name="adj1" fmla="val 9953"/>
                <a:gd name="adj2" fmla="val 59504"/>
              </a:avLst>
            </a:prstGeom>
            <a:blipFill dpi="0" rotWithShape="1">
              <a:blip r:embed="rId11"/>
              <a:srcRect/>
              <a:stretch>
                <a:fillRect t="-17000" b="-5000"/>
              </a:stretch>
            </a:blipFill>
            <a:ln w="57150">
              <a:solidFill>
                <a:srgbClr val="0081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6" name="Picture 12" descr="はてなマーク・クエスチョンマーク | かわいいフリー素材集 いらすとや">
              <a:extLst>
                <a:ext uri="{FF2B5EF4-FFF2-40B4-BE49-F238E27FC236}">
                  <a16:creationId xmlns:a16="http://schemas.microsoft.com/office/drawing/2014/main" id="{459EAC47-E019-0DF8-E0D5-E15F5F04D20D}"/>
                </a:ext>
              </a:extLst>
            </p:cNvPr>
            <p:cNvPicPr>
              <a:picLocks noChangeAspect="1" noChangeArrowheads="1"/>
            </p:cNvPicPr>
            <p:nvPr/>
          </p:nvPicPr>
          <p:blipFill>
            <a:blip r:embed="rId1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712548">
              <a:off x="2584130" y="2187837"/>
              <a:ext cx="416109" cy="530203"/>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a:extLst>
              <a:ext uri="{FF2B5EF4-FFF2-40B4-BE49-F238E27FC236}">
                <a16:creationId xmlns:a16="http://schemas.microsoft.com/office/drawing/2014/main" id="{BF9D4912-4F32-2D14-9D01-10C1A04B8D68}"/>
              </a:ext>
            </a:extLst>
          </p:cNvPr>
          <p:cNvPicPr>
            <a:picLocks noChangeAspect="1"/>
          </p:cNvPicPr>
          <p:nvPr/>
        </p:nvPicPr>
        <p:blipFill>
          <a:blip r:embed="rId13"/>
          <a:stretch>
            <a:fillRect/>
          </a:stretch>
        </p:blipFill>
        <p:spPr>
          <a:xfrm>
            <a:off x="4330150" y="1626771"/>
            <a:ext cx="1185624" cy="753545"/>
          </a:xfrm>
          <a:prstGeom prst="rect">
            <a:avLst/>
          </a:prstGeom>
        </p:spPr>
      </p:pic>
      <p:pic>
        <p:nvPicPr>
          <p:cNvPr id="20" name="Picture 19">
            <a:extLst>
              <a:ext uri="{FF2B5EF4-FFF2-40B4-BE49-F238E27FC236}">
                <a16:creationId xmlns:a16="http://schemas.microsoft.com/office/drawing/2014/main" id="{ADD9ABB1-1AC6-34B0-2DB5-D31114674BBD}"/>
              </a:ext>
            </a:extLst>
          </p:cNvPr>
          <p:cNvPicPr>
            <a:picLocks noChangeAspect="1"/>
          </p:cNvPicPr>
          <p:nvPr/>
        </p:nvPicPr>
        <p:blipFill>
          <a:blip r:embed="rId14"/>
          <a:stretch>
            <a:fillRect/>
          </a:stretch>
        </p:blipFill>
        <p:spPr>
          <a:xfrm>
            <a:off x="6676434" y="241017"/>
            <a:ext cx="4503213" cy="2946635"/>
          </a:xfrm>
          <a:prstGeom prst="rect">
            <a:avLst/>
          </a:prstGeom>
        </p:spPr>
      </p:pic>
    </p:spTree>
    <p:extLst>
      <p:ext uri="{BB962C8B-B14F-4D97-AF65-F5344CB8AC3E}">
        <p14:creationId xmlns:p14="http://schemas.microsoft.com/office/powerpoint/2010/main" val="98995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grpSp>
        <p:nvGrpSpPr>
          <p:cNvPr id="22" name="Group 21">
            <a:extLst>
              <a:ext uri="{FF2B5EF4-FFF2-40B4-BE49-F238E27FC236}">
                <a16:creationId xmlns:a16="http://schemas.microsoft.com/office/drawing/2014/main" id="{2B42C16D-B338-3108-60EE-33989F4F242C}"/>
              </a:ext>
            </a:extLst>
          </p:cNvPr>
          <p:cNvGrpSpPr/>
          <p:nvPr/>
        </p:nvGrpSpPr>
        <p:grpSpPr>
          <a:xfrm>
            <a:off x="5191125" y="1089187"/>
            <a:ext cx="6136774" cy="3905250"/>
            <a:chOff x="5191125" y="1089187"/>
            <a:chExt cx="6136774" cy="3905250"/>
          </a:xfrm>
        </p:grpSpPr>
        <p:pic>
          <p:nvPicPr>
            <p:cNvPr id="20" name="Picture 19">
              <a:extLst>
                <a:ext uri="{FF2B5EF4-FFF2-40B4-BE49-F238E27FC236}">
                  <a16:creationId xmlns:a16="http://schemas.microsoft.com/office/drawing/2014/main" id="{5F8B013F-35C8-FF3C-0DC7-01C2F500348F}"/>
                </a:ext>
              </a:extLst>
            </p:cNvPr>
            <p:cNvPicPr>
              <a:picLocks noChangeAspect="1"/>
            </p:cNvPicPr>
            <p:nvPr/>
          </p:nvPicPr>
          <p:blipFill>
            <a:blip r:embed="rId3"/>
            <a:stretch>
              <a:fillRect/>
            </a:stretch>
          </p:blipFill>
          <p:spPr>
            <a:xfrm>
              <a:off x="5191125" y="1089187"/>
              <a:ext cx="6038850" cy="3905250"/>
            </a:xfrm>
            <a:prstGeom prst="rect">
              <a:avLst/>
            </a:prstGeom>
          </p:spPr>
        </p:pic>
        <p:pic>
          <p:nvPicPr>
            <p:cNvPr id="2" name="Picture 1">
              <a:extLst>
                <a:ext uri="{FF2B5EF4-FFF2-40B4-BE49-F238E27FC236}">
                  <a16:creationId xmlns:a16="http://schemas.microsoft.com/office/drawing/2014/main" id="{FE8E17FD-8BA7-F091-0A85-87BCBE58ACB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4607" r="94309">
                          <a14:foregroundMark x1="4878" y1="33158" x2="4878" y2="40526"/>
                          <a14:foregroundMark x1="70461" y1="44737" x2="67209" y2="44737"/>
                          <a14:foregroundMark x1="59621" y1="44211" x2="58537" y2="44737"/>
                          <a14:foregroundMark x1="60434" y1="35263" x2="60976" y2="35263"/>
                          <a14:foregroundMark x1="60163" y1="30526" x2="61789" y2="30526"/>
                          <a14:foregroundMark x1="60434" y1="26316" x2="62331" y2="26316"/>
                          <a14:foregroundMark x1="59621" y1="22632" x2="60705" y2="22632"/>
                          <a14:foregroundMark x1="45799" y1="23158" x2="47696" y2="23158"/>
                          <a14:foregroundMark x1="36856" y1="37368" x2="36856" y2="39474"/>
                          <a14:foregroundMark x1="22222" y1="36842" x2="22222" y2="41053"/>
                          <a14:foregroundMark x1="19783" y1="71579" x2="20054" y2="73684"/>
                          <a14:foregroundMark x1="26558" y1="72105" x2="27100" y2="74211"/>
                          <a14:foregroundMark x1="31707" y1="71579" x2="31707" y2="71579"/>
                          <a14:foregroundMark x1="35230" y1="69474" x2="35230" y2="69474"/>
                          <a14:foregroundMark x1="37127" y1="75263" x2="37127" y2="75263"/>
                          <a14:foregroundMark x1="43089" y1="65263" x2="43089" y2="65263"/>
                          <a14:foregroundMark x1="54472" y1="66316" x2="54472" y2="66316"/>
                          <a14:foregroundMark x1="65854" y1="71579" x2="65854" y2="71579"/>
                          <a14:foregroundMark x1="69919" y1="67895" x2="69919" y2="67895"/>
                          <a14:foregroundMark x1="76694" y1="68947" x2="76694" y2="68947"/>
                          <a14:foregroundMark x1="94309" y1="67368" x2="94309" y2="67368"/>
                          <a14:foregroundMark x1="66667" y1="63158" x2="66667" y2="63158"/>
                          <a14:foregroundMark x1="82114" y1="38421" x2="82114" y2="38421"/>
                          <a14:foregroundMark x1="21680" y1="43158" x2="21680" y2="35789"/>
                          <a14:foregroundMark x1="36856" y1="71579" x2="36856" y2="71579"/>
                          <a14:foregroundMark x1="35501" y1="72105" x2="35501" y2="72105"/>
                          <a14:foregroundMark x1="54743" y1="73158" x2="54743" y2="73158"/>
                          <a14:foregroundMark x1="60705" y1="73684" x2="60705" y2="73684"/>
                          <a14:foregroundMark x1="64228" y1="66842" x2="64228" y2="66842"/>
                          <a14:foregroundMark x1="63415" y1="68947" x2="63415" y2="68947"/>
                          <a14:backgroundMark x1="13550" y1="31053" x2="14363" y2="31053"/>
                          <a14:backgroundMark x1="20054" y1="30000" x2="19512" y2="30000"/>
                          <a14:backgroundMark x1="46883" y1="26842" x2="47425" y2="26842"/>
                          <a14:backgroundMark x1="51220" y1="26842" x2="51491" y2="26842"/>
                          <a14:backgroundMark x1="61247" y1="42105" x2="60976" y2="42105"/>
                          <a14:backgroundMark x1="77778" y1="27368" x2="77778" y2="27368"/>
                          <a14:backgroundMark x1="77236" y1="36316" x2="77236" y2="36316"/>
                          <a14:backgroundMark x1="85366" y1="27368" x2="85366" y2="27368"/>
                          <a14:backgroundMark x1="85366" y1="33158" x2="85366" y2="33158"/>
                          <a14:backgroundMark x1="58266" y1="72632" x2="58266" y2="72632"/>
                          <a14:backgroundMark x1="58266" y1="68947" x2="58266" y2="68947"/>
                          <a14:backgroundMark x1="45528" y1="71053" x2="45528" y2="71053"/>
                          <a14:backgroundMark x1="45257" y1="65789" x2="45257" y2="65789"/>
                          <a14:backgroundMark x1="35501" y1="73684" x2="35501" y2="73684"/>
                          <a14:backgroundMark x1="38211" y1="74211" x2="38211" y2="74211"/>
                          <a14:backgroundMark x1="36043" y1="71053" x2="36043" y2="71053"/>
                          <a14:backgroundMark x1="69106" y1="67895" x2="69106" y2="67895"/>
                          <a14:backgroundMark x1="63957" y1="69474" x2="63957" y2="69474"/>
                          <a14:backgroundMark x1="68022" y1="65789" x2="68022" y2="65789"/>
                        </a14:backgroundRemoval>
                      </a14:imgEffect>
                    </a14:imgLayer>
                  </a14:imgProps>
                </a:ext>
              </a:extLst>
            </a:blip>
            <a:stretch>
              <a:fillRect/>
            </a:stretch>
          </p:blipFill>
          <p:spPr>
            <a:xfrm>
              <a:off x="8781097" y="3429000"/>
              <a:ext cx="2546802" cy="1342642"/>
            </a:xfrm>
            <a:prstGeom prst="rect">
              <a:avLst/>
            </a:prstGeom>
          </p:spPr>
        </p:pic>
      </p:grpSp>
      <p:grpSp>
        <p:nvGrpSpPr>
          <p:cNvPr id="21" name="Group 20">
            <a:extLst>
              <a:ext uri="{FF2B5EF4-FFF2-40B4-BE49-F238E27FC236}">
                <a16:creationId xmlns:a16="http://schemas.microsoft.com/office/drawing/2014/main" id="{137F1FA3-D6CC-52A6-43E6-1731BEA6995B}"/>
              </a:ext>
            </a:extLst>
          </p:cNvPr>
          <p:cNvGrpSpPr/>
          <p:nvPr/>
        </p:nvGrpSpPr>
        <p:grpSpPr>
          <a:xfrm>
            <a:off x="511250" y="1229275"/>
            <a:ext cx="3514151" cy="3765162"/>
            <a:chOff x="636890" y="1006480"/>
            <a:chExt cx="3514151" cy="3765162"/>
          </a:xfrm>
        </p:grpSpPr>
        <p:pic>
          <p:nvPicPr>
            <p:cNvPr id="14" name="Picture 13">
              <a:extLst>
                <a:ext uri="{FF2B5EF4-FFF2-40B4-BE49-F238E27FC236}">
                  <a16:creationId xmlns:a16="http://schemas.microsoft.com/office/drawing/2014/main" id="{98DA90B7-3966-E304-0C3C-71F23F93E2FF}"/>
                </a:ext>
              </a:extLst>
            </p:cNvPr>
            <p:cNvPicPr>
              <a:picLocks noChangeAspect="1"/>
            </p:cNvPicPr>
            <p:nvPr/>
          </p:nvPicPr>
          <p:blipFill>
            <a:blip r:embed="rId6"/>
            <a:stretch>
              <a:fillRect/>
            </a:stretch>
          </p:blipFill>
          <p:spPr>
            <a:xfrm rot="18561183">
              <a:off x="2047875" y="2328862"/>
              <a:ext cx="993502" cy="650089"/>
            </a:xfrm>
            <a:prstGeom prst="rect">
              <a:avLst/>
            </a:prstGeom>
          </p:spPr>
        </p:pic>
        <p:pic>
          <p:nvPicPr>
            <p:cNvPr id="2052" name="Picture 4" descr="落とし物を届ける人のイラスト（駅）">
              <a:extLst>
                <a:ext uri="{FF2B5EF4-FFF2-40B4-BE49-F238E27FC236}">
                  <a16:creationId xmlns:a16="http://schemas.microsoft.com/office/drawing/2014/main" id="{08A8D3F6-3BB2-B546-9E47-DBBC6F1137A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667" b="99667" l="0" r="99643">
                          <a14:foregroundMark x1="26071" y1="8667" x2="21786" y2="83667"/>
                          <a14:foregroundMark x1="23214" y1="20333" x2="16429" y2="85000"/>
                          <a14:foregroundMark x1="16429" y1="85000" x2="16786" y2="86333"/>
                          <a14:foregroundMark x1="8214" y1="59333" x2="9286" y2="99667"/>
                          <a14:foregroundMark x1="5357" y1="74333" x2="1071" y2="84333"/>
                          <a14:foregroundMark x1="11429" y1="54000" x2="42143" y2="42667"/>
                          <a14:foregroundMark x1="35000" y1="19667" x2="51429" y2="84667"/>
                          <a14:foregroundMark x1="35000" y1="22667" x2="22500" y2="5667"/>
                          <a14:foregroundMark x1="22500" y1="5667" x2="22143" y2="5667"/>
                          <a14:foregroundMark x1="17857" y1="29333" x2="15357" y2="7333"/>
                          <a14:foregroundMark x1="13214" y1="20333" x2="31786" y2="4667"/>
                          <a14:foregroundMark x1="35714" y1="12667" x2="55357" y2="8667"/>
                          <a14:foregroundMark x1="84286" y1="8667" x2="79643" y2="90333"/>
                          <a14:foregroundMark x1="95357" y1="59333" x2="99643" y2="59333"/>
                          <a14:foregroundMark x1="87143" y1="64333" x2="94643" y2="70000"/>
                          <a14:foregroundMark x1="94643" y1="70000" x2="95714" y2="72000"/>
                          <a14:foregroundMark x1="81071" y1="93333" x2="88214" y2="98000"/>
                        </a14:backgroundRemoval>
                      </a14:imgEffect>
                    </a14:imgLayer>
                  </a14:imgProps>
                </a:ext>
                <a:ext uri="{28A0092B-C50C-407E-A947-70E740481C1C}">
                  <a14:useLocalDpi xmlns:a14="http://schemas.microsoft.com/office/drawing/2010/main" val="0"/>
                </a:ext>
              </a:extLst>
            </a:blip>
            <a:srcRect/>
            <a:stretch>
              <a:fillRect/>
            </a:stretch>
          </p:blipFill>
          <p:spPr bwMode="auto">
            <a:xfrm>
              <a:off x="636890" y="1006480"/>
              <a:ext cx="3514151" cy="376516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1813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2052" name="Picture 4" descr="落とし物を届ける人のイラスト（駅）">
            <a:extLst>
              <a:ext uri="{FF2B5EF4-FFF2-40B4-BE49-F238E27FC236}">
                <a16:creationId xmlns:a16="http://schemas.microsoft.com/office/drawing/2014/main" id="{08A8D3F6-3BB2-B546-9E47-DBBC6F1137A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667" b="99667" l="0" r="99643">
                        <a14:foregroundMark x1="26071" y1="8667" x2="21786" y2="83667"/>
                        <a14:foregroundMark x1="23214" y1="20333" x2="16429" y2="85000"/>
                        <a14:foregroundMark x1="16429" y1="85000" x2="16786" y2="86333"/>
                        <a14:foregroundMark x1="8214" y1="59333" x2="9286" y2="99667"/>
                        <a14:foregroundMark x1="5357" y1="74333" x2="1071" y2="84333"/>
                        <a14:foregroundMark x1="11429" y1="54000" x2="42143" y2="42667"/>
                        <a14:foregroundMark x1="35000" y1="19667" x2="51429" y2="84667"/>
                        <a14:foregroundMark x1="35000" y1="22667" x2="22500" y2="5667"/>
                        <a14:foregroundMark x1="22500" y1="5667" x2="22143" y2="5667"/>
                        <a14:foregroundMark x1="17857" y1="29333" x2="15357" y2="7333"/>
                        <a14:foregroundMark x1="13214" y1="20333" x2="31786" y2="4667"/>
                        <a14:foregroundMark x1="35714" y1="12667" x2="55357" y2="8667"/>
                        <a14:foregroundMark x1="84286" y1="8667" x2="79643" y2="90333"/>
                        <a14:foregroundMark x1="95357" y1="59333" x2="99643" y2="59333"/>
                        <a14:foregroundMark x1="87143" y1="64333" x2="94643" y2="70000"/>
                        <a14:foregroundMark x1="94643" y1="70000" x2="95714" y2="72000"/>
                        <a14:foregroundMark x1="81071" y1="93333" x2="88214" y2="98000"/>
                        <a14:backgroundMark x1="63571" y1="49333" x2="73929" y2="51333"/>
                      </a14:backgroundRemoval>
                    </a14:imgEffect>
                  </a14:imgLayer>
                </a14:imgProps>
              </a:ext>
              <a:ext uri="{28A0092B-C50C-407E-A947-70E740481C1C}">
                <a14:useLocalDpi xmlns:a14="http://schemas.microsoft.com/office/drawing/2010/main" val="0"/>
              </a:ext>
            </a:extLst>
          </a:blip>
          <a:srcRect r="34871"/>
          <a:stretch/>
        </p:blipFill>
        <p:spPr bwMode="auto">
          <a:xfrm>
            <a:off x="335634" y="697015"/>
            <a:ext cx="2934439" cy="48274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up of a machine&#10;&#10;Description automatically generated">
            <a:extLst>
              <a:ext uri="{FF2B5EF4-FFF2-40B4-BE49-F238E27FC236}">
                <a16:creationId xmlns:a16="http://schemas.microsoft.com/office/drawing/2014/main" id="{3FB5E2DB-97F3-F7F3-1B9E-2AA561E1EC30}"/>
              </a:ext>
            </a:extLst>
          </p:cNvPr>
          <p:cNvPicPr>
            <a:picLocks noChangeAspect="1"/>
          </p:cNvPicPr>
          <p:nvPr/>
        </p:nvPicPr>
        <p:blipFill rotWithShape="1">
          <a:blip r:embed="rId5"/>
          <a:srcRect/>
          <a:stretch/>
        </p:blipFill>
        <p:spPr>
          <a:xfrm>
            <a:off x="5496588" y="1842473"/>
            <a:ext cx="6383591" cy="3446155"/>
          </a:xfrm>
          <a:prstGeom prst="rect">
            <a:avLst/>
          </a:prstGeom>
        </p:spPr>
      </p:pic>
      <p:pic>
        <p:nvPicPr>
          <p:cNvPr id="1026" name="Picture 2" descr="乗り降りのポーズの人のイラスト（男性） | かわいいフリー素材集 いらすとや">
            <a:extLst>
              <a:ext uri="{FF2B5EF4-FFF2-40B4-BE49-F238E27FC236}">
                <a16:creationId xmlns:a16="http://schemas.microsoft.com/office/drawing/2014/main" id="{95C2B323-0079-ACCA-4180-C29FCE3B98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9718" y="1333556"/>
            <a:ext cx="2421486" cy="37320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乗り降りのポーズの人のイラスト（男性） | かわいいフリー素材集 いらすとや">
            <a:extLst>
              <a:ext uri="{FF2B5EF4-FFF2-40B4-BE49-F238E27FC236}">
                <a16:creationId xmlns:a16="http://schemas.microsoft.com/office/drawing/2014/main" id="{D3133358-282D-9491-F8C9-92FE817B67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4791" y="1409063"/>
            <a:ext cx="2421486" cy="3732009"/>
          </a:xfrm>
          <a:prstGeom prst="rect">
            <a:avLst/>
          </a:prstGeom>
          <a:noFill/>
          <a:extLst>
            <a:ext uri="{909E8E84-426E-40DD-AFC4-6F175D3DCCD1}">
              <a14:hiddenFill xmlns:a14="http://schemas.microsoft.com/office/drawing/2010/main">
                <a:solidFill>
                  <a:srgbClr val="FFFFFF"/>
                </a:solidFill>
              </a14:hiddenFill>
            </a:ext>
          </a:extLst>
        </p:spPr>
      </p:pic>
      <p:sp>
        <p:nvSpPr>
          <p:cNvPr id="2" name="Multiplication Sign 1">
            <a:extLst>
              <a:ext uri="{FF2B5EF4-FFF2-40B4-BE49-F238E27FC236}">
                <a16:creationId xmlns:a16="http://schemas.microsoft.com/office/drawing/2014/main" id="{DD608CB2-7103-B86E-5BCE-179E9F55E1CC}"/>
              </a:ext>
            </a:extLst>
          </p:cNvPr>
          <p:cNvSpPr/>
          <p:nvPr/>
        </p:nvSpPr>
        <p:spPr>
          <a:xfrm>
            <a:off x="6096000" y="1179624"/>
            <a:ext cx="4811928" cy="4498751"/>
          </a:xfrm>
          <a:prstGeom prst="mathMultiply">
            <a:avLst>
              <a:gd name="adj1" fmla="val 12226"/>
            </a:avLst>
          </a:prstGeom>
          <a:solidFill>
            <a:srgbClr val="FF0000">
              <a:alpha val="72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47EBFC72-209B-C9C0-20FC-4D1925F49946}"/>
              </a:ext>
            </a:extLst>
          </p:cNvPr>
          <p:cNvSpPr/>
          <p:nvPr/>
        </p:nvSpPr>
        <p:spPr>
          <a:xfrm>
            <a:off x="1831107" y="3195401"/>
            <a:ext cx="1786364" cy="1705655"/>
          </a:xfrm>
          <a:custGeom>
            <a:avLst/>
            <a:gdLst>
              <a:gd name="connsiteX0" fmla="*/ 1571111 w 3142222"/>
              <a:gd name="connsiteY0" fmla="*/ 598095 h 3142222"/>
              <a:gd name="connsiteX1" fmla="*/ 598095 w 3142222"/>
              <a:gd name="connsiteY1" fmla="*/ 1571111 h 3142222"/>
              <a:gd name="connsiteX2" fmla="*/ 1571111 w 3142222"/>
              <a:gd name="connsiteY2" fmla="*/ 2544127 h 3142222"/>
              <a:gd name="connsiteX3" fmla="*/ 2544127 w 3142222"/>
              <a:gd name="connsiteY3" fmla="*/ 1571111 h 3142222"/>
              <a:gd name="connsiteX4" fmla="*/ 1571111 w 3142222"/>
              <a:gd name="connsiteY4" fmla="*/ 598095 h 3142222"/>
              <a:gd name="connsiteX5" fmla="*/ 1571111 w 3142222"/>
              <a:gd name="connsiteY5" fmla="*/ 0 h 3142222"/>
              <a:gd name="connsiteX6" fmla="*/ 3142222 w 3142222"/>
              <a:gd name="connsiteY6" fmla="*/ 1571111 h 3142222"/>
              <a:gd name="connsiteX7" fmla="*/ 1571111 w 3142222"/>
              <a:gd name="connsiteY7" fmla="*/ 3142222 h 3142222"/>
              <a:gd name="connsiteX8" fmla="*/ 0 w 3142222"/>
              <a:gd name="connsiteY8" fmla="*/ 1571111 h 3142222"/>
              <a:gd name="connsiteX9" fmla="*/ 1571111 w 3142222"/>
              <a:gd name="connsiteY9" fmla="*/ 0 h 3142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222" h="3142222">
                <a:moveTo>
                  <a:pt x="1571111" y="598095"/>
                </a:moveTo>
                <a:cubicBezTo>
                  <a:pt x="1033729" y="598095"/>
                  <a:pt x="598095" y="1033729"/>
                  <a:pt x="598095" y="1571111"/>
                </a:cubicBezTo>
                <a:cubicBezTo>
                  <a:pt x="598095" y="2108493"/>
                  <a:pt x="1033729" y="2544127"/>
                  <a:pt x="1571111" y="2544127"/>
                </a:cubicBezTo>
                <a:cubicBezTo>
                  <a:pt x="2108493" y="2544127"/>
                  <a:pt x="2544127" y="2108493"/>
                  <a:pt x="2544127" y="1571111"/>
                </a:cubicBezTo>
                <a:cubicBezTo>
                  <a:pt x="2544127" y="1033729"/>
                  <a:pt x="2108493" y="598095"/>
                  <a:pt x="1571111" y="598095"/>
                </a:cubicBezTo>
                <a:close/>
                <a:moveTo>
                  <a:pt x="1571111" y="0"/>
                </a:moveTo>
                <a:cubicBezTo>
                  <a:pt x="2438812" y="0"/>
                  <a:pt x="3142222" y="703410"/>
                  <a:pt x="3142222" y="1571111"/>
                </a:cubicBezTo>
                <a:cubicBezTo>
                  <a:pt x="3142222" y="2438812"/>
                  <a:pt x="2438812" y="3142222"/>
                  <a:pt x="1571111" y="3142222"/>
                </a:cubicBezTo>
                <a:cubicBezTo>
                  <a:pt x="703410" y="3142222"/>
                  <a:pt x="0" y="2438812"/>
                  <a:pt x="0" y="1571111"/>
                </a:cubicBezTo>
                <a:cubicBezTo>
                  <a:pt x="0" y="703410"/>
                  <a:pt x="703410" y="0"/>
                  <a:pt x="1571111" y="0"/>
                </a:cubicBezTo>
                <a:close/>
              </a:path>
            </a:pathLst>
          </a:custGeom>
          <a:solidFill>
            <a:srgbClr val="008183">
              <a:alpha val="72000"/>
            </a:srgbClr>
          </a:solidFill>
          <a:ln>
            <a:solidFill>
              <a:srgbClr val="00818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9472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2050" name="Picture 2" descr="交通系のICカードのイラスト">
            <a:extLst>
              <a:ext uri="{FF2B5EF4-FFF2-40B4-BE49-F238E27FC236}">
                <a16:creationId xmlns:a16="http://schemas.microsoft.com/office/drawing/2014/main" id="{389CE2F3-B207-AAE7-B201-0BFB2C1B0A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772" y="1201894"/>
            <a:ext cx="5499028" cy="4454212"/>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343;p19" descr="スマートフォン・スマホのイラスト">
            <a:extLst>
              <a:ext uri="{FF2B5EF4-FFF2-40B4-BE49-F238E27FC236}">
                <a16:creationId xmlns:a16="http://schemas.microsoft.com/office/drawing/2014/main" id="{6066B3D2-89CD-84F6-6136-2B52C25EFAB9}"/>
              </a:ext>
            </a:extLst>
          </p:cNvPr>
          <p:cNvPicPr preferRelativeResize="0"/>
          <p:nvPr/>
        </p:nvPicPr>
        <p:blipFill rotWithShape="1">
          <a:blip r:embed="rId4">
            <a:alphaModFix/>
          </a:blip>
          <a:srcRect/>
          <a:stretch/>
        </p:blipFill>
        <p:spPr>
          <a:xfrm>
            <a:off x="7461122" y="1708908"/>
            <a:ext cx="3173570" cy="3440184"/>
          </a:xfrm>
          <a:prstGeom prst="rect">
            <a:avLst/>
          </a:prstGeom>
          <a:noFill/>
          <a:ln>
            <a:noFill/>
          </a:ln>
        </p:spPr>
      </p:pic>
    </p:spTree>
    <p:extLst>
      <p:ext uri="{BB962C8B-B14F-4D97-AF65-F5344CB8AC3E}">
        <p14:creationId xmlns:p14="http://schemas.microsoft.com/office/powerpoint/2010/main" val="26836034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20" name="Freeform: Shape 19">
            <a:extLst>
              <a:ext uri="{FF2B5EF4-FFF2-40B4-BE49-F238E27FC236}">
                <a16:creationId xmlns:a16="http://schemas.microsoft.com/office/drawing/2014/main" id="{778C5FE6-2F33-59B8-F033-92FF8EE7481F}"/>
              </a:ext>
            </a:extLst>
          </p:cNvPr>
          <p:cNvSpPr/>
          <p:nvPr/>
        </p:nvSpPr>
        <p:spPr>
          <a:xfrm>
            <a:off x="345028" y="752405"/>
            <a:ext cx="4043906" cy="2984693"/>
          </a:xfrm>
          <a:custGeom>
            <a:avLst/>
            <a:gdLst>
              <a:gd name="connsiteX0" fmla="*/ 3992639 w 4043906"/>
              <a:gd name="connsiteY0" fmla="*/ 2882159 h 2984693"/>
              <a:gd name="connsiteX1" fmla="*/ 4043906 w 4043906"/>
              <a:gd name="connsiteY1" fmla="*/ 2933426 h 2984693"/>
              <a:gd name="connsiteX2" fmla="*/ 3992639 w 4043906"/>
              <a:gd name="connsiteY2" fmla="*/ 2984693 h 2984693"/>
              <a:gd name="connsiteX3" fmla="*/ 3941372 w 4043906"/>
              <a:gd name="connsiteY3" fmla="*/ 2933426 h 2984693"/>
              <a:gd name="connsiteX4" fmla="*/ 3992639 w 4043906"/>
              <a:gd name="connsiteY4" fmla="*/ 2882159 h 2984693"/>
              <a:gd name="connsiteX5" fmla="*/ 3666506 w 4043906"/>
              <a:gd name="connsiteY5" fmla="*/ 2607666 h 2984693"/>
              <a:gd name="connsiteX6" fmla="*/ 3769041 w 4043906"/>
              <a:gd name="connsiteY6" fmla="*/ 2710201 h 2984693"/>
              <a:gd name="connsiteX7" fmla="*/ 3666506 w 4043906"/>
              <a:gd name="connsiteY7" fmla="*/ 2812736 h 2984693"/>
              <a:gd name="connsiteX8" fmla="*/ 3563971 w 4043906"/>
              <a:gd name="connsiteY8" fmla="*/ 2710201 h 2984693"/>
              <a:gd name="connsiteX9" fmla="*/ 3666506 w 4043906"/>
              <a:gd name="connsiteY9" fmla="*/ 2607666 h 2984693"/>
              <a:gd name="connsiteX10" fmla="*/ 3255762 w 4043906"/>
              <a:gd name="connsiteY10" fmla="*/ 2275259 h 2984693"/>
              <a:gd name="connsiteX11" fmla="*/ 3409564 w 4043906"/>
              <a:gd name="connsiteY11" fmla="*/ 2429061 h 2984693"/>
              <a:gd name="connsiteX12" fmla="*/ 3255762 w 4043906"/>
              <a:gd name="connsiteY12" fmla="*/ 2582863 h 2984693"/>
              <a:gd name="connsiteX13" fmla="*/ 3101960 w 4043906"/>
              <a:gd name="connsiteY13" fmla="*/ 2429061 h 2984693"/>
              <a:gd name="connsiteX14" fmla="*/ 3255762 w 4043906"/>
              <a:gd name="connsiteY14" fmla="*/ 2275259 h 2984693"/>
              <a:gd name="connsiteX15" fmla="*/ 1805354 w 4043906"/>
              <a:gd name="connsiteY15" fmla="*/ 0 h 2984693"/>
              <a:gd name="connsiteX16" fmla="*/ 3610708 w 4043906"/>
              <a:gd name="connsiteY16" fmla="*/ 1365938 h 2984693"/>
              <a:gd name="connsiteX17" fmla="*/ 1805354 w 4043906"/>
              <a:gd name="connsiteY17" fmla="*/ 2731876 h 2984693"/>
              <a:gd name="connsiteX18" fmla="*/ 0 w 4043906"/>
              <a:gd name="connsiteY18" fmla="*/ 1365938 h 2984693"/>
              <a:gd name="connsiteX19" fmla="*/ 1805354 w 4043906"/>
              <a:gd name="connsiteY19" fmla="*/ 0 h 2984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43906" h="2984693">
                <a:moveTo>
                  <a:pt x="3992639" y="2882159"/>
                </a:moveTo>
                <a:cubicBezTo>
                  <a:pt x="4020953" y="2882159"/>
                  <a:pt x="4043906" y="2905112"/>
                  <a:pt x="4043906" y="2933426"/>
                </a:cubicBezTo>
                <a:cubicBezTo>
                  <a:pt x="4043906" y="2961740"/>
                  <a:pt x="4020953" y="2984693"/>
                  <a:pt x="3992639" y="2984693"/>
                </a:cubicBezTo>
                <a:cubicBezTo>
                  <a:pt x="3964325" y="2984693"/>
                  <a:pt x="3941372" y="2961740"/>
                  <a:pt x="3941372" y="2933426"/>
                </a:cubicBezTo>
                <a:cubicBezTo>
                  <a:pt x="3941372" y="2905112"/>
                  <a:pt x="3964325" y="2882159"/>
                  <a:pt x="3992639" y="2882159"/>
                </a:cubicBezTo>
                <a:close/>
                <a:moveTo>
                  <a:pt x="3666506" y="2607666"/>
                </a:moveTo>
                <a:cubicBezTo>
                  <a:pt x="3723135" y="2607666"/>
                  <a:pt x="3769041" y="2653572"/>
                  <a:pt x="3769041" y="2710201"/>
                </a:cubicBezTo>
                <a:cubicBezTo>
                  <a:pt x="3769041" y="2766830"/>
                  <a:pt x="3723135" y="2812736"/>
                  <a:pt x="3666506" y="2812736"/>
                </a:cubicBezTo>
                <a:cubicBezTo>
                  <a:pt x="3609877" y="2812736"/>
                  <a:pt x="3563971" y="2766830"/>
                  <a:pt x="3563971" y="2710201"/>
                </a:cubicBezTo>
                <a:cubicBezTo>
                  <a:pt x="3563971" y="2653572"/>
                  <a:pt x="3609877" y="2607666"/>
                  <a:pt x="3666506" y="2607666"/>
                </a:cubicBezTo>
                <a:close/>
                <a:moveTo>
                  <a:pt x="3255762" y="2275259"/>
                </a:moveTo>
                <a:cubicBezTo>
                  <a:pt x="3340704" y="2275259"/>
                  <a:pt x="3409564" y="2344119"/>
                  <a:pt x="3409564" y="2429061"/>
                </a:cubicBezTo>
                <a:cubicBezTo>
                  <a:pt x="3409564" y="2514003"/>
                  <a:pt x="3340704" y="2582863"/>
                  <a:pt x="3255762" y="2582863"/>
                </a:cubicBezTo>
                <a:cubicBezTo>
                  <a:pt x="3170820" y="2582863"/>
                  <a:pt x="3101960" y="2514003"/>
                  <a:pt x="3101960" y="2429061"/>
                </a:cubicBezTo>
                <a:cubicBezTo>
                  <a:pt x="3101960" y="2344119"/>
                  <a:pt x="3170820" y="2275259"/>
                  <a:pt x="3255762" y="2275259"/>
                </a:cubicBezTo>
                <a:close/>
                <a:moveTo>
                  <a:pt x="1805354" y="0"/>
                </a:moveTo>
                <a:cubicBezTo>
                  <a:pt x="2802423" y="0"/>
                  <a:pt x="3610708" y="611551"/>
                  <a:pt x="3610708" y="1365938"/>
                </a:cubicBezTo>
                <a:cubicBezTo>
                  <a:pt x="3610708" y="2120325"/>
                  <a:pt x="2802423" y="2731876"/>
                  <a:pt x="1805354" y="2731876"/>
                </a:cubicBezTo>
                <a:cubicBezTo>
                  <a:pt x="808285" y="2731876"/>
                  <a:pt x="0" y="2120325"/>
                  <a:pt x="0" y="1365938"/>
                </a:cubicBezTo>
                <a:cubicBezTo>
                  <a:pt x="0" y="611551"/>
                  <a:pt x="808285" y="0"/>
                  <a:pt x="1805354" y="0"/>
                </a:cubicBezTo>
                <a:close/>
              </a:path>
            </a:pathLst>
          </a:custGeom>
          <a:solidFill>
            <a:schemeClr val="bg1"/>
          </a:solidFill>
          <a:ln w="57150">
            <a:solidFill>
              <a:srgbClr val="00818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36" name="Picture 12" descr="困る男性のイラスト | かわいいフリー素材集 いらすとや">
            <a:extLst>
              <a:ext uri="{FF2B5EF4-FFF2-40B4-BE49-F238E27FC236}">
                <a16:creationId xmlns:a16="http://schemas.microsoft.com/office/drawing/2014/main" id="{D866435D-46AF-0B8C-9516-CA5BB264120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8500" l="9875" r="89986">
                        <a14:foregroundMark x1="53408" y1="86625" x2="45619" y2="98500"/>
                        <a14:foregroundMark x1="43255" y1="17125" x2="43255" y2="50500"/>
                        <a14:foregroundMark x1="43255" y1="50500" x2="43255" y2="50500"/>
                        <a14:foregroundMark x1="46871" y1="26875" x2="42698" y2="72125"/>
                        <a14:foregroundMark x1="30042" y1="22500" x2="30042" y2="60750"/>
                        <a14:foregroundMark x1="51599" y1="29000" x2="46314" y2="55875"/>
                        <a14:foregroundMark x1="30737" y1="53750" x2="30320" y2="36875"/>
                        <a14:foregroundMark x1="30320" y1="36875" x2="34771" y2="26625"/>
                        <a14:foregroundMark x1="34771" y1="26625" x2="34910" y2="24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855468" y="1549374"/>
            <a:ext cx="3673279" cy="4086677"/>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6">
            <a:extLst>
              <a:ext uri="{FF2B5EF4-FFF2-40B4-BE49-F238E27FC236}">
                <a16:creationId xmlns:a16="http://schemas.microsoft.com/office/drawing/2014/main" id="{BC0C14F1-B626-0B46-92C4-CAF78B9D7023}"/>
              </a:ext>
            </a:extLst>
          </p:cNvPr>
          <p:cNvSpPr txBox="1"/>
          <p:nvPr/>
        </p:nvSpPr>
        <p:spPr>
          <a:xfrm>
            <a:off x="0" y="0"/>
            <a:ext cx="12192000" cy="584775"/>
          </a:xfrm>
          <a:prstGeom prst="rect">
            <a:avLst/>
          </a:prstGeom>
          <a:solidFill>
            <a:srgbClr val="008183"/>
          </a:solidFill>
        </p:spPr>
        <p:txBody>
          <a:bodyPr wrap="square">
            <a:spAutoFit/>
          </a:bodyPr>
          <a:lstStyle/>
          <a:p>
            <a:r>
              <a:rPr lang="en-US" altLang="ja-JP" sz="3200" err="1">
                <a:solidFill>
                  <a:schemeClr val="bg1"/>
                </a:solidFill>
              </a:rPr>
              <a:t>Có</a:t>
            </a:r>
            <a:r>
              <a:rPr lang="en-US" altLang="ja-JP" sz="3200">
                <a:solidFill>
                  <a:schemeClr val="bg1"/>
                </a:solidFill>
              </a:rPr>
              <a:t> </a:t>
            </a:r>
            <a:r>
              <a:rPr lang="en-US" altLang="ja-JP" sz="3200" err="1">
                <a:solidFill>
                  <a:schemeClr val="bg1"/>
                </a:solidFill>
              </a:rPr>
              <a:t>cần</a:t>
            </a:r>
            <a:r>
              <a:rPr lang="en-US" altLang="ja-JP" sz="3200">
                <a:solidFill>
                  <a:schemeClr val="bg1"/>
                </a:solidFill>
              </a:rPr>
              <a:t> </a:t>
            </a:r>
            <a:r>
              <a:rPr lang="en-US" altLang="ja-JP" sz="3200" err="1">
                <a:solidFill>
                  <a:schemeClr val="bg1"/>
                </a:solidFill>
              </a:rPr>
              <a:t>giấy</a:t>
            </a:r>
            <a:r>
              <a:rPr lang="en-US" altLang="ja-JP" sz="3200">
                <a:solidFill>
                  <a:schemeClr val="bg1"/>
                </a:solidFill>
              </a:rPr>
              <a:t> </a:t>
            </a:r>
            <a:r>
              <a:rPr lang="en-US" altLang="ja-JP" sz="3200" err="1">
                <a:solidFill>
                  <a:schemeClr val="bg1"/>
                </a:solidFill>
              </a:rPr>
              <a:t>phép</a:t>
            </a:r>
            <a:r>
              <a:rPr lang="en-US" altLang="ja-JP" sz="3200">
                <a:solidFill>
                  <a:schemeClr val="bg1"/>
                </a:solidFill>
              </a:rPr>
              <a:t> </a:t>
            </a:r>
            <a:r>
              <a:rPr lang="en-US" altLang="ja-JP" sz="3200" err="1">
                <a:solidFill>
                  <a:schemeClr val="bg1"/>
                </a:solidFill>
              </a:rPr>
              <a:t>để</a:t>
            </a:r>
            <a:r>
              <a:rPr lang="en-US" altLang="ja-JP" sz="3200">
                <a:solidFill>
                  <a:schemeClr val="bg1"/>
                </a:solidFill>
              </a:rPr>
              <a:t> </a:t>
            </a:r>
            <a:r>
              <a:rPr lang="en-US" altLang="ja-JP" sz="3200" err="1">
                <a:solidFill>
                  <a:schemeClr val="bg1"/>
                </a:solidFill>
              </a:rPr>
              <a:t>chạy</a:t>
            </a:r>
            <a:r>
              <a:rPr lang="en-US" altLang="ja-JP" sz="3200">
                <a:solidFill>
                  <a:schemeClr val="bg1"/>
                </a:solidFill>
              </a:rPr>
              <a:t> </a:t>
            </a:r>
            <a:r>
              <a:rPr lang="en-US" altLang="ja-JP" sz="3200" err="1">
                <a:solidFill>
                  <a:schemeClr val="bg1"/>
                </a:solidFill>
              </a:rPr>
              <a:t>xe</a:t>
            </a:r>
            <a:r>
              <a:rPr lang="en-US" altLang="ja-JP" sz="3200">
                <a:solidFill>
                  <a:schemeClr val="bg1"/>
                </a:solidFill>
              </a:rPr>
              <a:t> </a:t>
            </a:r>
            <a:r>
              <a:rPr lang="en-US" altLang="ja-JP" sz="3200" err="1">
                <a:solidFill>
                  <a:schemeClr val="bg1"/>
                </a:solidFill>
              </a:rPr>
              <a:t>đạp</a:t>
            </a:r>
            <a:r>
              <a:rPr lang="en-US" altLang="ja-JP" sz="3200">
                <a:solidFill>
                  <a:schemeClr val="bg1"/>
                </a:solidFill>
              </a:rPr>
              <a:t> </a:t>
            </a:r>
            <a:r>
              <a:rPr lang="en-US" altLang="ja-JP" sz="3200" err="1">
                <a:solidFill>
                  <a:schemeClr val="bg1"/>
                </a:solidFill>
              </a:rPr>
              <a:t>điện</a:t>
            </a:r>
            <a:r>
              <a:rPr lang="en-US" altLang="ja-JP" sz="3200">
                <a:solidFill>
                  <a:schemeClr val="bg1"/>
                </a:solidFill>
              </a:rPr>
              <a:t> </a:t>
            </a:r>
            <a:r>
              <a:rPr lang="en-US" altLang="ja-JP" sz="3200" err="1">
                <a:solidFill>
                  <a:schemeClr val="bg1"/>
                </a:solidFill>
              </a:rPr>
              <a:t>không</a:t>
            </a:r>
            <a:r>
              <a:rPr lang="en-US" altLang="ja-JP" sz="3200">
                <a:solidFill>
                  <a:schemeClr val="bg1"/>
                </a:solidFill>
              </a:rPr>
              <a:t>?</a:t>
            </a:r>
            <a:endParaRPr lang="ja-JP" altLang="en-US" sz="3200">
              <a:solidFill>
                <a:schemeClr val="bg1"/>
              </a:solidFill>
            </a:endParaRPr>
          </a:p>
        </p:txBody>
      </p:sp>
      <p:grpSp>
        <p:nvGrpSpPr>
          <p:cNvPr id="10" name="Group 9">
            <a:extLst>
              <a:ext uri="{FF2B5EF4-FFF2-40B4-BE49-F238E27FC236}">
                <a16:creationId xmlns:a16="http://schemas.microsoft.com/office/drawing/2014/main" id="{7B043954-2DE0-C45D-E41B-C8A4E7F6D347}"/>
              </a:ext>
            </a:extLst>
          </p:cNvPr>
          <p:cNvGrpSpPr/>
          <p:nvPr/>
        </p:nvGrpSpPr>
        <p:grpSpPr>
          <a:xfrm>
            <a:off x="9178824" y="1957356"/>
            <a:ext cx="2637830" cy="2114614"/>
            <a:chOff x="8922986" y="1100083"/>
            <a:chExt cx="2727961" cy="2121315"/>
          </a:xfrm>
        </p:grpSpPr>
        <p:sp>
          <p:nvSpPr>
            <p:cNvPr id="7" name="Oval 6">
              <a:extLst>
                <a:ext uri="{FF2B5EF4-FFF2-40B4-BE49-F238E27FC236}">
                  <a16:creationId xmlns:a16="http://schemas.microsoft.com/office/drawing/2014/main" id="{4E5D614B-CDA9-3460-DCD3-8BDD4C6FBE97}"/>
                </a:ext>
              </a:extLst>
            </p:cNvPr>
            <p:cNvSpPr/>
            <p:nvPr/>
          </p:nvSpPr>
          <p:spPr>
            <a:xfrm>
              <a:off x="8922986" y="1100083"/>
              <a:ext cx="2727961" cy="2121315"/>
            </a:xfrm>
            <a:prstGeom prst="ellipse">
              <a:avLst/>
            </a:prstGeom>
            <a:solidFill>
              <a:srgbClr val="E5FEFF"/>
            </a:solidFill>
            <a:ln w="76200">
              <a:solidFill>
                <a:srgbClr val="0081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電動アシスト自転車のイラスト | かわいいフリー素材集 いらすとや">
              <a:extLst>
                <a:ext uri="{FF2B5EF4-FFF2-40B4-BE49-F238E27FC236}">
                  <a16:creationId xmlns:a16="http://schemas.microsoft.com/office/drawing/2014/main" id="{734824B0-772B-DF4D-3CDD-AD16ACAFB2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68893" y="1261580"/>
              <a:ext cx="2413001" cy="173736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C0486551-FDDF-EEDC-A772-74C5F6FD5A2D}"/>
              </a:ext>
            </a:extLst>
          </p:cNvPr>
          <p:cNvGrpSpPr/>
          <p:nvPr/>
        </p:nvGrpSpPr>
        <p:grpSpPr>
          <a:xfrm>
            <a:off x="6409860" y="1117137"/>
            <a:ext cx="2637830" cy="2294005"/>
            <a:chOff x="6096000" y="1261580"/>
            <a:chExt cx="2727961" cy="2301275"/>
          </a:xfrm>
        </p:grpSpPr>
        <p:sp>
          <p:nvSpPr>
            <p:cNvPr id="9" name="Oval 8">
              <a:extLst>
                <a:ext uri="{FF2B5EF4-FFF2-40B4-BE49-F238E27FC236}">
                  <a16:creationId xmlns:a16="http://schemas.microsoft.com/office/drawing/2014/main" id="{7A903693-B04D-9C7B-004B-DC2DF47D0894}"/>
                </a:ext>
              </a:extLst>
            </p:cNvPr>
            <p:cNvSpPr/>
            <p:nvPr/>
          </p:nvSpPr>
          <p:spPr>
            <a:xfrm>
              <a:off x="6096000" y="1261580"/>
              <a:ext cx="2727961" cy="2301275"/>
            </a:xfrm>
            <a:prstGeom prst="ellipse">
              <a:avLst/>
            </a:prstGeom>
            <a:solidFill>
              <a:srgbClr val="E5FEFF"/>
            </a:solidFill>
            <a:ln w="76200">
              <a:solidFill>
                <a:srgbClr val="0081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電動キックボードのイラスト（男性） | かわいいフリー素材集 いらすとや">
              <a:extLst>
                <a:ext uri="{FF2B5EF4-FFF2-40B4-BE49-F238E27FC236}">
                  <a16:creationId xmlns:a16="http://schemas.microsoft.com/office/drawing/2014/main" id="{3596E0B2-E5BF-911C-03BF-8C4AAEC3C4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606088" y="1319260"/>
              <a:ext cx="1730934" cy="21213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8B75E4C0-F11D-5D82-EB17-189A3B092CF0}"/>
              </a:ext>
            </a:extLst>
          </p:cNvPr>
          <p:cNvGrpSpPr/>
          <p:nvPr/>
        </p:nvGrpSpPr>
        <p:grpSpPr>
          <a:xfrm>
            <a:off x="6552278" y="3649399"/>
            <a:ext cx="2467941" cy="2114614"/>
            <a:chOff x="5931976" y="3736126"/>
            <a:chExt cx="2552267" cy="2121315"/>
          </a:xfrm>
        </p:grpSpPr>
        <p:sp>
          <p:nvSpPr>
            <p:cNvPr id="8" name="Oval 7">
              <a:extLst>
                <a:ext uri="{FF2B5EF4-FFF2-40B4-BE49-F238E27FC236}">
                  <a16:creationId xmlns:a16="http://schemas.microsoft.com/office/drawing/2014/main" id="{C22A8BE4-B687-8868-7492-F62DEDCA9959}"/>
                </a:ext>
              </a:extLst>
            </p:cNvPr>
            <p:cNvSpPr/>
            <p:nvPr/>
          </p:nvSpPr>
          <p:spPr>
            <a:xfrm>
              <a:off x="5931976" y="3736126"/>
              <a:ext cx="2552267" cy="2121315"/>
            </a:xfrm>
            <a:prstGeom prst="ellipse">
              <a:avLst/>
            </a:prstGeom>
            <a:solidFill>
              <a:srgbClr val="E5FEFF"/>
            </a:solidFill>
            <a:ln w="76200">
              <a:solidFill>
                <a:srgbClr val="0081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スクーターのイラスト | かわいいフリー素材集 いらすとや">
              <a:extLst>
                <a:ext uri="{FF2B5EF4-FFF2-40B4-BE49-F238E27FC236}">
                  <a16:creationId xmlns:a16="http://schemas.microsoft.com/office/drawing/2014/main" id="{A3ED33F5-C0F0-A73A-B183-2B9D9106B4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6096000" y="3828146"/>
              <a:ext cx="1900928" cy="19009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9D632727-B555-35BD-8820-53A9B953CDD8}"/>
              </a:ext>
            </a:extLst>
          </p:cNvPr>
          <p:cNvGrpSpPr/>
          <p:nvPr/>
        </p:nvGrpSpPr>
        <p:grpSpPr>
          <a:xfrm>
            <a:off x="9325475" y="4295137"/>
            <a:ext cx="2637830" cy="2242644"/>
            <a:chOff x="8911411" y="3736126"/>
            <a:chExt cx="2727961" cy="2249751"/>
          </a:xfrm>
        </p:grpSpPr>
        <p:sp>
          <p:nvSpPr>
            <p:cNvPr id="5" name="Oval 4">
              <a:extLst>
                <a:ext uri="{FF2B5EF4-FFF2-40B4-BE49-F238E27FC236}">
                  <a16:creationId xmlns:a16="http://schemas.microsoft.com/office/drawing/2014/main" id="{1C020457-0EDC-779B-13B3-CC26486F5DC4}"/>
                </a:ext>
              </a:extLst>
            </p:cNvPr>
            <p:cNvSpPr/>
            <p:nvPr/>
          </p:nvSpPr>
          <p:spPr>
            <a:xfrm>
              <a:off x="8911411" y="3828146"/>
              <a:ext cx="2727961" cy="2121315"/>
            </a:xfrm>
            <a:prstGeom prst="ellipse">
              <a:avLst/>
            </a:prstGeom>
            <a:solidFill>
              <a:srgbClr val="E5FEFF"/>
            </a:solidFill>
            <a:ln w="76200">
              <a:solidFill>
                <a:srgbClr val="0081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
              <a:extLst>
                <a:ext uri="{FF2B5EF4-FFF2-40B4-BE49-F238E27FC236}">
                  <a16:creationId xmlns:a16="http://schemas.microsoft.com/office/drawing/2014/main" id="{E0F90C17-09A4-B688-8339-44C29EBDDA0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50517" y="3736126"/>
              <a:ext cx="2249751" cy="2249751"/>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Freeform: Shape 20">
            <a:extLst>
              <a:ext uri="{FF2B5EF4-FFF2-40B4-BE49-F238E27FC236}">
                <a16:creationId xmlns:a16="http://schemas.microsoft.com/office/drawing/2014/main" id="{BCDDA9AF-3E30-CEB2-2705-13A611AE6F04}"/>
              </a:ext>
            </a:extLst>
          </p:cNvPr>
          <p:cNvSpPr/>
          <p:nvPr/>
        </p:nvSpPr>
        <p:spPr>
          <a:xfrm rot="399055" flipV="1">
            <a:off x="745862" y="3934091"/>
            <a:ext cx="3146288" cy="2690200"/>
          </a:xfrm>
          <a:custGeom>
            <a:avLst/>
            <a:gdLst>
              <a:gd name="connsiteX0" fmla="*/ 3992639 w 4043906"/>
              <a:gd name="connsiteY0" fmla="*/ 2882159 h 2984693"/>
              <a:gd name="connsiteX1" fmla="*/ 4043906 w 4043906"/>
              <a:gd name="connsiteY1" fmla="*/ 2933426 h 2984693"/>
              <a:gd name="connsiteX2" fmla="*/ 3992639 w 4043906"/>
              <a:gd name="connsiteY2" fmla="*/ 2984693 h 2984693"/>
              <a:gd name="connsiteX3" fmla="*/ 3941372 w 4043906"/>
              <a:gd name="connsiteY3" fmla="*/ 2933426 h 2984693"/>
              <a:gd name="connsiteX4" fmla="*/ 3992639 w 4043906"/>
              <a:gd name="connsiteY4" fmla="*/ 2882159 h 2984693"/>
              <a:gd name="connsiteX5" fmla="*/ 3666506 w 4043906"/>
              <a:gd name="connsiteY5" fmla="*/ 2607666 h 2984693"/>
              <a:gd name="connsiteX6" fmla="*/ 3769041 w 4043906"/>
              <a:gd name="connsiteY6" fmla="*/ 2710201 h 2984693"/>
              <a:gd name="connsiteX7" fmla="*/ 3666506 w 4043906"/>
              <a:gd name="connsiteY7" fmla="*/ 2812736 h 2984693"/>
              <a:gd name="connsiteX8" fmla="*/ 3563971 w 4043906"/>
              <a:gd name="connsiteY8" fmla="*/ 2710201 h 2984693"/>
              <a:gd name="connsiteX9" fmla="*/ 3666506 w 4043906"/>
              <a:gd name="connsiteY9" fmla="*/ 2607666 h 2984693"/>
              <a:gd name="connsiteX10" fmla="*/ 3255762 w 4043906"/>
              <a:gd name="connsiteY10" fmla="*/ 2275259 h 2984693"/>
              <a:gd name="connsiteX11" fmla="*/ 3409564 w 4043906"/>
              <a:gd name="connsiteY11" fmla="*/ 2429061 h 2984693"/>
              <a:gd name="connsiteX12" fmla="*/ 3255762 w 4043906"/>
              <a:gd name="connsiteY12" fmla="*/ 2582863 h 2984693"/>
              <a:gd name="connsiteX13" fmla="*/ 3101960 w 4043906"/>
              <a:gd name="connsiteY13" fmla="*/ 2429061 h 2984693"/>
              <a:gd name="connsiteX14" fmla="*/ 3255762 w 4043906"/>
              <a:gd name="connsiteY14" fmla="*/ 2275259 h 2984693"/>
              <a:gd name="connsiteX15" fmla="*/ 1805354 w 4043906"/>
              <a:gd name="connsiteY15" fmla="*/ 0 h 2984693"/>
              <a:gd name="connsiteX16" fmla="*/ 3610708 w 4043906"/>
              <a:gd name="connsiteY16" fmla="*/ 1365938 h 2984693"/>
              <a:gd name="connsiteX17" fmla="*/ 1805354 w 4043906"/>
              <a:gd name="connsiteY17" fmla="*/ 2731876 h 2984693"/>
              <a:gd name="connsiteX18" fmla="*/ 0 w 4043906"/>
              <a:gd name="connsiteY18" fmla="*/ 1365938 h 2984693"/>
              <a:gd name="connsiteX19" fmla="*/ 1805354 w 4043906"/>
              <a:gd name="connsiteY19" fmla="*/ 0 h 2984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43906" h="2984693">
                <a:moveTo>
                  <a:pt x="3992639" y="2882159"/>
                </a:moveTo>
                <a:cubicBezTo>
                  <a:pt x="4020953" y="2882159"/>
                  <a:pt x="4043906" y="2905112"/>
                  <a:pt x="4043906" y="2933426"/>
                </a:cubicBezTo>
                <a:cubicBezTo>
                  <a:pt x="4043906" y="2961740"/>
                  <a:pt x="4020953" y="2984693"/>
                  <a:pt x="3992639" y="2984693"/>
                </a:cubicBezTo>
                <a:cubicBezTo>
                  <a:pt x="3964325" y="2984693"/>
                  <a:pt x="3941372" y="2961740"/>
                  <a:pt x="3941372" y="2933426"/>
                </a:cubicBezTo>
                <a:cubicBezTo>
                  <a:pt x="3941372" y="2905112"/>
                  <a:pt x="3964325" y="2882159"/>
                  <a:pt x="3992639" y="2882159"/>
                </a:cubicBezTo>
                <a:close/>
                <a:moveTo>
                  <a:pt x="3666506" y="2607666"/>
                </a:moveTo>
                <a:cubicBezTo>
                  <a:pt x="3723135" y="2607666"/>
                  <a:pt x="3769041" y="2653572"/>
                  <a:pt x="3769041" y="2710201"/>
                </a:cubicBezTo>
                <a:cubicBezTo>
                  <a:pt x="3769041" y="2766830"/>
                  <a:pt x="3723135" y="2812736"/>
                  <a:pt x="3666506" y="2812736"/>
                </a:cubicBezTo>
                <a:cubicBezTo>
                  <a:pt x="3609877" y="2812736"/>
                  <a:pt x="3563971" y="2766830"/>
                  <a:pt x="3563971" y="2710201"/>
                </a:cubicBezTo>
                <a:cubicBezTo>
                  <a:pt x="3563971" y="2653572"/>
                  <a:pt x="3609877" y="2607666"/>
                  <a:pt x="3666506" y="2607666"/>
                </a:cubicBezTo>
                <a:close/>
                <a:moveTo>
                  <a:pt x="3255762" y="2275259"/>
                </a:moveTo>
                <a:cubicBezTo>
                  <a:pt x="3340704" y="2275259"/>
                  <a:pt x="3409564" y="2344119"/>
                  <a:pt x="3409564" y="2429061"/>
                </a:cubicBezTo>
                <a:cubicBezTo>
                  <a:pt x="3409564" y="2514003"/>
                  <a:pt x="3340704" y="2582863"/>
                  <a:pt x="3255762" y="2582863"/>
                </a:cubicBezTo>
                <a:cubicBezTo>
                  <a:pt x="3170820" y="2582863"/>
                  <a:pt x="3101960" y="2514003"/>
                  <a:pt x="3101960" y="2429061"/>
                </a:cubicBezTo>
                <a:cubicBezTo>
                  <a:pt x="3101960" y="2344119"/>
                  <a:pt x="3170820" y="2275259"/>
                  <a:pt x="3255762" y="2275259"/>
                </a:cubicBezTo>
                <a:close/>
                <a:moveTo>
                  <a:pt x="1805354" y="0"/>
                </a:moveTo>
                <a:cubicBezTo>
                  <a:pt x="2802423" y="0"/>
                  <a:pt x="3610708" y="611551"/>
                  <a:pt x="3610708" y="1365938"/>
                </a:cubicBezTo>
                <a:cubicBezTo>
                  <a:pt x="3610708" y="2120325"/>
                  <a:pt x="2802423" y="2731876"/>
                  <a:pt x="1805354" y="2731876"/>
                </a:cubicBezTo>
                <a:cubicBezTo>
                  <a:pt x="808285" y="2731876"/>
                  <a:pt x="0" y="2120325"/>
                  <a:pt x="0" y="1365938"/>
                </a:cubicBezTo>
                <a:cubicBezTo>
                  <a:pt x="0" y="611551"/>
                  <a:pt x="808285" y="0"/>
                  <a:pt x="1805354" y="0"/>
                </a:cubicBezTo>
                <a:close/>
              </a:path>
            </a:pathLst>
          </a:custGeom>
          <a:solidFill>
            <a:schemeClr val="bg1"/>
          </a:solidFill>
          <a:ln w="57150">
            <a:solidFill>
              <a:srgbClr val="00818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38" name="Picture 14" descr="運転免許証のイラスト（男性） | かわいいフリー素材集 いらすとや">
            <a:extLst>
              <a:ext uri="{FF2B5EF4-FFF2-40B4-BE49-F238E27FC236}">
                <a16:creationId xmlns:a16="http://schemas.microsoft.com/office/drawing/2014/main" id="{52B46E45-55BA-5FB2-5F73-7E3462F2264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1292" y="1353200"/>
            <a:ext cx="2443403" cy="155647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A set of helmets with goggles&#10;&#10;Description automatically generated">
            <a:extLst>
              <a:ext uri="{FF2B5EF4-FFF2-40B4-BE49-F238E27FC236}">
                <a16:creationId xmlns:a16="http://schemas.microsoft.com/office/drawing/2014/main" id="{E79EBDFE-A596-5F70-48CF-06456D325A8A}"/>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333" b="44867" l="54899" r="98658">
                        <a14:foregroundMark x1="59060" y1="23000" x2="78792" y2="5000"/>
                        <a14:foregroundMark x1="57651" y1="15600" x2="74497" y2="18000"/>
                        <a14:foregroundMark x1="74497" y1="18000" x2="76510" y2="17867"/>
                        <a14:foregroundMark x1="57584" y1="18267" x2="60604" y2="20267"/>
                        <a14:foregroundMark x1="58389" y1="15867" x2="58792" y2="14267"/>
                        <a14:foregroundMark x1="58658" y1="13800" x2="66577" y2="16867"/>
                        <a14:foregroundMark x1="58523" y1="14133" x2="69933" y2="8400"/>
                        <a14:foregroundMark x1="59060" y1="20933" x2="65772" y2="23467"/>
                        <a14:foregroundMark x1="74430" y1="21333" x2="94832" y2="22467"/>
                        <a14:foregroundMark x1="89933" y1="19200" x2="98658" y2="13400"/>
                        <a14:foregroundMark x1="93289" y1="6667" x2="82013" y2="333"/>
                        <a14:foregroundMark x1="82013" y1="333" x2="82013" y2="333"/>
                        <a14:foregroundMark x1="81409" y1="43267" x2="84362" y2="42733"/>
                        <a14:foregroundMark x1="84362" y1="42733" x2="84362" y2="42733"/>
                      </a14:backgroundRemoval>
                    </a14:imgEffect>
                  </a14:imgLayer>
                </a14:imgProps>
              </a:ext>
            </a:extLst>
          </a:blip>
          <a:srcRect l="50000" t="-3418" r="-800" b="50040"/>
          <a:stretch/>
        </p:blipFill>
        <p:spPr>
          <a:xfrm>
            <a:off x="821054" y="4169335"/>
            <a:ext cx="2239038" cy="2368446"/>
          </a:xfrm>
          <a:prstGeom prst="rect">
            <a:avLst/>
          </a:prstGeom>
        </p:spPr>
      </p:pic>
      <p:pic>
        <p:nvPicPr>
          <p:cNvPr id="24" name="Picture 12" descr="はてなマーク・クエスチョンマーク | かわいいフリー素材集 いらすとや">
            <a:extLst>
              <a:ext uri="{FF2B5EF4-FFF2-40B4-BE49-F238E27FC236}">
                <a16:creationId xmlns:a16="http://schemas.microsoft.com/office/drawing/2014/main" id="{31585E7C-8F7A-46CB-ED33-7585C2429F24}"/>
              </a:ext>
            </a:extLst>
          </p:cNvPr>
          <p:cNvPicPr>
            <a:picLocks noChangeAspect="1" noChangeArrowheads="1"/>
          </p:cNvPicPr>
          <p:nvPr/>
        </p:nvPicPr>
        <p:blipFill>
          <a:blip r:embed="rId1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712548">
            <a:off x="2974099" y="3355177"/>
            <a:ext cx="738598" cy="941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6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2" name="Picture 6" descr="電動キックボードのイラスト（男性） | かわいいフリー素材集 いらすとや">
            <a:extLst>
              <a:ext uri="{FF2B5EF4-FFF2-40B4-BE49-F238E27FC236}">
                <a16:creationId xmlns:a16="http://schemas.microsoft.com/office/drawing/2014/main" id="{38DD5FE5-8151-412A-7590-E2D460567C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400086" y="114588"/>
            <a:ext cx="2661271" cy="33622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電動アシスト自転車のイラスト | かわいいフリー素材集 いらすとや">
            <a:extLst>
              <a:ext uri="{FF2B5EF4-FFF2-40B4-BE49-F238E27FC236}">
                <a16:creationId xmlns:a16="http://schemas.microsoft.com/office/drawing/2014/main" id="{08D77CF7-96B2-6CA3-CCC2-879B311828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110" y="3793270"/>
            <a:ext cx="4269221" cy="31688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運転免許証のイラスト（男性） | かわいいフリー素材集 いらすとや">
            <a:extLst>
              <a:ext uri="{FF2B5EF4-FFF2-40B4-BE49-F238E27FC236}">
                <a16:creationId xmlns:a16="http://schemas.microsoft.com/office/drawing/2014/main" id="{F7BBD5D7-7D56-20E7-7031-529D7C8137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2192" y="630291"/>
            <a:ext cx="3636175" cy="23162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set of helmets with goggles&#10;&#10;Description automatically generated">
            <a:extLst>
              <a:ext uri="{FF2B5EF4-FFF2-40B4-BE49-F238E27FC236}">
                <a16:creationId xmlns:a16="http://schemas.microsoft.com/office/drawing/2014/main" id="{D9759B79-C641-4334-1055-4EF038B65A3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33" b="44867" l="54899" r="98658">
                        <a14:foregroundMark x1="59060" y1="23000" x2="78792" y2="5000"/>
                        <a14:foregroundMark x1="57651" y1="15600" x2="74497" y2="18000"/>
                        <a14:foregroundMark x1="74497" y1="18000" x2="76510" y2="17867"/>
                        <a14:foregroundMark x1="57584" y1="18267" x2="60604" y2="20267"/>
                        <a14:foregroundMark x1="58389" y1="15867" x2="58792" y2="14267"/>
                        <a14:foregroundMark x1="58658" y1="13800" x2="66577" y2="16867"/>
                        <a14:foregroundMark x1="58523" y1="14133" x2="69933" y2="8400"/>
                        <a14:foregroundMark x1="59060" y1="20933" x2="65772" y2="23467"/>
                        <a14:foregroundMark x1="74430" y1="21333" x2="94832" y2="22467"/>
                        <a14:foregroundMark x1="89933" y1="19200" x2="98658" y2="13400"/>
                        <a14:foregroundMark x1="93289" y1="6667" x2="82013" y2="333"/>
                        <a14:foregroundMark x1="82013" y1="333" x2="82013" y2="333"/>
                        <a14:foregroundMark x1="81409" y1="43267" x2="84362" y2="42733"/>
                        <a14:foregroundMark x1="84362" y1="42733" x2="84362" y2="42733"/>
                      </a14:backgroundRemoval>
                    </a14:imgEffect>
                  </a14:imgLayer>
                </a14:imgProps>
              </a:ext>
            </a:extLst>
          </a:blip>
          <a:srcRect l="50000" t="-3418" r="-800" b="50040"/>
          <a:stretch/>
        </p:blipFill>
        <p:spPr>
          <a:xfrm>
            <a:off x="7292192" y="3429000"/>
            <a:ext cx="3332047" cy="3524627"/>
          </a:xfrm>
          <a:prstGeom prst="rect">
            <a:avLst/>
          </a:prstGeom>
        </p:spPr>
      </p:pic>
      <p:sp>
        <p:nvSpPr>
          <p:cNvPr id="8" name="Multiplication Sign 7">
            <a:extLst>
              <a:ext uri="{FF2B5EF4-FFF2-40B4-BE49-F238E27FC236}">
                <a16:creationId xmlns:a16="http://schemas.microsoft.com/office/drawing/2014/main" id="{596F3591-2414-F691-920F-EDB8435065C5}"/>
              </a:ext>
            </a:extLst>
          </p:cNvPr>
          <p:cNvSpPr/>
          <p:nvPr/>
        </p:nvSpPr>
        <p:spPr>
          <a:xfrm>
            <a:off x="6096000" y="451715"/>
            <a:ext cx="2633359" cy="2688004"/>
          </a:xfrm>
          <a:prstGeom prst="mathMultiply">
            <a:avLst>
              <a:gd name="adj1" fmla="val 16257"/>
            </a:avLst>
          </a:prstGeom>
          <a:solidFill>
            <a:srgbClr val="FF0000">
              <a:alpha val="72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Arial"/>
            </a:endParaRPr>
          </a:p>
        </p:txBody>
      </p:sp>
      <p:sp>
        <p:nvSpPr>
          <p:cNvPr id="10" name="Freeform: Shape 9">
            <a:extLst>
              <a:ext uri="{FF2B5EF4-FFF2-40B4-BE49-F238E27FC236}">
                <a16:creationId xmlns:a16="http://schemas.microsoft.com/office/drawing/2014/main" id="{A4B63CA2-E047-DF87-571D-D42DC57C730C}"/>
              </a:ext>
            </a:extLst>
          </p:cNvPr>
          <p:cNvSpPr/>
          <p:nvPr/>
        </p:nvSpPr>
        <p:spPr>
          <a:xfrm>
            <a:off x="6975764" y="3429000"/>
            <a:ext cx="1489363" cy="1486577"/>
          </a:xfrm>
          <a:custGeom>
            <a:avLst/>
            <a:gdLst>
              <a:gd name="connsiteX0" fmla="*/ 491836 w 983673"/>
              <a:gd name="connsiteY0" fmla="*/ 408428 h 1025236"/>
              <a:gd name="connsiteX1" fmla="*/ 218167 w 983673"/>
              <a:gd name="connsiteY1" fmla="*/ 900208 h 1025236"/>
              <a:gd name="connsiteX2" fmla="*/ 765505 w 983673"/>
              <a:gd name="connsiteY2" fmla="*/ 900208 h 1025236"/>
              <a:gd name="connsiteX3" fmla="*/ 491837 w 983673"/>
              <a:gd name="connsiteY3" fmla="*/ 0 h 1025236"/>
              <a:gd name="connsiteX4" fmla="*/ 983673 w 983673"/>
              <a:gd name="connsiteY4" fmla="*/ 1025236 h 1025236"/>
              <a:gd name="connsiteX5" fmla="*/ 0 w 983673"/>
              <a:gd name="connsiteY5" fmla="*/ 1025236 h 102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673" h="1025236">
                <a:moveTo>
                  <a:pt x="491836" y="408428"/>
                </a:moveTo>
                <a:lnTo>
                  <a:pt x="218167" y="900208"/>
                </a:lnTo>
                <a:lnTo>
                  <a:pt x="765505" y="900208"/>
                </a:lnTo>
                <a:close/>
                <a:moveTo>
                  <a:pt x="491837" y="0"/>
                </a:moveTo>
                <a:lnTo>
                  <a:pt x="983673" y="1025236"/>
                </a:lnTo>
                <a:lnTo>
                  <a:pt x="0" y="1025236"/>
                </a:lnTo>
                <a:close/>
              </a:path>
            </a:pathLst>
          </a:cu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77012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10" presetClass="exit" presetSubtype="0" fill="hold" grpId="1" nodeType="withEffect">
                                  <p:stCondLst>
                                    <p:cond delay="0"/>
                                  </p:stCondLst>
                                  <p:childTnLst>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0"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6" name="Picture 14" descr="運転免許証のイラスト（男性） | かわいいフリー素材集 いらすとや">
            <a:extLst>
              <a:ext uri="{FF2B5EF4-FFF2-40B4-BE49-F238E27FC236}">
                <a16:creationId xmlns:a16="http://schemas.microsoft.com/office/drawing/2014/main" id="{F7BBD5D7-7D56-20E7-7031-529D7C8137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2769" y="606845"/>
            <a:ext cx="3636175" cy="23162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set of helmets with goggles&#10;&#10;Description automatically generated">
            <a:extLst>
              <a:ext uri="{FF2B5EF4-FFF2-40B4-BE49-F238E27FC236}">
                <a16:creationId xmlns:a16="http://schemas.microsoft.com/office/drawing/2014/main" id="{D9759B79-C641-4334-1055-4EF038B65A3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3" b="44867" l="54899" r="98658">
                        <a14:foregroundMark x1="59060" y1="23000" x2="78792" y2="5000"/>
                        <a14:foregroundMark x1="57651" y1="15600" x2="74497" y2="18000"/>
                        <a14:foregroundMark x1="74497" y1="18000" x2="76510" y2="17867"/>
                        <a14:foregroundMark x1="57584" y1="18267" x2="60604" y2="20267"/>
                        <a14:foregroundMark x1="58389" y1="15867" x2="58792" y2="14267"/>
                        <a14:foregroundMark x1="58658" y1="13800" x2="66577" y2="16867"/>
                        <a14:foregroundMark x1="58523" y1="14133" x2="69933" y2="8400"/>
                        <a14:foregroundMark x1="59060" y1="20933" x2="65772" y2="23467"/>
                        <a14:foregroundMark x1="74430" y1="21333" x2="94832" y2="22467"/>
                        <a14:foregroundMark x1="89933" y1="19200" x2="98658" y2="13400"/>
                        <a14:foregroundMark x1="93289" y1="6667" x2="82013" y2="333"/>
                        <a14:foregroundMark x1="82013" y1="333" x2="82013" y2="333"/>
                        <a14:foregroundMark x1="81409" y1="43267" x2="84362" y2="42733"/>
                        <a14:foregroundMark x1="84362" y1="42733" x2="84362" y2="42733"/>
                      </a14:backgroundRemoval>
                    </a14:imgEffect>
                  </a14:imgLayer>
                </a14:imgProps>
              </a:ext>
            </a:extLst>
          </a:blip>
          <a:srcRect l="50000" t="-3418" r="-800" b="50040"/>
          <a:stretch/>
        </p:blipFill>
        <p:spPr>
          <a:xfrm>
            <a:off x="4941419" y="3208559"/>
            <a:ext cx="3064123" cy="3373725"/>
          </a:xfrm>
          <a:prstGeom prst="rect">
            <a:avLst/>
          </a:prstGeom>
        </p:spPr>
      </p:pic>
      <p:pic>
        <p:nvPicPr>
          <p:cNvPr id="8" name="Picture 8" descr="スクーターのイラスト | かわいいフリー素材集 いらすとや">
            <a:extLst>
              <a:ext uri="{FF2B5EF4-FFF2-40B4-BE49-F238E27FC236}">
                <a16:creationId xmlns:a16="http://schemas.microsoft.com/office/drawing/2014/main" id="{AA0D7103-25B0-3CA2-62E2-B8AD8087A1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180730" y="3333373"/>
            <a:ext cx="3351631" cy="34552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277F066-09B9-69A5-EDE5-CA40FD68D4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2497" y="-359846"/>
            <a:ext cx="3907312" cy="4028054"/>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Shape 15">
            <a:extLst>
              <a:ext uri="{FF2B5EF4-FFF2-40B4-BE49-F238E27FC236}">
                <a16:creationId xmlns:a16="http://schemas.microsoft.com/office/drawing/2014/main" id="{7AFFF6CE-51EE-CDAF-C69F-18414CA66D45}"/>
              </a:ext>
            </a:extLst>
          </p:cNvPr>
          <p:cNvSpPr/>
          <p:nvPr/>
        </p:nvSpPr>
        <p:spPr>
          <a:xfrm>
            <a:off x="6609587" y="912158"/>
            <a:ext cx="1786364" cy="1705655"/>
          </a:xfrm>
          <a:custGeom>
            <a:avLst/>
            <a:gdLst>
              <a:gd name="connsiteX0" fmla="*/ 1571111 w 3142222"/>
              <a:gd name="connsiteY0" fmla="*/ 598095 h 3142222"/>
              <a:gd name="connsiteX1" fmla="*/ 598095 w 3142222"/>
              <a:gd name="connsiteY1" fmla="*/ 1571111 h 3142222"/>
              <a:gd name="connsiteX2" fmla="*/ 1571111 w 3142222"/>
              <a:gd name="connsiteY2" fmla="*/ 2544127 h 3142222"/>
              <a:gd name="connsiteX3" fmla="*/ 2544127 w 3142222"/>
              <a:gd name="connsiteY3" fmla="*/ 1571111 h 3142222"/>
              <a:gd name="connsiteX4" fmla="*/ 1571111 w 3142222"/>
              <a:gd name="connsiteY4" fmla="*/ 598095 h 3142222"/>
              <a:gd name="connsiteX5" fmla="*/ 1571111 w 3142222"/>
              <a:gd name="connsiteY5" fmla="*/ 0 h 3142222"/>
              <a:gd name="connsiteX6" fmla="*/ 3142222 w 3142222"/>
              <a:gd name="connsiteY6" fmla="*/ 1571111 h 3142222"/>
              <a:gd name="connsiteX7" fmla="*/ 1571111 w 3142222"/>
              <a:gd name="connsiteY7" fmla="*/ 3142222 h 3142222"/>
              <a:gd name="connsiteX8" fmla="*/ 0 w 3142222"/>
              <a:gd name="connsiteY8" fmla="*/ 1571111 h 3142222"/>
              <a:gd name="connsiteX9" fmla="*/ 1571111 w 3142222"/>
              <a:gd name="connsiteY9" fmla="*/ 0 h 3142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222" h="3142222">
                <a:moveTo>
                  <a:pt x="1571111" y="598095"/>
                </a:moveTo>
                <a:cubicBezTo>
                  <a:pt x="1033729" y="598095"/>
                  <a:pt x="598095" y="1033729"/>
                  <a:pt x="598095" y="1571111"/>
                </a:cubicBezTo>
                <a:cubicBezTo>
                  <a:pt x="598095" y="2108493"/>
                  <a:pt x="1033729" y="2544127"/>
                  <a:pt x="1571111" y="2544127"/>
                </a:cubicBezTo>
                <a:cubicBezTo>
                  <a:pt x="2108493" y="2544127"/>
                  <a:pt x="2544127" y="2108493"/>
                  <a:pt x="2544127" y="1571111"/>
                </a:cubicBezTo>
                <a:cubicBezTo>
                  <a:pt x="2544127" y="1033729"/>
                  <a:pt x="2108493" y="598095"/>
                  <a:pt x="1571111" y="598095"/>
                </a:cubicBezTo>
                <a:close/>
                <a:moveTo>
                  <a:pt x="1571111" y="0"/>
                </a:moveTo>
                <a:cubicBezTo>
                  <a:pt x="2438812" y="0"/>
                  <a:pt x="3142222" y="703410"/>
                  <a:pt x="3142222" y="1571111"/>
                </a:cubicBezTo>
                <a:cubicBezTo>
                  <a:pt x="3142222" y="2438812"/>
                  <a:pt x="2438812" y="3142222"/>
                  <a:pt x="1571111" y="3142222"/>
                </a:cubicBezTo>
                <a:cubicBezTo>
                  <a:pt x="703410" y="3142222"/>
                  <a:pt x="0" y="2438812"/>
                  <a:pt x="0" y="1571111"/>
                </a:cubicBezTo>
                <a:cubicBezTo>
                  <a:pt x="0" y="703410"/>
                  <a:pt x="703410" y="0"/>
                  <a:pt x="1571111" y="0"/>
                </a:cubicBezTo>
                <a:close/>
              </a:path>
            </a:pathLst>
          </a:custGeom>
          <a:solidFill>
            <a:srgbClr val="008183">
              <a:alpha val="72000"/>
            </a:srgbClr>
          </a:solidFill>
          <a:ln>
            <a:solidFill>
              <a:srgbClr val="00818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BD9A9060-CE23-506D-E372-444B9E5FF327}"/>
              </a:ext>
            </a:extLst>
          </p:cNvPr>
          <p:cNvSpPr/>
          <p:nvPr/>
        </p:nvSpPr>
        <p:spPr>
          <a:xfrm>
            <a:off x="5202818" y="4208146"/>
            <a:ext cx="1786364" cy="1705655"/>
          </a:xfrm>
          <a:custGeom>
            <a:avLst/>
            <a:gdLst>
              <a:gd name="connsiteX0" fmla="*/ 1571111 w 3142222"/>
              <a:gd name="connsiteY0" fmla="*/ 598095 h 3142222"/>
              <a:gd name="connsiteX1" fmla="*/ 598095 w 3142222"/>
              <a:gd name="connsiteY1" fmla="*/ 1571111 h 3142222"/>
              <a:gd name="connsiteX2" fmla="*/ 1571111 w 3142222"/>
              <a:gd name="connsiteY2" fmla="*/ 2544127 h 3142222"/>
              <a:gd name="connsiteX3" fmla="*/ 2544127 w 3142222"/>
              <a:gd name="connsiteY3" fmla="*/ 1571111 h 3142222"/>
              <a:gd name="connsiteX4" fmla="*/ 1571111 w 3142222"/>
              <a:gd name="connsiteY4" fmla="*/ 598095 h 3142222"/>
              <a:gd name="connsiteX5" fmla="*/ 1571111 w 3142222"/>
              <a:gd name="connsiteY5" fmla="*/ 0 h 3142222"/>
              <a:gd name="connsiteX6" fmla="*/ 3142222 w 3142222"/>
              <a:gd name="connsiteY6" fmla="*/ 1571111 h 3142222"/>
              <a:gd name="connsiteX7" fmla="*/ 1571111 w 3142222"/>
              <a:gd name="connsiteY7" fmla="*/ 3142222 h 3142222"/>
              <a:gd name="connsiteX8" fmla="*/ 0 w 3142222"/>
              <a:gd name="connsiteY8" fmla="*/ 1571111 h 3142222"/>
              <a:gd name="connsiteX9" fmla="*/ 1571111 w 3142222"/>
              <a:gd name="connsiteY9" fmla="*/ 0 h 3142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222" h="3142222">
                <a:moveTo>
                  <a:pt x="1571111" y="598095"/>
                </a:moveTo>
                <a:cubicBezTo>
                  <a:pt x="1033729" y="598095"/>
                  <a:pt x="598095" y="1033729"/>
                  <a:pt x="598095" y="1571111"/>
                </a:cubicBezTo>
                <a:cubicBezTo>
                  <a:pt x="598095" y="2108493"/>
                  <a:pt x="1033729" y="2544127"/>
                  <a:pt x="1571111" y="2544127"/>
                </a:cubicBezTo>
                <a:cubicBezTo>
                  <a:pt x="2108493" y="2544127"/>
                  <a:pt x="2544127" y="2108493"/>
                  <a:pt x="2544127" y="1571111"/>
                </a:cubicBezTo>
                <a:cubicBezTo>
                  <a:pt x="2544127" y="1033729"/>
                  <a:pt x="2108493" y="598095"/>
                  <a:pt x="1571111" y="598095"/>
                </a:cubicBezTo>
                <a:close/>
                <a:moveTo>
                  <a:pt x="1571111" y="0"/>
                </a:moveTo>
                <a:cubicBezTo>
                  <a:pt x="2438812" y="0"/>
                  <a:pt x="3142222" y="703410"/>
                  <a:pt x="3142222" y="1571111"/>
                </a:cubicBezTo>
                <a:cubicBezTo>
                  <a:pt x="3142222" y="2438812"/>
                  <a:pt x="2438812" y="3142222"/>
                  <a:pt x="1571111" y="3142222"/>
                </a:cubicBezTo>
                <a:cubicBezTo>
                  <a:pt x="703410" y="3142222"/>
                  <a:pt x="0" y="2438812"/>
                  <a:pt x="0" y="1571111"/>
                </a:cubicBezTo>
                <a:cubicBezTo>
                  <a:pt x="0" y="703410"/>
                  <a:pt x="703410" y="0"/>
                  <a:pt x="1571111" y="0"/>
                </a:cubicBezTo>
                <a:close/>
              </a:path>
            </a:pathLst>
          </a:custGeom>
          <a:solidFill>
            <a:srgbClr val="008183">
              <a:alpha val="72000"/>
            </a:srgbClr>
          </a:solidFill>
          <a:ln>
            <a:solidFill>
              <a:srgbClr val="00818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0" name="Picture 2" descr="ナンバープレートイラスト｜無料イラスト・フリー素材なら「イラストAC」">
            <a:extLst>
              <a:ext uri="{FF2B5EF4-FFF2-40B4-BE49-F238E27FC236}">
                <a16:creationId xmlns:a16="http://schemas.microsoft.com/office/drawing/2014/main" id="{C06C4AEA-09ED-8BD1-F7EC-5C38CA014B0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015" t="19631" r="12939" b="16513"/>
          <a:stretch/>
        </p:blipFill>
        <p:spPr bwMode="auto">
          <a:xfrm>
            <a:off x="8395951" y="3934873"/>
            <a:ext cx="3064123" cy="18138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いろいろなチェックボックスのイラスト | かわいいフリー素材集 いらすとや">
            <a:extLst>
              <a:ext uri="{FF2B5EF4-FFF2-40B4-BE49-F238E27FC236}">
                <a16:creationId xmlns:a16="http://schemas.microsoft.com/office/drawing/2014/main" id="{BC0F0DF8-EDE6-35D5-0A9E-3FFA7CBDFA4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913" b="89796" l="7914" r="93525">
                        <a14:foregroundMark x1="7914" y1="44606" x2="13189" y2="45190"/>
                        <a14:foregroundMark x1="93525" y1="25073" x2="89688" y2="25073"/>
                        <a14:backgroundMark x1="57074" y1="38192" x2="80576" y2="6997"/>
                        <a14:backgroundMark x1="78657" y1="21866" x2="480" y2="292"/>
                        <a14:backgroundMark x1="480" y1="292" x2="480" y2="292"/>
                        <a14:backgroundMark x1="20624" y1="6122" x2="29976" y2="18367"/>
                        <a14:backgroundMark x1="29976" y1="18367" x2="41727" y2="27114"/>
                        <a14:backgroundMark x1="41727" y1="27114" x2="42206" y2="27114"/>
                        <a14:backgroundMark x1="47482" y1="24490" x2="52758" y2="46064"/>
                        <a14:backgroundMark x1="44365" y1="34111" x2="44365" y2="41983"/>
                        <a14:backgroundMark x1="34053" y1="20408" x2="38369" y2="43440"/>
                        <a14:backgroundMark x1="19664" y1="14577" x2="17026" y2="27114"/>
                        <a14:backgroundMark x1="13669" y1="18076" x2="24460" y2="10787"/>
                        <a14:backgroundMark x1="10552" y1="69388" x2="19185" y2="85714"/>
                        <a14:backgroundMark x1="21343" y1="75219" x2="36211" y2="92711"/>
                        <a14:backgroundMark x1="45324" y1="80466" x2="94005" y2="67930"/>
                        <a14:backgroundMark x1="70504" y1="59475" x2="74820" y2="91545"/>
                        <a14:backgroundMark x1="55635" y1="74636" x2="31415" y2="92128"/>
                      </a14:backgroundRemoval>
                    </a14:imgEffect>
                  </a14:imgLayer>
                </a14:imgProps>
              </a:ext>
              <a:ext uri="{28A0092B-C50C-407E-A947-70E740481C1C}">
                <a14:useLocalDpi xmlns:a14="http://schemas.microsoft.com/office/drawing/2010/main" val="0"/>
              </a:ext>
            </a:extLst>
          </a:blip>
          <a:srcRect/>
          <a:stretch>
            <a:fillRect/>
          </a:stretch>
        </p:blipFill>
        <p:spPr bwMode="auto">
          <a:xfrm rot="21085402">
            <a:off x="10510401" y="3368057"/>
            <a:ext cx="1378203" cy="1133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80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50"/>
                                        </p:tgtEl>
                                        <p:attrNameLst>
                                          <p:attrName>style.visibility</p:attrName>
                                        </p:attrNameLst>
                                      </p:cBhvr>
                                      <p:to>
                                        <p:strVal val="visible"/>
                                      </p:to>
                                    </p:set>
                                    <p:animEffect transition="in" filter="fade">
                                      <p:cBhvr>
                                        <p:cTn id="28" dur="500"/>
                                        <p:tgtEl>
                                          <p:spTgt spid="2050"/>
                                        </p:tgtEl>
                                      </p:cBhvr>
                                    </p:animEffect>
                                  </p:childTnLst>
                                </p:cTn>
                              </p:par>
                              <p:par>
                                <p:cTn id="29" presetID="10" presetClass="entr" presetSubtype="0"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Effect transition="in" filter="fade">
                                      <p:cBhvr>
                                        <p:cTn id="31" dur="500"/>
                                        <p:tgtEl>
                                          <p:spTgt spid="205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pic>
        <p:nvPicPr>
          <p:cNvPr id="836" name="Google Shape;836;p35"/>
          <p:cNvPicPr preferRelativeResize="0"/>
          <p:nvPr/>
        </p:nvPicPr>
        <p:blipFill rotWithShape="1">
          <a:blip r:embed="rId3" cstate="screen">
            <a:alphaModFix/>
            <a:extLst>
              <a:ext uri="{28A0092B-C50C-407E-A947-70E740481C1C}">
                <a14:useLocalDpi xmlns:a14="http://schemas.microsoft.com/office/drawing/2010/main"/>
              </a:ext>
            </a:extLst>
          </a:blip>
          <a:srcRect t="2657" b="4340"/>
          <a:stretch/>
        </p:blipFill>
        <p:spPr>
          <a:xfrm>
            <a:off x="5500055" y="2788170"/>
            <a:ext cx="1653220" cy="3941912"/>
          </a:xfrm>
          <a:prstGeom prst="rect">
            <a:avLst/>
          </a:prstGeom>
          <a:noFill/>
          <a:ln>
            <a:noFill/>
          </a:ln>
        </p:spPr>
      </p:pic>
      <p:sp>
        <p:nvSpPr>
          <p:cNvPr id="837" name="Google Shape;837;p35"/>
          <p:cNvSpPr/>
          <p:nvPr/>
        </p:nvSpPr>
        <p:spPr>
          <a:xfrm>
            <a:off x="104930" y="240632"/>
            <a:ext cx="11947161" cy="2112824"/>
          </a:xfrm>
          <a:prstGeom prst="wedgeRoundRectCallout">
            <a:avLst>
              <a:gd name="adj1" fmla="val -12287"/>
              <a:gd name="adj2" fmla="val 117441"/>
              <a:gd name="adj3" fmla="val 16667"/>
            </a:avLst>
          </a:prstGeom>
          <a:solidFill>
            <a:srgbClr val="008183"/>
          </a:solidFill>
          <a:ln>
            <a:noFill/>
          </a:ln>
        </p:spPr>
        <p:txBody>
          <a:bodyPr spcFirstLastPara="1" wrap="square" lIns="91425" tIns="45700" rIns="91425" bIns="45700" anchor="ctr" anchorCtr="0">
            <a:noAutofit/>
          </a:bodyPr>
          <a:lstStyle/>
          <a:p>
            <a:pPr lvl="0" algn="ctr">
              <a:buSzPts val="6600"/>
            </a:pPr>
            <a:r>
              <a:rPr lang="vi-VN" altLang="ja-JP" sz="6600" b="1">
                <a:solidFill>
                  <a:srgbClr val="FFFFFF"/>
                </a:solidFill>
              </a:rPr>
              <a:t>Cảm ơn các bạn đã chú ý lắng nghe.</a:t>
            </a:r>
          </a:p>
        </p:txBody>
      </p:sp>
    </p:spTree>
    <p:extLst>
      <p:ext uri="{BB962C8B-B14F-4D97-AF65-F5344CB8AC3E}">
        <p14:creationId xmlns:p14="http://schemas.microsoft.com/office/powerpoint/2010/main" val="5558186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43"/>
          <p:cNvSpPr txBox="1"/>
          <p:nvPr/>
        </p:nvSpPr>
        <p:spPr>
          <a:xfrm>
            <a:off x="0" y="58867"/>
            <a:ext cx="12192000" cy="67402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dirty="0">
                <a:solidFill>
                  <a:srgbClr val="000000"/>
                </a:solidFill>
                <a:latin typeface="Arial"/>
                <a:ea typeface="Arial"/>
                <a:cs typeface="Arial"/>
                <a:sym typeface="Arial"/>
              </a:rPr>
              <a:t>＜参照資料/出典＞</a:t>
            </a:r>
            <a:endParaRPr sz="18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ja-JP" sz="1800" b="1" i="0" u="none" strike="noStrike" cap="none" dirty="0">
                <a:solidFill>
                  <a:srgbClr val="000000"/>
                </a:solidFill>
                <a:latin typeface="Arial"/>
                <a:ea typeface="Arial"/>
                <a:cs typeface="Arial"/>
                <a:sym typeface="Arial"/>
              </a:rPr>
              <a:t>【</a:t>
            </a:r>
            <a:r>
              <a:rPr lang="ja-JP" sz="1800" b="1" dirty="0">
                <a:solidFill>
                  <a:srgbClr val="000000"/>
                </a:solidFill>
                <a:latin typeface="Arial"/>
                <a:ea typeface="Arial"/>
                <a:cs typeface="Arial"/>
                <a:sym typeface="Arial"/>
              </a:rPr>
              <a:t>警視庁交通安全情報】</a:t>
            </a:r>
            <a:endParaRPr dirty="0"/>
          </a:p>
          <a:p>
            <a:pPr marL="0" marR="0" lvl="0" indent="0" algn="l" rtl="0">
              <a:lnSpc>
                <a:spcPct val="100000"/>
              </a:lnSpc>
              <a:spcBef>
                <a:spcPts val="0"/>
              </a:spcBef>
              <a:spcAft>
                <a:spcPts val="0"/>
              </a:spcAft>
              <a:buClr>
                <a:srgbClr val="000000"/>
              </a:buClr>
              <a:buSzPts val="1800"/>
              <a:buFont typeface="Arial"/>
              <a:buNone/>
            </a:pPr>
            <a:r>
              <a:rPr lang="ja-JP" sz="1800" b="1" i="0" u="sng" strike="noStrike" cap="none" dirty="0">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https://www.keishicho.metro.tokyo.jp/kotsu/jikoboshi/torikumi/kotsu_joho/bicycle.files/202007.pdf</a:t>
            </a:r>
            <a:endParaRPr sz="1800" b="1" i="0" u="none" strike="noStrike" cap="none" dirty="0">
              <a:solidFill>
                <a:srgbClr val="000000"/>
              </a:solidFill>
              <a:latin typeface="Arial"/>
              <a:ea typeface="Arial"/>
              <a:cs typeface="Arial"/>
              <a:sym typeface="Arial"/>
            </a:endParaRPr>
          </a:p>
          <a:p>
            <a:pPr marL="0" marR="0" lvl="0" indent="0" algn="l" rtl="0">
              <a:spcBef>
                <a:spcPts val="0"/>
              </a:spcBef>
              <a:spcAft>
                <a:spcPts val="0"/>
              </a:spcAft>
              <a:buClr>
                <a:schemeClr val="dk1"/>
              </a:buClr>
              <a:buSzPts val="1800"/>
              <a:buFont typeface="Arial"/>
              <a:buNone/>
            </a:pPr>
            <a:endParaRPr sz="1800" b="1" u="sng"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Arial"/>
              <a:buNone/>
            </a:pPr>
            <a:r>
              <a:rPr lang="ja-JP" sz="1800" b="1" dirty="0">
                <a:solidFill>
                  <a:schemeClr val="dk1"/>
                </a:solidFill>
                <a:latin typeface="Arial"/>
                <a:ea typeface="Arial"/>
                <a:cs typeface="Arial"/>
                <a:sym typeface="Arial"/>
              </a:rPr>
              <a:t>【世界・人口10万人あたりの交通事故死者数ランキング】</a:t>
            </a:r>
            <a:endParaRPr dirty="0"/>
          </a:p>
          <a:p>
            <a:pPr marL="0" marR="0" lvl="0" indent="0" algn="l" rtl="0">
              <a:spcBef>
                <a:spcPts val="0"/>
              </a:spcBef>
              <a:spcAft>
                <a:spcPts val="0"/>
              </a:spcAft>
              <a:buClr>
                <a:schemeClr val="dk1"/>
              </a:buClr>
              <a:buSzPts val="1800"/>
              <a:buFont typeface="Arial"/>
              <a:buNone/>
            </a:pPr>
            <a:r>
              <a:rPr lang="ja-JP" sz="1800" b="1" u="sng" dirty="0">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http://top10.sakura.ne.jp/WHO-RS-198.html</a:t>
            </a:r>
            <a:endParaRPr sz="1800" b="1"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Arial"/>
              <a:buNone/>
            </a:pPr>
            <a:endParaRPr sz="1800" b="1" u="sng"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Arial"/>
              <a:buNone/>
            </a:pPr>
            <a:r>
              <a:rPr lang="ja-JP" sz="1800" b="1" dirty="0">
                <a:solidFill>
                  <a:schemeClr val="dk1"/>
                </a:solidFill>
                <a:latin typeface="Arial"/>
                <a:ea typeface="Arial"/>
                <a:cs typeface="Arial"/>
                <a:sym typeface="Arial"/>
              </a:rPr>
              <a:t>【自転車防犯登録（警視庁）】</a:t>
            </a:r>
            <a:endParaRPr dirty="0"/>
          </a:p>
          <a:p>
            <a:pPr marL="0" marR="0" lvl="0" indent="0" algn="l" rtl="0">
              <a:spcBef>
                <a:spcPts val="0"/>
              </a:spcBef>
              <a:spcAft>
                <a:spcPts val="0"/>
              </a:spcAft>
              <a:buNone/>
            </a:pPr>
            <a:r>
              <a:rPr lang="ja-JP" sz="1800" b="1" u="sng" dirty="0">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https://www.keishicho.metro.tokyo.jp/kurashi/higai/guard/bicycle.html</a:t>
            </a:r>
            <a:endParaRPr sz="1800" b="1" u="sng" dirty="0">
              <a:solidFill>
                <a:schemeClr val="dk1"/>
              </a:solidFill>
              <a:latin typeface="Arial"/>
              <a:ea typeface="Arial"/>
              <a:cs typeface="Arial"/>
              <a:sym typeface="Arial"/>
            </a:endParaRPr>
          </a:p>
          <a:p>
            <a:pPr marL="0" marR="0" lvl="0" indent="0" algn="l" rtl="0">
              <a:spcBef>
                <a:spcPts val="0"/>
              </a:spcBef>
              <a:spcAft>
                <a:spcPts val="0"/>
              </a:spcAft>
              <a:buNone/>
            </a:pPr>
            <a:endParaRPr lang="en-US" sz="1800" b="1" dirty="0">
              <a:solidFill>
                <a:schemeClr val="dk1"/>
              </a:solidFill>
              <a:latin typeface="Arial"/>
              <a:ea typeface="Arial"/>
              <a:cs typeface="Arial"/>
              <a:sym typeface="Arial"/>
            </a:endParaRPr>
          </a:p>
          <a:p>
            <a:pPr marL="0" marR="0" lvl="0" indent="0" algn="l" rtl="0">
              <a:spcBef>
                <a:spcPts val="0"/>
              </a:spcBef>
              <a:spcAft>
                <a:spcPts val="0"/>
              </a:spcAft>
              <a:buNone/>
            </a:pPr>
            <a:r>
              <a:rPr lang="en-US" altLang="ja-JP" sz="1800" b="1" dirty="0">
                <a:solidFill>
                  <a:schemeClr val="dk1"/>
                </a:solidFill>
              </a:rPr>
              <a:t>【</a:t>
            </a:r>
            <a:r>
              <a:rPr lang="ja-JP" altLang="en-US" sz="1800" b="1" dirty="0">
                <a:solidFill>
                  <a:schemeClr val="dk1"/>
                </a:solidFill>
              </a:rPr>
              <a:t>道路交通法第</a:t>
            </a:r>
            <a:r>
              <a:rPr lang="en-US" altLang="ja-JP" sz="1800" b="1" dirty="0">
                <a:solidFill>
                  <a:schemeClr val="dk1"/>
                </a:solidFill>
              </a:rPr>
              <a:t>7</a:t>
            </a:r>
            <a:r>
              <a:rPr lang="ja-JP" altLang="en-US" sz="1800" b="1" dirty="0">
                <a:solidFill>
                  <a:schemeClr val="dk1"/>
                </a:solidFill>
              </a:rPr>
              <a:t>条</a:t>
            </a:r>
            <a:r>
              <a:rPr lang="en-US" altLang="ja-JP" sz="1800" b="1" dirty="0">
                <a:solidFill>
                  <a:schemeClr val="dk1"/>
                </a:solidFill>
              </a:rPr>
              <a:t>】</a:t>
            </a:r>
          </a:p>
          <a:p>
            <a:pPr marL="0" marR="0" lvl="0" indent="0" algn="l" rtl="0">
              <a:spcBef>
                <a:spcPts val="0"/>
              </a:spcBef>
              <a:spcAft>
                <a:spcPts val="0"/>
              </a:spcAft>
              <a:buNone/>
            </a:pPr>
            <a:r>
              <a:rPr lang="en-US" sz="1800" b="1" dirty="0">
                <a:solidFill>
                  <a:schemeClr val="dk1"/>
                </a:solidFill>
                <a:latin typeface="Arial"/>
                <a:ea typeface="Arial"/>
                <a:cs typeface="Arial"/>
                <a:sym typeface="Arial"/>
                <a:hlinkClick r:id="rId6"/>
              </a:rPr>
              <a:t>https://</a:t>
            </a:r>
            <a:r>
              <a:rPr lang="en-US" sz="1800" b="1" dirty="0" err="1">
                <a:solidFill>
                  <a:schemeClr val="dk1"/>
                </a:solidFill>
                <a:latin typeface="Arial"/>
                <a:ea typeface="Arial"/>
                <a:cs typeface="Arial"/>
                <a:sym typeface="Arial"/>
                <a:hlinkClick r:id="rId6"/>
              </a:rPr>
              <a:t>11tabi.com</a:t>
            </a:r>
            <a:r>
              <a:rPr lang="en-US" sz="1800" b="1" dirty="0">
                <a:solidFill>
                  <a:schemeClr val="dk1"/>
                </a:solidFill>
                <a:latin typeface="Arial"/>
                <a:ea typeface="Arial"/>
                <a:cs typeface="Arial"/>
                <a:sym typeface="Arial"/>
                <a:hlinkClick r:id="rId6"/>
              </a:rPr>
              <a:t>/</a:t>
            </a:r>
            <a:r>
              <a:rPr lang="en-US" sz="1800" b="1" dirty="0" err="1">
                <a:solidFill>
                  <a:schemeClr val="dk1"/>
                </a:solidFill>
                <a:latin typeface="Arial"/>
                <a:ea typeface="Arial"/>
                <a:cs typeface="Arial"/>
                <a:sym typeface="Arial"/>
                <a:hlinkClick r:id="rId6"/>
              </a:rPr>
              <a:t>roadtrafficlaw</a:t>
            </a:r>
            <a:r>
              <a:rPr lang="en-US" sz="1800" b="1" dirty="0">
                <a:solidFill>
                  <a:schemeClr val="dk1"/>
                </a:solidFill>
                <a:latin typeface="Arial"/>
                <a:ea typeface="Arial"/>
                <a:cs typeface="Arial"/>
                <a:sym typeface="Arial"/>
                <a:hlinkClick r:id="rId6"/>
              </a:rPr>
              <a:t>/</a:t>
            </a:r>
            <a:r>
              <a:rPr lang="en-US" sz="1800" b="1" dirty="0" err="1">
                <a:solidFill>
                  <a:schemeClr val="dk1"/>
                </a:solidFill>
                <a:latin typeface="Arial"/>
                <a:ea typeface="Arial"/>
                <a:cs typeface="Arial"/>
                <a:sym typeface="Arial"/>
                <a:hlinkClick r:id="rId6"/>
              </a:rPr>
              <a:t>article7</a:t>
            </a:r>
            <a:r>
              <a:rPr lang="en-US" sz="1800" b="1" dirty="0">
                <a:solidFill>
                  <a:schemeClr val="dk1"/>
                </a:solidFill>
                <a:latin typeface="Arial"/>
                <a:ea typeface="Arial"/>
                <a:cs typeface="Arial"/>
                <a:sym typeface="Arial"/>
                <a:hlinkClick r:id="rId6"/>
              </a:rPr>
              <a:t>/</a:t>
            </a:r>
            <a:endParaRPr lang="en-US" sz="1800" b="1" dirty="0">
              <a:solidFill>
                <a:schemeClr val="dk1"/>
              </a:solidFill>
              <a:latin typeface="Arial"/>
              <a:ea typeface="Arial"/>
              <a:cs typeface="Arial"/>
              <a:sym typeface="Arial"/>
            </a:endParaRPr>
          </a:p>
          <a:p>
            <a:pPr marL="0" marR="0" lvl="0" indent="0" algn="l" rtl="0">
              <a:spcBef>
                <a:spcPts val="0"/>
              </a:spcBef>
              <a:spcAft>
                <a:spcPts val="0"/>
              </a:spcAft>
              <a:buNone/>
            </a:pPr>
            <a:endParaRPr lang="en-US" altLang="ja-JP" sz="1800" b="1" dirty="0">
              <a:solidFill>
                <a:schemeClr val="dk1"/>
              </a:solidFill>
            </a:endParaRPr>
          </a:p>
          <a:p>
            <a:pPr marL="0" marR="0" lvl="0" indent="0" algn="l" rtl="0">
              <a:spcBef>
                <a:spcPts val="0"/>
              </a:spcBef>
              <a:spcAft>
                <a:spcPts val="0"/>
              </a:spcAft>
              <a:buNone/>
            </a:pPr>
            <a:r>
              <a:rPr lang="en-US" altLang="ja-JP" sz="1800" b="1" dirty="0">
                <a:solidFill>
                  <a:schemeClr val="dk1"/>
                </a:solidFill>
              </a:rPr>
              <a:t>【</a:t>
            </a:r>
            <a:r>
              <a:rPr lang="ja-JP" altLang="en-US" sz="1800" b="1" dirty="0">
                <a:solidFill>
                  <a:schemeClr val="dk1"/>
                </a:solidFill>
              </a:rPr>
              <a:t>東京都自転車商防犯登録協会</a:t>
            </a:r>
            <a:r>
              <a:rPr lang="en-US" altLang="ja-JP" sz="1800" b="1" dirty="0">
                <a:solidFill>
                  <a:schemeClr val="dk1"/>
                </a:solidFill>
              </a:rPr>
              <a:t>】</a:t>
            </a:r>
          </a:p>
          <a:p>
            <a:pPr marL="0" marR="0" lvl="0" indent="0" algn="l" rtl="0">
              <a:spcBef>
                <a:spcPts val="0"/>
              </a:spcBef>
              <a:spcAft>
                <a:spcPts val="0"/>
              </a:spcAft>
              <a:buNone/>
            </a:pPr>
            <a:r>
              <a:rPr lang="en-US" sz="1800" b="1" u="sng" dirty="0">
                <a:solidFill>
                  <a:schemeClr val="dk1"/>
                </a:solidFill>
                <a:latin typeface="Arial"/>
                <a:ea typeface="Arial"/>
                <a:cs typeface="Arial"/>
                <a:sym typeface="Arial"/>
                <a:hlinkClick r:id="rId7"/>
              </a:rPr>
              <a:t>http://</a:t>
            </a:r>
            <a:r>
              <a:rPr lang="en-US" sz="1800" b="1" u="sng" dirty="0" err="1">
                <a:solidFill>
                  <a:schemeClr val="dk1"/>
                </a:solidFill>
                <a:latin typeface="Arial"/>
                <a:ea typeface="Arial"/>
                <a:cs typeface="Arial"/>
                <a:sym typeface="Arial"/>
                <a:hlinkClick r:id="rId7"/>
              </a:rPr>
              <a:t>www.bouhan-net.com</a:t>
            </a:r>
            <a:r>
              <a:rPr lang="en-US" sz="1800" b="1" u="sng" dirty="0">
                <a:solidFill>
                  <a:schemeClr val="dk1"/>
                </a:solidFill>
                <a:latin typeface="Arial"/>
                <a:ea typeface="Arial"/>
                <a:cs typeface="Arial"/>
                <a:sym typeface="Arial"/>
                <a:hlinkClick r:id="rId7"/>
              </a:rPr>
              <a:t>/</a:t>
            </a:r>
            <a:endParaRPr lang="en-US" sz="1800" b="1" u="sng"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Arial"/>
              <a:buNone/>
            </a:pPr>
            <a:endParaRPr lang="en-US" altLang="ja-JP" sz="1800" b="1"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Arial"/>
              <a:buNone/>
            </a:pPr>
            <a:r>
              <a:rPr lang="ja-JP" sz="1800" b="1" dirty="0">
                <a:solidFill>
                  <a:schemeClr val="dk1"/>
                </a:solidFill>
                <a:latin typeface="Arial"/>
                <a:ea typeface="Arial"/>
                <a:cs typeface="Arial"/>
                <a:sym typeface="Arial"/>
              </a:rPr>
              <a:t>・イラスト及び写真素材は下記を使用：</a:t>
            </a:r>
            <a:endParaRPr sz="1800" b="1"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Arial"/>
              <a:buNone/>
            </a:pPr>
            <a:r>
              <a:rPr lang="ja-JP" sz="1800" b="1" u="sng" dirty="0">
                <a:solidFill>
                  <a:schemeClr val="dk1"/>
                </a:solidFill>
                <a:latin typeface="Arial"/>
                <a:ea typeface="Arial"/>
                <a:cs typeface="Arial"/>
                <a:sym typeface="Arial"/>
                <a:hlinkClick r:id="rId8">
                  <a:extLst>
                    <a:ext uri="{A12FA001-AC4F-418D-AE19-62706E023703}">
                      <ahyp:hlinkClr xmlns:ahyp="http://schemas.microsoft.com/office/drawing/2018/hyperlinkcolor" val="tx"/>
                    </a:ext>
                  </a:extLst>
                </a:hlinkClick>
              </a:rPr>
              <a:t>https://www.irasutoya.com/</a:t>
            </a:r>
            <a:endParaRPr sz="1800" b="1" u="sng"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Arial"/>
              <a:buNone/>
            </a:pPr>
            <a:r>
              <a:rPr lang="ja-JP" sz="1800" b="1" u="sng" dirty="0">
                <a:solidFill>
                  <a:schemeClr val="dk1"/>
                </a:solidFill>
                <a:latin typeface="Arial"/>
                <a:ea typeface="Arial"/>
                <a:cs typeface="Arial"/>
                <a:sym typeface="Arial"/>
                <a:hlinkClick r:id="rId9">
                  <a:extLst>
                    <a:ext uri="{A12FA001-AC4F-418D-AE19-62706E023703}">
                      <ahyp:hlinkClr xmlns:ahyp="http://schemas.microsoft.com/office/drawing/2018/hyperlinkcolor" val="tx"/>
                    </a:ext>
                  </a:extLst>
                </a:hlinkClick>
              </a:rPr>
              <a:t>https://free-materials.com/</a:t>
            </a:r>
            <a:endParaRPr sz="1800" b="1"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Arial"/>
              <a:buNone/>
            </a:pPr>
            <a:r>
              <a:rPr lang="ja-JP" sz="1800" b="1" u="sng" dirty="0">
                <a:solidFill>
                  <a:schemeClr val="dk1"/>
                </a:solidFill>
                <a:latin typeface="Arial"/>
                <a:ea typeface="Arial"/>
                <a:cs typeface="Arial"/>
                <a:sym typeface="Arial"/>
                <a:hlinkClick r:id="rId10">
                  <a:extLst>
                    <a:ext uri="{A12FA001-AC4F-418D-AE19-62706E023703}">
                      <ahyp:hlinkClr xmlns:ahyp="http://schemas.microsoft.com/office/drawing/2018/hyperlinkcolor" val="tx"/>
                    </a:ext>
                  </a:extLst>
                </a:hlinkClick>
              </a:rPr>
              <a:t>https://www.pakutaso.com/</a:t>
            </a:r>
            <a:endParaRPr lang="en-US" altLang="ja-JP" sz="1800" b="1" u="sng"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Arial"/>
              <a:buNone/>
            </a:pPr>
            <a:r>
              <a:rPr lang="en-US" sz="1800" b="1" u="sng" dirty="0">
                <a:solidFill>
                  <a:schemeClr val="dk1"/>
                </a:solidFill>
                <a:latin typeface="Arial"/>
                <a:ea typeface="Arial"/>
                <a:cs typeface="Arial"/>
                <a:sym typeface="Arial"/>
                <a:hlinkClick r:id="rId11"/>
              </a:rPr>
              <a:t>https://</a:t>
            </a:r>
            <a:r>
              <a:rPr lang="en-US" sz="1800" b="1" u="sng" dirty="0" err="1">
                <a:solidFill>
                  <a:schemeClr val="dk1"/>
                </a:solidFill>
                <a:latin typeface="Arial"/>
                <a:ea typeface="Arial"/>
                <a:cs typeface="Arial"/>
                <a:sym typeface="Arial"/>
                <a:hlinkClick r:id="rId11"/>
              </a:rPr>
              <a:t>jpf.org.vn</a:t>
            </a:r>
            <a:r>
              <a:rPr lang="en-US" sz="1800" b="1" u="sng" dirty="0">
                <a:solidFill>
                  <a:schemeClr val="dk1"/>
                </a:solidFill>
                <a:latin typeface="Arial"/>
                <a:ea typeface="Arial"/>
                <a:cs typeface="Arial"/>
                <a:sym typeface="Arial"/>
                <a:hlinkClick r:id="rId11"/>
              </a:rPr>
              <a:t>/</a:t>
            </a:r>
            <a:r>
              <a:rPr lang="en-US" sz="1800" b="1" u="sng" dirty="0" err="1">
                <a:solidFill>
                  <a:schemeClr val="dk1"/>
                </a:solidFill>
                <a:latin typeface="Arial"/>
                <a:ea typeface="Arial"/>
                <a:cs typeface="Arial"/>
                <a:sym typeface="Arial"/>
                <a:hlinkClick r:id="rId11"/>
              </a:rPr>
              <a:t>irodori</a:t>
            </a:r>
            <a:endParaRPr lang="en-US" sz="1800" b="1" u="sng"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Arial"/>
              <a:buNone/>
            </a:pPr>
            <a:r>
              <a:rPr lang="en-US" sz="1800" b="1" i="0" u="sng" strike="noStrike" dirty="0">
                <a:solidFill>
                  <a:srgbClr val="0563C1"/>
                </a:solidFill>
                <a:effectLst/>
                <a:latin typeface="Arial" panose="020B0604020202020204" pitchFamily="34" charset="0"/>
                <a:hlinkClick r:id="rId12"/>
              </a:rPr>
              <a:t>https://</a:t>
            </a:r>
            <a:r>
              <a:rPr lang="en-US" sz="1800" b="1" i="0" u="sng" strike="noStrike" dirty="0" err="1">
                <a:solidFill>
                  <a:srgbClr val="0563C1"/>
                </a:solidFill>
                <a:effectLst/>
                <a:latin typeface="Arial" panose="020B0604020202020204" pitchFamily="34" charset="0"/>
                <a:hlinkClick r:id="rId12"/>
              </a:rPr>
              <a:t>illustkun</a:t>
            </a:r>
            <a:r>
              <a:rPr lang="en-US" sz="1800" b="1" i="0" u="sng" strike="noStrike" dirty="0" err="1">
                <a:solidFill>
                  <a:srgbClr val="0563C1"/>
                </a:solidFill>
                <a:effectLst/>
                <a:latin typeface="Segoe UI" panose="020B0502040204020203" pitchFamily="34" charset="0"/>
                <a:hlinkClick r:id="rId12"/>
              </a:rPr>
              <a:t>.com</a:t>
            </a:r>
            <a:r>
              <a:rPr lang="en-US" sz="1800" b="1" i="0" u="sng" strike="noStrike" dirty="0">
                <a:solidFill>
                  <a:srgbClr val="0563C1"/>
                </a:solidFill>
                <a:effectLst/>
                <a:latin typeface="Segoe UI" panose="020B0502040204020203" pitchFamily="34" charset="0"/>
                <a:hlinkClick r:id="rId12"/>
              </a:rPr>
              <a:t>/</a:t>
            </a:r>
            <a:endParaRPr lang="en-US" sz="1800" b="1" u="sng"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Arial"/>
              <a:buNone/>
            </a:pPr>
            <a:r>
              <a:rPr lang="ja-JP" altLang="en-US" sz="1800" b="1" dirty="0">
                <a:solidFill>
                  <a:schemeClr val="dk1"/>
                </a:solidFill>
              </a:rPr>
              <a:t>（その他、個人で撮影した写真）</a:t>
            </a:r>
            <a:endParaRPr sz="1800" b="1" dirty="0">
              <a:solidFill>
                <a:schemeClr val="dk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43"/>
          <p:cNvSpPr txBox="1"/>
          <p:nvPr/>
        </p:nvSpPr>
        <p:spPr>
          <a:xfrm>
            <a:off x="0" y="58867"/>
            <a:ext cx="12192000" cy="6740266"/>
          </a:xfrm>
          <a:prstGeom prst="rect">
            <a:avLst/>
          </a:prstGeom>
          <a:noFill/>
          <a:ln>
            <a:noFill/>
          </a:ln>
        </p:spPr>
        <p:txBody>
          <a:bodyPr spcFirstLastPara="1" wrap="square" lIns="91425" tIns="45700" rIns="91425" bIns="45700" anchor="t" anchorCtr="0">
            <a:spAutoFit/>
          </a:bodyPr>
          <a:lstStyle/>
          <a:p>
            <a:pPr lvl="0">
              <a:buSzPts val="1800"/>
            </a:pPr>
            <a:r>
              <a:rPr lang="ja-JP" altLang="en-US" sz="1800" b="1"/>
              <a:t>＜</a:t>
            </a:r>
            <a:r>
              <a:rPr lang="en-US" altLang="ja-JP" sz="1800" b="1" dirty="0" err="1"/>
              <a:t>Nguồn</a:t>
            </a:r>
            <a:r>
              <a:rPr lang="en-US" altLang="ja-JP" sz="1800" b="1" dirty="0"/>
              <a:t>/Tài </a:t>
            </a:r>
            <a:r>
              <a:rPr lang="en-US" altLang="ja-JP" sz="1800" b="1" dirty="0" err="1"/>
              <a:t>liệu</a:t>
            </a:r>
            <a:r>
              <a:rPr lang="en-US" altLang="ja-JP" sz="1800" b="1" dirty="0"/>
              <a:t> </a:t>
            </a:r>
            <a:r>
              <a:rPr lang="en-US" altLang="ja-JP" sz="1800" b="1" dirty="0" err="1"/>
              <a:t>tham</a:t>
            </a:r>
            <a:r>
              <a:rPr lang="en-US" altLang="ja-JP" sz="1800" b="1" dirty="0"/>
              <a:t> </a:t>
            </a:r>
            <a:r>
              <a:rPr lang="en-US" altLang="ja-JP" sz="1800" b="1" dirty="0" err="1"/>
              <a:t>khảo</a:t>
            </a:r>
            <a:r>
              <a:rPr lang="ja-JP" altLang="en-US" sz="1800" b="1"/>
              <a:t>＞</a:t>
            </a:r>
          </a:p>
          <a:p>
            <a:pPr marL="0" marR="0" lvl="0" indent="0" algn="l" rtl="0">
              <a:lnSpc>
                <a:spcPct val="100000"/>
              </a:lnSpc>
              <a:spcBef>
                <a:spcPts val="0"/>
              </a:spcBef>
              <a:spcAft>
                <a:spcPts val="0"/>
              </a:spcAft>
              <a:buClr>
                <a:srgbClr val="000000"/>
              </a:buClr>
              <a:buSzPts val="1800"/>
              <a:buFont typeface="Arial"/>
              <a:buNone/>
            </a:pPr>
            <a:endParaRPr sz="1800" b="1" dirty="0">
              <a:solidFill>
                <a:srgbClr val="000000"/>
              </a:solidFill>
              <a:latin typeface="Arial"/>
              <a:ea typeface="Arial"/>
              <a:cs typeface="Arial"/>
              <a:sym typeface="Arial"/>
            </a:endParaRPr>
          </a:p>
          <a:p>
            <a:pPr lvl="0">
              <a:buSzPts val="1800"/>
            </a:pPr>
            <a:r>
              <a:rPr lang="en-US" altLang="ja-JP" sz="1800" b="1" dirty="0"/>
              <a:t>【Thông tin an </a:t>
            </a:r>
            <a:r>
              <a:rPr lang="en-US" altLang="ja-JP" sz="1800" b="1" dirty="0" err="1"/>
              <a:t>toàn</a:t>
            </a:r>
            <a:r>
              <a:rPr lang="en-US" altLang="ja-JP" sz="1800" b="1" dirty="0"/>
              <a:t> </a:t>
            </a:r>
            <a:r>
              <a:rPr lang="en-US" altLang="ja-JP" sz="1800" b="1" dirty="0" err="1"/>
              <a:t>giao</a:t>
            </a:r>
            <a:r>
              <a:rPr lang="en-US" altLang="ja-JP" sz="1800" b="1" dirty="0"/>
              <a:t> thông </a:t>
            </a:r>
            <a:r>
              <a:rPr lang="en-US" altLang="ja-JP" sz="1800" b="1" dirty="0" err="1"/>
              <a:t>Sở</a:t>
            </a:r>
            <a:r>
              <a:rPr lang="en-US" altLang="ja-JP" sz="1800" b="1" dirty="0"/>
              <a:t> </a:t>
            </a:r>
            <a:r>
              <a:rPr lang="en-US" altLang="ja-JP" sz="1800" b="1" dirty="0" err="1"/>
              <a:t>cảnh</a:t>
            </a:r>
            <a:r>
              <a:rPr lang="en-US" altLang="ja-JP" sz="1800" b="1" dirty="0"/>
              <a:t> </a:t>
            </a:r>
            <a:r>
              <a:rPr lang="en-US" altLang="ja-JP" sz="1800" b="1" dirty="0" err="1"/>
              <a:t>sát</a:t>
            </a:r>
            <a:r>
              <a:rPr lang="en-US" altLang="ja-JP" sz="1800" b="1" dirty="0"/>
              <a:t> </a:t>
            </a:r>
            <a:r>
              <a:rPr lang="en-US" altLang="ja-JP" sz="1800" b="1" dirty="0" err="1"/>
              <a:t>đô</a:t>
            </a:r>
            <a:r>
              <a:rPr lang="en-US" altLang="ja-JP" sz="1800" b="1" dirty="0"/>
              <a:t> </a:t>
            </a:r>
            <a:r>
              <a:rPr lang="en-US" altLang="ja-JP" sz="1800" b="1" dirty="0" err="1"/>
              <a:t>thị</a:t>
            </a:r>
            <a:r>
              <a:rPr lang="en-US" altLang="ja-JP" sz="1800" b="1" dirty="0"/>
              <a:t>】</a:t>
            </a:r>
          </a:p>
          <a:p>
            <a:pPr marL="0" marR="0" lvl="0" indent="0" algn="l" rtl="0">
              <a:lnSpc>
                <a:spcPct val="100000"/>
              </a:lnSpc>
              <a:spcBef>
                <a:spcPts val="0"/>
              </a:spcBef>
              <a:spcAft>
                <a:spcPts val="0"/>
              </a:spcAft>
              <a:buClr>
                <a:srgbClr val="000000"/>
              </a:buClr>
              <a:buSzPts val="1800"/>
              <a:buFont typeface="Arial"/>
              <a:buNone/>
            </a:pPr>
            <a:r>
              <a:rPr lang="ja-JP" sz="1800" b="1" i="0" u="sng" strike="noStrike" cap="none" dirty="0">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https://www.keishicho.metro.tokyo.jp/kotsu/jikoboshi/torikumi/kotsu_joho/bicycle.files/202007.pdf</a:t>
            </a:r>
            <a:endParaRPr sz="1800" b="1" i="0" u="none" strike="noStrike" cap="none" dirty="0">
              <a:solidFill>
                <a:srgbClr val="000000"/>
              </a:solidFill>
              <a:latin typeface="Arial"/>
              <a:ea typeface="Arial"/>
              <a:cs typeface="Arial"/>
              <a:sym typeface="Arial"/>
            </a:endParaRPr>
          </a:p>
          <a:p>
            <a:pPr marL="0" marR="0" lvl="0" indent="0" algn="l" rtl="0">
              <a:spcBef>
                <a:spcPts val="0"/>
              </a:spcBef>
              <a:spcAft>
                <a:spcPts val="0"/>
              </a:spcAft>
              <a:buClr>
                <a:schemeClr val="dk1"/>
              </a:buClr>
              <a:buSzPts val="1800"/>
              <a:buFont typeface="Arial"/>
              <a:buNone/>
            </a:pPr>
            <a:endParaRPr sz="1800" b="1" u="sng" dirty="0">
              <a:solidFill>
                <a:schemeClr val="dk1"/>
              </a:solidFill>
              <a:latin typeface="Arial"/>
              <a:ea typeface="Arial"/>
              <a:cs typeface="Arial"/>
              <a:sym typeface="Arial"/>
            </a:endParaRPr>
          </a:p>
          <a:p>
            <a:pPr lvl="0">
              <a:buClr>
                <a:schemeClr val="dk1"/>
              </a:buClr>
              <a:buSzPts val="1800"/>
            </a:pPr>
            <a:r>
              <a:rPr lang="vi-VN" altLang="ja-JP" sz="1800" b="1" dirty="0">
                <a:solidFill>
                  <a:schemeClr val="dk1"/>
                </a:solidFill>
              </a:rPr>
              <a:t>【Bảng xếp hạng số người chết vì tai nạn giao thông </a:t>
            </a:r>
            <a:r>
              <a:rPr lang="en-US" altLang="ja-JP" sz="1800" b="1" dirty="0" err="1">
                <a:solidFill>
                  <a:schemeClr val="dk1"/>
                </a:solidFill>
              </a:rPr>
              <a:t>trên</a:t>
            </a:r>
            <a:r>
              <a:rPr lang="vi-VN" altLang="ja-JP" sz="1800" b="1" dirty="0">
                <a:solidFill>
                  <a:schemeClr val="dk1"/>
                </a:solidFill>
              </a:rPr>
              <a:t> 100 nghìn người trên thế giới】</a:t>
            </a:r>
          </a:p>
          <a:p>
            <a:pPr marL="0" marR="0" lvl="0" indent="0" algn="l" rtl="0">
              <a:spcBef>
                <a:spcPts val="0"/>
              </a:spcBef>
              <a:spcAft>
                <a:spcPts val="0"/>
              </a:spcAft>
              <a:buClr>
                <a:schemeClr val="dk1"/>
              </a:buClr>
              <a:buSzPts val="1800"/>
              <a:buFont typeface="Arial"/>
              <a:buNone/>
            </a:pPr>
            <a:r>
              <a:rPr lang="ja-JP" sz="1800" b="1" u="sng" dirty="0">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http://top10.sakura.ne.jp/WHO-RS-198.html</a:t>
            </a:r>
            <a:endParaRPr sz="1800" b="1"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Arial"/>
              <a:buNone/>
            </a:pPr>
            <a:endParaRPr sz="1800" b="1" u="sng" dirty="0">
              <a:solidFill>
                <a:schemeClr val="dk1"/>
              </a:solidFill>
              <a:latin typeface="Arial"/>
              <a:ea typeface="Arial"/>
              <a:cs typeface="Arial"/>
              <a:sym typeface="Arial"/>
            </a:endParaRPr>
          </a:p>
          <a:p>
            <a:pPr lvl="0">
              <a:buClr>
                <a:schemeClr val="dk1"/>
              </a:buClr>
              <a:buSzPts val="1800"/>
            </a:pPr>
            <a:r>
              <a:rPr lang="en-US" altLang="ja-JP" sz="1800" b="1" dirty="0">
                <a:solidFill>
                  <a:schemeClr val="dk1"/>
                </a:solidFill>
              </a:rPr>
              <a:t>【</a:t>
            </a:r>
            <a:r>
              <a:rPr lang="en-US" altLang="ja-JP" sz="1800" b="1" dirty="0" err="1">
                <a:solidFill>
                  <a:schemeClr val="dk1"/>
                </a:solidFill>
              </a:rPr>
              <a:t>Đăng</a:t>
            </a:r>
            <a:r>
              <a:rPr lang="en-US" altLang="ja-JP" sz="1800" b="1" dirty="0">
                <a:solidFill>
                  <a:schemeClr val="dk1"/>
                </a:solidFill>
              </a:rPr>
              <a:t> </a:t>
            </a:r>
            <a:r>
              <a:rPr lang="en-US" altLang="ja-JP" sz="1800" b="1" dirty="0" err="1">
                <a:solidFill>
                  <a:schemeClr val="dk1"/>
                </a:solidFill>
              </a:rPr>
              <a:t>ký</a:t>
            </a:r>
            <a:r>
              <a:rPr lang="en-US" altLang="ja-JP" sz="1800" b="1" dirty="0">
                <a:solidFill>
                  <a:schemeClr val="dk1"/>
                </a:solidFill>
              </a:rPr>
              <a:t> </a:t>
            </a:r>
            <a:r>
              <a:rPr lang="en-US" altLang="ja-JP" sz="1800" b="1" dirty="0" err="1">
                <a:solidFill>
                  <a:schemeClr val="dk1"/>
                </a:solidFill>
              </a:rPr>
              <a:t>phòng</a:t>
            </a:r>
            <a:r>
              <a:rPr lang="en-US" altLang="ja-JP" sz="1800" b="1" dirty="0">
                <a:solidFill>
                  <a:schemeClr val="dk1"/>
                </a:solidFill>
              </a:rPr>
              <a:t> </a:t>
            </a:r>
            <a:r>
              <a:rPr lang="en-US" altLang="ja-JP" sz="1800" b="1" dirty="0" err="1">
                <a:solidFill>
                  <a:schemeClr val="dk1"/>
                </a:solidFill>
              </a:rPr>
              <a:t>chống</a:t>
            </a:r>
            <a:r>
              <a:rPr lang="en-US" altLang="ja-JP" sz="1800" b="1" dirty="0">
                <a:solidFill>
                  <a:schemeClr val="dk1"/>
                </a:solidFill>
              </a:rPr>
              <a:t> </a:t>
            </a:r>
            <a:r>
              <a:rPr lang="en-US" altLang="ja-JP" sz="1800" b="1" dirty="0" err="1">
                <a:solidFill>
                  <a:schemeClr val="dk1"/>
                </a:solidFill>
              </a:rPr>
              <a:t>trộm</a:t>
            </a:r>
            <a:r>
              <a:rPr lang="en-US" altLang="ja-JP" sz="1800" b="1" dirty="0">
                <a:solidFill>
                  <a:schemeClr val="dk1"/>
                </a:solidFill>
              </a:rPr>
              <a:t> </a:t>
            </a:r>
            <a:r>
              <a:rPr lang="en-US" altLang="ja-JP" sz="1800" b="1" dirty="0" err="1">
                <a:solidFill>
                  <a:schemeClr val="dk1"/>
                </a:solidFill>
              </a:rPr>
              <a:t>cắp</a:t>
            </a:r>
            <a:r>
              <a:rPr lang="en-US" altLang="ja-JP" sz="1800" b="1" dirty="0">
                <a:solidFill>
                  <a:schemeClr val="dk1"/>
                </a:solidFill>
              </a:rPr>
              <a:t> </a:t>
            </a:r>
            <a:r>
              <a:rPr lang="en-US" altLang="ja-JP" sz="1800" b="1" dirty="0" err="1">
                <a:solidFill>
                  <a:schemeClr val="dk1"/>
                </a:solidFill>
              </a:rPr>
              <a:t>xe</a:t>
            </a:r>
            <a:r>
              <a:rPr lang="en-US" altLang="ja-JP" sz="1800" b="1" dirty="0">
                <a:solidFill>
                  <a:schemeClr val="dk1"/>
                </a:solidFill>
              </a:rPr>
              <a:t> </a:t>
            </a:r>
            <a:r>
              <a:rPr lang="en-US" altLang="ja-JP" sz="1800" b="1" dirty="0" err="1">
                <a:solidFill>
                  <a:schemeClr val="dk1"/>
                </a:solidFill>
              </a:rPr>
              <a:t>đạp</a:t>
            </a:r>
            <a:r>
              <a:rPr lang="en-US" altLang="ja-JP" sz="1800" b="1" dirty="0">
                <a:solidFill>
                  <a:schemeClr val="dk1"/>
                </a:solidFill>
              </a:rPr>
              <a:t> (</a:t>
            </a:r>
            <a:r>
              <a:rPr lang="en-US" altLang="ja-JP" sz="1800" b="1" dirty="0" err="1">
                <a:solidFill>
                  <a:schemeClr val="dk1"/>
                </a:solidFill>
              </a:rPr>
              <a:t>Sở</a:t>
            </a:r>
            <a:r>
              <a:rPr lang="en-US" altLang="ja-JP" sz="1800" b="1" dirty="0">
                <a:solidFill>
                  <a:schemeClr val="dk1"/>
                </a:solidFill>
              </a:rPr>
              <a:t> </a:t>
            </a:r>
            <a:r>
              <a:rPr lang="en-US" altLang="ja-JP" sz="1800" b="1" dirty="0" err="1">
                <a:solidFill>
                  <a:schemeClr val="dk1"/>
                </a:solidFill>
              </a:rPr>
              <a:t>cảnh</a:t>
            </a:r>
            <a:r>
              <a:rPr lang="en-US" altLang="ja-JP" sz="1800" b="1" dirty="0">
                <a:solidFill>
                  <a:schemeClr val="dk1"/>
                </a:solidFill>
              </a:rPr>
              <a:t> </a:t>
            </a:r>
            <a:r>
              <a:rPr lang="en-US" altLang="ja-JP" sz="1800" b="1" dirty="0" err="1">
                <a:solidFill>
                  <a:schemeClr val="dk1"/>
                </a:solidFill>
              </a:rPr>
              <a:t>sát</a:t>
            </a:r>
            <a:r>
              <a:rPr lang="en-US" altLang="ja-JP" sz="1800" b="1" dirty="0">
                <a:solidFill>
                  <a:schemeClr val="dk1"/>
                </a:solidFill>
              </a:rPr>
              <a:t> </a:t>
            </a:r>
            <a:r>
              <a:rPr lang="en-US" altLang="ja-JP" sz="1800" b="1" dirty="0" err="1">
                <a:solidFill>
                  <a:schemeClr val="dk1"/>
                </a:solidFill>
              </a:rPr>
              <a:t>đô</a:t>
            </a:r>
            <a:r>
              <a:rPr lang="en-US" altLang="ja-JP" sz="1800" b="1" dirty="0">
                <a:solidFill>
                  <a:schemeClr val="dk1"/>
                </a:solidFill>
              </a:rPr>
              <a:t> </a:t>
            </a:r>
            <a:r>
              <a:rPr lang="en-US" altLang="ja-JP" sz="1800" b="1" dirty="0" err="1">
                <a:solidFill>
                  <a:schemeClr val="dk1"/>
                </a:solidFill>
              </a:rPr>
              <a:t>thị</a:t>
            </a:r>
            <a:r>
              <a:rPr lang="en-US" altLang="ja-JP" sz="1800" b="1" dirty="0">
                <a:solidFill>
                  <a:schemeClr val="dk1"/>
                </a:solidFill>
              </a:rPr>
              <a:t>)】</a:t>
            </a:r>
          </a:p>
          <a:p>
            <a:pPr marL="0" marR="0" lvl="0" indent="0" algn="l" rtl="0">
              <a:spcBef>
                <a:spcPts val="0"/>
              </a:spcBef>
              <a:spcAft>
                <a:spcPts val="0"/>
              </a:spcAft>
              <a:buNone/>
            </a:pPr>
            <a:r>
              <a:rPr lang="ja-JP" sz="1800" b="1" u="sng" dirty="0">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https://www.keishicho.metro.tokyo.jp/kurashi/higai/guard/bicycle.html</a:t>
            </a:r>
            <a:endParaRPr sz="1800" b="1" u="sng" dirty="0">
              <a:solidFill>
                <a:schemeClr val="dk1"/>
              </a:solidFill>
              <a:latin typeface="Arial"/>
              <a:ea typeface="Arial"/>
              <a:cs typeface="Arial"/>
              <a:sym typeface="Arial"/>
            </a:endParaRPr>
          </a:p>
          <a:p>
            <a:pPr marL="0" marR="0" lvl="0" indent="0" algn="l" rtl="0">
              <a:spcBef>
                <a:spcPts val="0"/>
              </a:spcBef>
              <a:spcAft>
                <a:spcPts val="0"/>
              </a:spcAft>
              <a:buNone/>
            </a:pPr>
            <a:endParaRPr lang="en-US" sz="1800" b="1" dirty="0">
              <a:solidFill>
                <a:schemeClr val="dk1"/>
              </a:solidFill>
              <a:latin typeface="Arial"/>
              <a:ea typeface="Arial"/>
              <a:cs typeface="Arial"/>
              <a:sym typeface="Arial"/>
            </a:endParaRPr>
          </a:p>
          <a:p>
            <a:pPr marL="0" marR="0" lvl="0" indent="0" algn="l" rtl="0">
              <a:spcBef>
                <a:spcPts val="0"/>
              </a:spcBef>
              <a:spcAft>
                <a:spcPts val="0"/>
              </a:spcAft>
              <a:buNone/>
            </a:pPr>
            <a:r>
              <a:rPr lang="en-US" altLang="ja-JP" sz="1800" b="1" dirty="0">
                <a:solidFill>
                  <a:schemeClr val="dk1"/>
                </a:solidFill>
              </a:rPr>
              <a:t>【</a:t>
            </a:r>
            <a:r>
              <a:rPr lang="en-US" altLang="ja-JP" sz="1800" b="1" dirty="0" err="1">
                <a:solidFill>
                  <a:schemeClr val="dk1"/>
                </a:solidFill>
              </a:rPr>
              <a:t>Điều</a:t>
            </a:r>
            <a:r>
              <a:rPr lang="en-US" altLang="ja-JP" sz="1800" b="1" dirty="0">
                <a:solidFill>
                  <a:schemeClr val="dk1"/>
                </a:solidFill>
              </a:rPr>
              <a:t> </a:t>
            </a:r>
            <a:r>
              <a:rPr lang="en-US" altLang="ja-JP" sz="1800" b="1" dirty="0" err="1">
                <a:solidFill>
                  <a:schemeClr val="dk1"/>
                </a:solidFill>
              </a:rPr>
              <a:t>số</a:t>
            </a:r>
            <a:r>
              <a:rPr lang="en-US" altLang="ja-JP" sz="1800" b="1" dirty="0">
                <a:solidFill>
                  <a:schemeClr val="dk1"/>
                </a:solidFill>
              </a:rPr>
              <a:t> 7 </a:t>
            </a:r>
            <a:r>
              <a:rPr lang="en-US" altLang="ja-JP" sz="1800" b="1" dirty="0" err="1">
                <a:solidFill>
                  <a:schemeClr val="dk1"/>
                </a:solidFill>
              </a:rPr>
              <a:t>luật</a:t>
            </a:r>
            <a:r>
              <a:rPr lang="en-US" altLang="ja-JP" sz="1800" b="1" dirty="0">
                <a:solidFill>
                  <a:schemeClr val="dk1"/>
                </a:solidFill>
              </a:rPr>
              <a:t> </a:t>
            </a:r>
            <a:r>
              <a:rPr lang="en-US" altLang="ja-JP" sz="1800" b="1" dirty="0" err="1">
                <a:solidFill>
                  <a:schemeClr val="dk1"/>
                </a:solidFill>
              </a:rPr>
              <a:t>giao</a:t>
            </a:r>
            <a:r>
              <a:rPr lang="en-US" altLang="ja-JP" sz="1800" b="1" dirty="0">
                <a:solidFill>
                  <a:schemeClr val="dk1"/>
                </a:solidFill>
              </a:rPr>
              <a:t> thông </a:t>
            </a:r>
            <a:r>
              <a:rPr lang="en-US" altLang="ja-JP" sz="1800" b="1" dirty="0" err="1">
                <a:solidFill>
                  <a:schemeClr val="dk1"/>
                </a:solidFill>
              </a:rPr>
              <a:t>đường</a:t>
            </a:r>
            <a:r>
              <a:rPr lang="en-US" altLang="ja-JP" sz="1800" b="1" dirty="0">
                <a:solidFill>
                  <a:schemeClr val="dk1"/>
                </a:solidFill>
              </a:rPr>
              <a:t> </a:t>
            </a:r>
            <a:r>
              <a:rPr lang="en-US" altLang="ja-JP" sz="1800" b="1" dirty="0" err="1">
                <a:solidFill>
                  <a:schemeClr val="dk1"/>
                </a:solidFill>
              </a:rPr>
              <a:t>bộ</a:t>
            </a:r>
            <a:r>
              <a:rPr lang="en-US" altLang="ja-JP" sz="1800" b="1" dirty="0">
                <a:solidFill>
                  <a:schemeClr val="dk1"/>
                </a:solidFill>
              </a:rPr>
              <a:t>】</a:t>
            </a:r>
          </a:p>
          <a:p>
            <a:pPr marL="0" marR="0" lvl="0" indent="0" algn="l" rtl="0">
              <a:spcBef>
                <a:spcPts val="0"/>
              </a:spcBef>
              <a:spcAft>
                <a:spcPts val="0"/>
              </a:spcAft>
              <a:buNone/>
            </a:pPr>
            <a:r>
              <a:rPr lang="en-US" sz="1800" b="1" dirty="0">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https://11tabi.com/roadtrafficlaw/article7/</a:t>
            </a:r>
            <a:endParaRPr lang="en-US" sz="1800" b="1" dirty="0">
              <a:solidFill>
                <a:schemeClr val="dk1"/>
              </a:solidFill>
              <a:latin typeface="Arial"/>
              <a:ea typeface="Arial"/>
              <a:cs typeface="Arial"/>
              <a:sym typeface="Arial"/>
            </a:endParaRPr>
          </a:p>
          <a:p>
            <a:pPr marL="0" marR="0" lvl="0" indent="0" algn="l" rtl="0">
              <a:spcBef>
                <a:spcPts val="0"/>
              </a:spcBef>
              <a:spcAft>
                <a:spcPts val="0"/>
              </a:spcAft>
              <a:buNone/>
            </a:pPr>
            <a:endParaRPr lang="en-US" altLang="ja-JP" sz="1800" b="1" dirty="0">
              <a:solidFill>
                <a:schemeClr val="dk1"/>
              </a:solidFill>
            </a:endParaRPr>
          </a:p>
          <a:p>
            <a:pPr marL="0" marR="0" lvl="0" indent="0" algn="l" rtl="0">
              <a:spcBef>
                <a:spcPts val="0"/>
              </a:spcBef>
              <a:spcAft>
                <a:spcPts val="0"/>
              </a:spcAft>
              <a:buNone/>
            </a:pPr>
            <a:r>
              <a:rPr lang="en-US" altLang="ja-JP" sz="1800" b="1" dirty="0">
                <a:solidFill>
                  <a:schemeClr val="dk1"/>
                </a:solidFill>
              </a:rPr>
              <a:t>【</a:t>
            </a:r>
            <a:r>
              <a:rPr lang="en-US" altLang="ja-JP" sz="1800" b="1" dirty="0" err="1">
                <a:solidFill>
                  <a:schemeClr val="dk1"/>
                </a:solidFill>
              </a:rPr>
              <a:t>Hiệp</a:t>
            </a:r>
            <a:r>
              <a:rPr lang="en-US" altLang="ja-JP" sz="1800" b="1" dirty="0">
                <a:solidFill>
                  <a:schemeClr val="dk1"/>
                </a:solidFill>
              </a:rPr>
              <a:t> </a:t>
            </a:r>
            <a:r>
              <a:rPr lang="en-US" altLang="ja-JP" sz="1800" b="1" dirty="0" err="1">
                <a:solidFill>
                  <a:schemeClr val="dk1"/>
                </a:solidFill>
              </a:rPr>
              <a:t>hội</a:t>
            </a:r>
            <a:r>
              <a:rPr lang="en-US" altLang="ja-JP" sz="1800" b="1" dirty="0">
                <a:solidFill>
                  <a:schemeClr val="dk1"/>
                </a:solidFill>
              </a:rPr>
              <a:t> </a:t>
            </a:r>
            <a:r>
              <a:rPr lang="en-US" altLang="ja-JP" sz="1800" b="1" dirty="0" err="1">
                <a:solidFill>
                  <a:schemeClr val="dk1"/>
                </a:solidFill>
              </a:rPr>
              <a:t>đăng</a:t>
            </a:r>
            <a:r>
              <a:rPr lang="en-US" altLang="ja-JP" sz="1800" b="1" dirty="0">
                <a:solidFill>
                  <a:schemeClr val="dk1"/>
                </a:solidFill>
              </a:rPr>
              <a:t> </a:t>
            </a:r>
            <a:r>
              <a:rPr lang="en-US" altLang="ja-JP" sz="1800" b="1" dirty="0" err="1">
                <a:solidFill>
                  <a:schemeClr val="dk1"/>
                </a:solidFill>
              </a:rPr>
              <a:t>ký</a:t>
            </a:r>
            <a:r>
              <a:rPr lang="en-US" altLang="ja-JP" sz="1800" b="1" dirty="0">
                <a:solidFill>
                  <a:schemeClr val="dk1"/>
                </a:solidFill>
              </a:rPr>
              <a:t> </a:t>
            </a:r>
            <a:r>
              <a:rPr lang="en-US" altLang="ja-JP" sz="1800" b="1" dirty="0" err="1">
                <a:solidFill>
                  <a:schemeClr val="dk1"/>
                </a:solidFill>
              </a:rPr>
              <a:t>phòng</a:t>
            </a:r>
            <a:r>
              <a:rPr lang="en-US" altLang="ja-JP" sz="1800" b="1" dirty="0">
                <a:solidFill>
                  <a:schemeClr val="dk1"/>
                </a:solidFill>
              </a:rPr>
              <a:t> </a:t>
            </a:r>
            <a:r>
              <a:rPr lang="en-US" altLang="ja-JP" sz="1800" b="1" dirty="0" err="1">
                <a:solidFill>
                  <a:schemeClr val="dk1"/>
                </a:solidFill>
              </a:rPr>
              <a:t>chống</a:t>
            </a:r>
            <a:r>
              <a:rPr lang="en-US" altLang="ja-JP" sz="1800" b="1" dirty="0">
                <a:solidFill>
                  <a:schemeClr val="dk1"/>
                </a:solidFill>
              </a:rPr>
              <a:t> </a:t>
            </a:r>
            <a:r>
              <a:rPr lang="en-US" altLang="ja-JP" sz="1800" b="1" dirty="0" err="1">
                <a:solidFill>
                  <a:schemeClr val="dk1"/>
                </a:solidFill>
              </a:rPr>
              <a:t>trộm</a:t>
            </a:r>
            <a:r>
              <a:rPr lang="en-US" altLang="ja-JP" sz="1800" b="1" dirty="0">
                <a:solidFill>
                  <a:schemeClr val="dk1"/>
                </a:solidFill>
              </a:rPr>
              <a:t> </a:t>
            </a:r>
            <a:r>
              <a:rPr lang="en-US" altLang="ja-JP" sz="1800" b="1" dirty="0" err="1">
                <a:solidFill>
                  <a:schemeClr val="dk1"/>
                </a:solidFill>
              </a:rPr>
              <a:t>cắp</a:t>
            </a:r>
            <a:r>
              <a:rPr lang="en-US" altLang="ja-JP" sz="1800" b="1" dirty="0">
                <a:solidFill>
                  <a:schemeClr val="dk1"/>
                </a:solidFill>
              </a:rPr>
              <a:t> </a:t>
            </a:r>
            <a:r>
              <a:rPr lang="en-US" altLang="ja-JP" sz="1800" b="1" dirty="0" err="1">
                <a:solidFill>
                  <a:schemeClr val="dk1"/>
                </a:solidFill>
              </a:rPr>
              <a:t>xe</a:t>
            </a:r>
            <a:r>
              <a:rPr lang="en-US" altLang="ja-JP" sz="1800" b="1" dirty="0">
                <a:solidFill>
                  <a:schemeClr val="dk1"/>
                </a:solidFill>
              </a:rPr>
              <a:t> </a:t>
            </a:r>
            <a:r>
              <a:rPr lang="en-US" altLang="ja-JP" sz="1800" b="1" dirty="0" err="1">
                <a:solidFill>
                  <a:schemeClr val="dk1"/>
                </a:solidFill>
              </a:rPr>
              <a:t>đập</a:t>
            </a:r>
            <a:r>
              <a:rPr lang="en-US" altLang="ja-JP" sz="1800" b="1" dirty="0">
                <a:solidFill>
                  <a:schemeClr val="dk1"/>
                </a:solidFill>
              </a:rPr>
              <a:t> Tokyo】</a:t>
            </a:r>
          </a:p>
          <a:p>
            <a:pPr marL="0" marR="0" lvl="0" indent="0" algn="l" rtl="0">
              <a:spcBef>
                <a:spcPts val="0"/>
              </a:spcBef>
              <a:spcAft>
                <a:spcPts val="0"/>
              </a:spcAft>
              <a:buNone/>
            </a:pPr>
            <a:r>
              <a:rPr lang="en-US" sz="1800" b="1" u="sng" dirty="0">
                <a:solidFill>
                  <a:schemeClr val="dk1"/>
                </a:solidFill>
                <a:latin typeface="Arial"/>
                <a:ea typeface="Arial"/>
                <a:cs typeface="Arial"/>
                <a:sym typeface="Arial"/>
                <a:hlinkClick r:id="rId7">
                  <a:extLst>
                    <a:ext uri="{A12FA001-AC4F-418D-AE19-62706E023703}">
                      <ahyp:hlinkClr xmlns:ahyp="http://schemas.microsoft.com/office/drawing/2018/hyperlinkcolor" val="tx"/>
                    </a:ext>
                  </a:extLst>
                </a:hlinkClick>
              </a:rPr>
              <a:t>http://www.bouhan-net.com/</a:t>
            </a:r>
            <a:endParaRPr lang="en-US" sz="1800" b="1" u="sng"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Arial"/>
              <a:buNone/>
            </a:pPr>
            <a:endParaRPr lang="en-US" altLang="ja-JP" sz="1800" b="1" dirty="0">
              <a:solidFill>
                <a:schemeClr val="dk1"/>
              </a:solidFill>
              <a:latin typeface="Arial"/>
              <a:ea typeface="Arial"/>
              <a:cs typeface="Arial"/>
              <a:sym typeface="Arial"/>
            </a:endParaRPr>
          </a:p>
          <a:p>
            <a:pPr lvl="0">
              <a:buClr>
                <a:schemeClr val="dk1"/>
              </a:buClr>
              <a:buSzPts val="1800"/>
            </a:pPr>
            <a:r>
              <a:rPr lang="ja-JP" altLang="vi-VN" sz="1800" b="1" dirty="0">
                <a:solidFill>
                  <a:schemeClr val="dk1"/>
                </a:solidFill>
              </a:rPr>
              <a:t>・</a:t>
            </a:r>
            <a:r>
              <a:rPr lang="vi-VN" altLang="ja-JP" sz="1800" b="1" dirty="0">
                <a:solidFill>
                  <a:schemeClr val="dk1"/>
                </a:solidFill>
              </a:rPr>
              <a:t>Tranh và hình minh hoạ được sử dụng từ nguồn dưới đây</a:t>
            </a:r>
            <a:endParaRPr sz="1800" b="1"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Arial"/>
              <a:buNone/>
            </a:pPr>
            <a:r>
              <a:rPr lang="ja-JP" sz="1800" b="1" u="sng" dirty="0">
                <a:solidFill>
                  <a:schemeClr val="dk1"/>
                </a:solidFill>
                <a:latin typeface="Arial"/>
                <a:ea typeface="Arial"/>
                <a:cs typeface="Arial"/>
                <a:sym typeface="Arial"/>
                <a:hlinkClick r:id="rId8">
                  <a:extLst>
                    <a:ext uri="{A12FA001-AC4F-418D-AE19-62706E023703}">
                      <ahyp:hlinkClr xmlns:ahyp="http://schemas.microsoft.com/office/drawing/2018/hyperlinkcolor" val="tx"/>
                    </a:ext>
                  </a:extLst>
                </a:hlinkClick>
              </a:rPr>
              <a:t>https://www.irasutoya.com/</a:t>
            </a:r>
            <a:endParaRPr sz="1800" b="1" u="sng"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Arial"/>
              <a:buNone/>
            </a:pPr>
            <a:r>
              <a:rPr lang="ja-JP" sz="1800" b="1" u="sng" dirty="0">
                <a:solidFill>
                  <a:schemeClr val="dk1"/>
                </a:solidFill>
                <a:latin typeface="Arial"/>
                <a:ea typeface="Arial"/>
                <a:cs typeface="Arial"/>
                <a:sym typeface="Arial"/>
                <a:hlinkClick r:id="rId9">
                  <a:extLst>
                    <a:ext uri="{A12FA001-AC4F-418D-AE19-62706E023703}">
                      <ahyp:hlinkClr xmlns:ahyp="http://schemas.microsoft.com/office/drawing/2018/hyperlinkcolor" val="tx"/>
                    </a:ext>
                  </a:extLst>
                </a:hlinkClick>
              </a:rPr>
              <a:t>https://free-materials.com/</a:t>
            </a:r>
            <a:endParaRPr sz="1800" b="1"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Arial"/>
              <a:buNone/>
            </a:pPr>
            <a:r>
              <a:rPr lang="ja-JP" sz="1800" b="1" u="sng" dirty="0">
                <a:solidFill>
                  <a:schemeClr val="dk1"/>
                </a:solidFill>
                <a:latin typeface="Arial"/>
                <a:ea typeface="Arial"/>
                <a:cs typeface="Arial"/>
                <a:sym typeface="Arial"/>
                <a:hlinkClick r:id="rId10">
                  <a:extLst>
                    <a:ext uri="{A12FA001-AC4F-418D-AE19-62706E023703}">
                      <ahyp:hlinkClr xmlns:ahyp="http://schemas.microsoft.com/office/drawing/2018/hyperlinkcolor" val="tx"/>
                    </a:ext>
                  </a:extLst>
                </a:hlinkClick>
              </a:rPr>
              <a:t>https://www.pakutaso.com/</a:t>
            </a:r>
            <a:endParaRPr lang="en-US" altLang="ja-JP" sz="1800" b="1" u="sng"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Arial"/>
              <a:buNone/>
            </a:pPr>
            <a:r>
              <a:rPr lang="en-US" sz="1800" b="1" u="sng" dirty="0">
                <a:solidFill>
                  <a:schemeClr val="dk1"/>
                </a:solidFill>
                <a:latin typeface="Arial"/>
                <a:ea typeface="Arial"/>
                <a:cs typeface="Arial"/>
                <a:sym typeface="Arial"/>
              </a:rPr>
              <a:t>https://jpf.org.vn/irodori</a:t>
            </a:r>
          </a:p>
          <a:p>
            <a:pPr marL="0" marR="0" lvl="0" indent="0" algn="l">
              <a:spcBef>
                <a:spcPts val="0"/>
              </a:spcBef>
              <a:spcAft>
                <a:spcPts val="0"/>
              </a:spcAft>
              <a:buNone/>
            </a:pPr>
            <a:r>
              <a:rPr lang="en-US" sz="1800" b="1" i="0" u="sng" strike="noStrike" dirty="0">
                <a:solidFill>
                  <a:srgbClr val="0563C1"/>
                </a:solidFill>
                <a:effectLst/>
                <a:latin typeface="Segoe UI"/>
                <a:cs typeface="Segoe UI"/>
              </a:rPr>
              <a:t>https://illustkun.com/</a:t>
            </a:r>
            <a:endParaRPr lang="en-US" dirty="0">
              <a:cs typeface="Segoe UI"/>
            </a:endParaRPr>
          </a:p>
          <a:p>
            <a:pPr lvl="0">
              <a:buClr>
                <a:schemeClr val="dk1"/>
              </a:buClr>
              <a:buSzPts val="1800"/>
            </a:pPr>
            <a:r>
              <a:rPr lang="ja-JP" altLang="pt-BR" sz="1800" b="1" dirty="0">
                <a:solidFill>
                  <a:schemeClr val="dk1"/>
                </a:solidFill>
              </a:rPr>
              <a:t>（</a:t>
            </a:r>
            <a:r>
              <a:rPr lang="pt-BR" altLang="ja-JP" sz="1800" b="1" dirty="0">
                <a:solidFill>
                  <a:schemeClr val="dk1"/>
                </a:solidFill>
              </a:rPr>
              <a:t>Hình ảnh khác do cá nhân chụp</a:t>
            </a:r>
            <a:r>
              <a:rPr lang="ja-JP" altLang="pt-BR" sz="1800" b="1" dirty="0">
                <a:solidFill>
                  <a:schemeClr val="dk1"/>
                </a:solidFill>
              </a:rPr>
              <a:t>）</a:t>
            </a:r>
            <a:endParaRPr sz="1800" b="1"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30054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5" descr="横断歩道の前で止まる車のイラスト"/>
          <p:cNvPicPr preferRelativeResize="0"/>
          <p:nvPr/>
        </p:nvPicPr>
        <p:blipFill rotWithShape="1">
          <a:blip r:embed="rId3">
            <a:alphaModFix/>
          </a:blip>
          <a:srcRect/>
          <a:stretch/>
        </p:blipFill>
        <p:spPr>
          <a:xfrm flipH="1">
            <a:off x="481069" y="3570617"/>
            <a:ext cx="3324112" cy="3141121"/>
          </a:xfrm>
          <a:prstGeom prst="rect">
            <a:avLst/>
          </a:prstGeom>
          <a:noFill/>
          <a:ln>
            <a:noFill/>
          </a:ln>
        </p:spPr>
      </p:pic>
      <p:pic>
        <p:nvPicPr>
          <p:cNvPr id="138" name="Google Shape;138;p5" descr="高速道路のイラスト"/>
          <p:cNvPicPr preferRelativeResize="0"/>
          <p:nvPr/>
        </p:nvPicPr>
        <p:blipFill rotWithShape="1">
          <a:blip r:embed="rId4">
            <a:alphaModFix/>
          </a:blip>
          <a:srcRect/>
          <a:stretch/>
        </p:blipFill>
        <p:spPr>
          <a:xfrm>
            <a:off x="0" y="0"/>
            <a:ext cx="4286250" cy="3419475"/>
          </a:xfrm>
          <a:prstGeom prst="rect">
            <a:avLst/>
          </a:prstGeom>
          <a:noFill/>
          <a:ln>
            <a:noFill/>
          </a:ln>
        </p:spPr>
      </p:pic>
      <p:pic>
        <p:nvPicPr>
          <p:cNvPr id="139" name="Google Shape;139;p5" descr="信号機のイラスト「赤・青・黄」"/>
          <p:cNvPicPr preferRelativeResize="0"/>
          <p:nvPr/>
        </p:nvPicPr>
        <p:blipFill rotWithShape="1">
          <a:blip r:embed="rId5">
            <a:alphaModFix/>
          </a:blip>
          <a:srcRect/>
          <a:stretch/>
        </p:blipFill>
        <p:spPr>
          <a:xfrm>
            <a:off x="4286250" y="109563"/>
            <a:ext cx="4311463" cy="1628775"/>
          </a:xfrm>
          <a:prstGeom prst="rect">
            <a:avLst/>
          </a:prstGeom>
          <a:noFill/>
          <a:ln>
            <a:noFill/>
          </a:ln>
        </p:spPr>
      </p:pic>
      <p:pic>
        <p:nvPicPr>
          <p:cNvPr id="140" name="Google Shape;140;p5" descr="信号無視のイラスト"/>
          <p:cNvPicPr preferRelativeResize="0"/>
          <p:nvPr/>
        </p:nvPicPr>
        <p:blipFill rotWithShape="1">
          <a:blip r:embed="rId6">
            <a:alphaModFix/>
          </a:blip>
          <a:srcRect/>
          <a:stretch/>
        </p:blipFill>
        <p:spPr>
          <a:xfrm>
            <a:off x="9932096" y="3132709"/>
            <a:ext cx="2024033" cy="3489268"/>
          </a:xfrm>
          <a:prstGeom prst="rect">
            <a:avLst/>
          </a:prstGeom>
          <a:noFill/>
          <a:ln>
            <a:noFill/>
          </a:ln>
        </p:spPr>
      </p:pic>
      <p:pic>
        <p:nvPicPr>
          <p:cNvPr id="141" name="Google Shape;141;p5" descr="スクーターに乗っている人のイラスト"/>
          <p:cNvPicPr preferRelativeResize="0"/>
          <p:nvPr/>
        </p:nvPicPr>
        <p:blipFill rotWithShape="1">
          <a:blip r:embed="rId7">
            <a:alphaModFix/>
          </a:blip>
          <a:srcRect/>
          <a:stretch/>
        </p:blipFill>
        <p:spPr>
          <a:xfrm flipH="1">
            <a:off x="3978852" y="3438526"/>
            <a:ext cx="2518647" cy="3183451"/>
          </a:xfrm>
          <a:prstGeom prst="rect">
            <a:avLst/>
          </a:prstGeom>
          <a:noFill/>
          <a:ln>
            <a:noFill/>
          </a:ln>
        </p:spPr>
      </p:pic>
      <p:pic>
        <p:nvPicPr>
          <p:cNvPr id="142" name="Google Shape;142;p5" descr="自転車に乗る女性のイラスト"/>
          <p:cNvPicPr preferRelativeResize="0"/>
          <p:nvPr/>
        </p:nvPicPr>
        <p:blipFill rotWithShape="1">
          <a:blip r:embed="rId8">
            <a:alphaModFix/>
          </a:blip>
          <a:srcRect/>
          <a:stretch/>
        </p:blipFill>
        <p:spPr>
          <a:xfrm flipH="1">
            <a:off x="6904560" y="3429000"/>
            <a:ext cx="2868467" cy="319297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fade">
                                      <p:cBhvr>
                                        <p:cTn id="7" dur="1000"/>
                                        <p:tgtEl>
                                          <p:spTgt spid="141"/>
                                        </p:tgtEl>
                                      </p:cBhvr>
                                    </p:animEffect>
                                  </p:childTnLst>
                                </p:cTn>
                              </p:par>
                              <p:par>
                                <p:cTn id="8" presetID="10" presetClass="entr" presetSubtype="0" fill="hold" nodeType="withEffect">
                                  <p:stCondLst>
                                    <p:cond delay="0"/>
                                  </p:stCondLst>
                                  <p:childTnLst>
                                    <p:set>
                                      <p:cBhvr>
                                        <p:cTn id="9" dur="1" fill="hold">
                                          <p:stCondLst>
                                            <p:cond delay="0"/>
                                          </p:stCondLst>
                                        </p:cTn>
                                        <p:tgtEl>
                                          <p:spTgt spid="137"/>
                                        </p:tgtEl>
                                        <p:attrNameLst>
                                          <p:attrName>style.visibility</p:attrName>
                                        </p:attrNameLst>
                                      </p:cBhvr>
                                      <p:to>
                                        <p:strVal val="visible"/>
                                      </p:to>
                                    </p:set>
                                    <p:animEffect transition="in" filter="fade">
                                      <p:cBhvr>
                                        <p:cTn id="10" dur="1000"/>
                                        <p:tgtEl>
                                          <p:spTgt spid="137"/>
                                        </p:tgtEl>
                                      </p:cBhvr>
                                    </p:animEffect>
                                  </p:childTnLst>
                                </p:cTn>
                              </p:par>
                              <p:par>
                                <p:cTn id="11" presetID="10" presetClass="entr" presetSubtype="0" fill="hold" nodeType="withEffect">
                                  <p:stCondLst>
                                    <p:cond delay="0"/>
                                  </p:stCondLst>
                                  <p:childTnLst>
                                    <p:set>
                                      <p:cBhvr>
                                        <p:cTn id="12" dur="1" fill="hold">
                                          <p:stCondLst>
                                            <p:cond delay="0"/>
                                          </p:stCondLst>
                                        </p:cTn>
                                        <p:tgtEl>
                                          <p:spTgt spid="140"/>
                                        </p:tgtEl>
                                        <p:attrNameLst>
                                          <p:attrName>style.visibility</p:attrName>
                                        </p:attrNameLst>
                                      </p:cBhvr>
                                      <p:to>
                                        <p:strVal val="visible"/>
                                      </p:to>
                                    </p:set>
                                    <p:animEffect transition="in" filter="fade">
                                      <p:cBhvr>
                                        <p:cTn id="13" dur="1000"/>
                                        <p:tgtEl>
                                          <p:spTgt spid="140"/>
                                        </p:tgtEl>
                                      </p:cBhvr>
                                    </p:animEffect>
                                  </p:childTnLst>
                                </p:cTn>
                              </p:par>
                              <p:par>
                                <p:cTn id="14" presetID="10" presetClass="entr" presetSubtype="0" fill="hold" nodeType="withEffect">
                                  <p:stCondLst>
                                    <p:cond delay="0"/>
                                  </p:stCondLst>
                                  <p:childTnLst>
                                    <p:set>
                                      <p:cBhvr>
                                        <p:cTn id="15" dur="1" fill="hold">
                                          <p:stCondLst>
                                            <p:cond delay="0"/>
                                          </p:stCondLst>
                                        </p:cTn>
                                        <p:tgtEl>
                                          <p:spTgt spid="142"/>
                                        </p:tgtEl>
                                        <p:attrNameLst>
                                          <p:attrName>style.visibility</p:attrName>
                                        </p:attrNameLst>
                                      </p:cBhvr>
                                      <p:to>
                                        <p:strVal val="visible"/>
                                      </p:to>
                                    </p:set>
                                    <p:animEffect transition="in" filter="fade">
                                      <p:cBhvr>
                                        <p:cTn id="16" dur="10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6" descr="マルを出すクマのキャラクター"/>
          <p:cNvPicPr preferRelativeResize="0"/>
          <p:nvPr/>
        </p:nvPicPr>
        <p:blipFill rotWithShape="1">
          <a:blip r:embed="rId3">
            <a:alphaModFix/>
          </a:blip>
          <a:srcRect/>
          <a:stretch/>
        </p:blipFill>
        <p:spPr>
          <a:xfrm>
            <a:off x="3319030" y="1358900"/>
            <a:ext cx="4575151" cy="5009290"/>
          </a:xfrm>
          <a:prstGeom prst="rect">
            <a:avLst/>
          </a:prstGeom>
          <a:noFill/>
          <a:ln>
            <a:noFill/>
          </a:ln>
        </p:spPr>
      </p:pic>
      <p:pic>
        <p:nvPicPr>
          <p:cNvPr id="149" name="Google Shape;149;p6" descr="バツを出す猫のキャラクター"/>
          <p:cNvPicPr preferRelativeResize="0"/>
          <p:nvPr/>
        </p:nvPicPr>
        <p:blipFill rotWithShape="1">
          <a:blip r:embed="rId4">
            <a:alphaModFix/>
          </a:blip>
          <a:srcRect/>
          <a:stretch/>
        </p:blipFill>
        <p:spPr>
          <a:xfrm>
            <a:off x="7433175" y="1358900"/>
            <a:ext cx="4758825" cy="5009290"/>
          </a:xfrm>
          <a:prstGeom prst="rect">
            <a:avLst/>
          </a:prstGeom>
          <a:noFill/>
          <a:ln>
            <a:noFill/>
          </a:ln>
        </p:spPr>
      </p:pic>
      <p:sp>
        <p:nvSpPr>
          <p:cNvPr id="150" name="Google Shape;150;p6"/>
          <p:cNvSpPr/>
          <p:nvPr/>
        </p:nvSpPr>
        <p:spPr>
          <a:xfrm>
            <a:off x="0" y="3208"/>
            <a:ext cx="3222702" cy="6854792"/>
          </a:xfrm>
          <a:prstGeom prst="rect">
            <a:avLst/>
          </a:prstGeom>
          <a:solidFill>
            <a:srgbClr val="008183"/>
          </a:solidFill>
          <a:ln>
            <a:noFill/>
          </a:ln>
        </p:spPr>
        <p:txBody>
          <a:bodyPr spcFirstLastPara="1" wrap="square" lIns="91425" tIns="45700" rIns="91425" bIns="45700" anchor="ctr" anchorCtr="0">
            <a:noAutofit/>
          </a:bodyPr>
          <a:lstStyle/>
          <a:p>
            <a:pPr lvl="0" algn="ctr">
              <a:buSzPts val="4000"/>
            </a:pPr>
            <a:r>
              <a:rPr lang="en-US" altLang="ja-JP" sz="4000" err="1">
                <a:solidFill>
                  <a:srgbClr val="FFFFFF"/>
                </a:solidFill>
              </a:rPr>
              <a:t>Câu</a:t>
            </a:r>
            <a:r>
              <a:rPr lang="en-US" altLang="ja-JP" sz="4000">
                <a:solidFill>
                  <a:srgbClr val="FFFFFF"/>
                </a:solidFill>
              </a:rPr>
              <a:t> </a:t>
            </a:r>
            <a:r>
              <a:rPr lang="en-US" altLang="ja-JP" sz="4000" err="1">
                <a:solidFill>
                  <a:srgbClr val="FFFFFF"/>
                </a:solidFill>
              </a:rPr>
              <a:t>đố</a:t>
            </a:r>
            <a:r>
              <a:rPr lang="en-US" altLang="ja-JP" sz="4000">
                <a:solidFill>
                  <a:srgbClr val="FFFFFF"/>
                </a:solidFill>
              </a:rPr>
              <a:t> </a:t>
            </a:r>
            <a:r>
              <a:rPr lang="en-US" altLang="ja-JP" sz="4000" err="1">
                <a:solidFill>
                  <a:srgbClr val="FFFFFF"/>
                </a:solidFill>
              </a:rPr>
              <a:t>về</a:t>
            </a:r>
            <a:r>
              <a:rPr lang="en-US" altLang="ja-JP" sz="4000">
                <a:solidFill>
                  <a:srgbClr val="FFFFFF"/>
                </a:solidFill>
              </a:rPr>
              <a:t> </a:t>
            </a:r>
            <a:r>
              <a:rPr lang="en-US" altLang="ja-JP" sz="4000" err="1">
                <a:solidFill>
                  <a:srgbClr val="FFFFFF"/>
                </a:solidFill>
              </a:rPr>
              <a:t>giao</a:t>
            </a:r>
            <a:r>
              <a:rPr lang="en-US" altLang="ja-JP" sz="4000">
                <a:solidFill>
                  <a:srgbClr val="FFFFFF"/>
                </a:solidFill>
              </a:rPr>
              <a:t> </a:t>
            </a:r>
            <a:r>
              <a:rPr lang="en-US" altLang="ja-JP" sz="4000" err="1">
                <a:solidFill>
                  <a:srgbClr val="FFFFFF"/>
                </a:solidFill>
              </a:rPr>
              <a:t>thông</a:t>
            </a:r>
            <a:endParaRPr lang="en-US" altLang="ja-JP" sz="4000">
              <a:solidFill>
                <a:srgbClr val="FFFFFF"/>
              </a:solidFill>
            </a:endParaRPr>
          </a:p>
        </p:txBody>
      </p:sp>
      <p:sp>
        <p:nvSpPr>
          <p:cNvPr id="151" name="Google Shape;151;p6"/>
          <p:cNvSpPr/>
          <p:nvPr/>
        </p:nvSpPr>
        <p:spPr>
          <a:xfrm>
            <a:off x="1224381" y="1980000"/>
            <a:ext cx="697739" cy="707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ja-JP" sz="4000" b="0" i="0" u="none" strike="noStrike" cap="none">
                <a:solidFill>
                  <a:srgbClr val="000000"/>
                </a:solidFill>
                <a:latin typeface="Arial"/>
                <a:ea typeface="Arial"/>
                <a:cs typeface="Arial"/>
                <a:sym typeface="Arial"/>
              </a:rPr>
              <a:t>３</a:t>
            </a:r>
            <a:endParaRPr sz="40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5" name="Google Shape;546;p36" descr="自転車スマホのイラスト（女性）">
            <a:extLst>
              <a:ext uri="{FF2B5EF4-FFF2-40B4-BE49-F238E27FC236}">
                <a16:creationId xmlns:a16="http://schemas.microsoft.com/office/drawing/2014/main" id="{307328E4-D27E-49FF-9773-B23BA6CFB29A}"/>
              </a:ext>
            </a:extLst>
          </p:cNvPr>
          <p:cNvPicPr preferRelativeResize="0"/>
          <p:nvPr/>
        </p:nvPicPr>
        <p:blipFill rotWithShape="1">
          <a:blip r:embed="rId3">
            <a:alphaModFix/>
          </a:blip>
          <a:srcRect/>
          <a:stretch/>
        </p:blipFill>
        <p:spPr>
          <a:xfrm>
            <a:off x="3970989" y="1402746"/>
            <a:ext cx="4250022" cy="5455941"/>
          </a:xfrm>
          <a:prstGeom prst="rect">
            <a:avLst/>
          </a:prstGeom>
          <a:noFill/>
          <a:ln>
            <a:noFill/>
          </a:ln>
        </p:spPr>
      </p:pic>
      <p:sp>
        <p:nvSpPr>
          <p:cNvPr id="198" name="Google Shape;198;p11"/>
          <p:cNvSpPr txBox="1"/>
          <p:nvPr/>
        </p:nvSpPr>
        <p:spPr>
          <a:xfrm>
            <a:off x="0" y="141"/>
            <a:ext cx="12192000" cy="1077178"/>
          </a:xfrm>
          <a:prstGeom prst="rect">
            <a:avLst/>
          </a:prstGeom>
          <a:solidFill>
            <a:srgbClr val="008183"/>
          </a:solidFill>
          <a:ln>
            <a:noFill/>
          </a:ln>
        </p:spPr>
        <p:txBody>
          <a:bodyPr spcFirstLastPara="1" wrap="square" lIns="91425" tIns="45700" rIns="91425" bIns="45700" anchor="t" anchorCtr="0">
            <a:spAutoFit/>
          </a:bodyPr>
          <a:lstStyle/>
          <a:p>
            <a:pPr lvl="0">
              <a:buSzPts val="3200"/>
            </a:pPr>
            <a:r>
              <a:rPr lang="en-US" altLang="ja-JP" sz="3200" b="1" i="0" u="none" strike="noStrike" cap="none">
                <a:solidFill>
                  <a:srgbClr val="FFFFFF"/>
                </a:solidFill>
                <a:latin typeface="Arial"/>
                <a:ea typeface="Arial"/>
                <a:cs typeface="Arial"/>
                <a:sym typeface="Arial"/>
              </a:rPr>
              <a:t>1</a:t>
            </a:r>
            <a:r>
              <a:rPr lang="ja-JP" sz="3200" b="1" i="0" u="none" strike="noStrike" cap="none">
                <a:solidFill>
                  <a:srgbClr val="FFFFFF"/>
                </a:solidFill>
                <a:latin typeface="Arial"/>
                <a:ea typeface="Arial"/>
                <a:cs typeface="Arial"/>
                <a:sym typeface="Arial"/>
              </a:rPr>
              <a:t>) </a:t>
            </a:r>
            <a:r>
              <a:rPr lang="en-US" altLang="ja-JP" sz="3200" b="1">
                <a:solidFill>
                  <a:srgbClr val="FFFFFF"/>
                </a:solidFill>
              </a:rPr>
              <a:t>Ở </a:t>
            </a:r>
            <a:r>
              <a:rPr lang="en-US" altLang="ja-JP" sz="3200" b="1" err="1">
                <a:solidFill>
                  <a:srgbClr val="FFFFFF"/>
                </a:solidFill>
              </a:rPr>
              <a:t>Nhật</a:t>
            </a:r>
            <a:r>
              <a:rPr lang="en-US" altLang="ja-JP" sz="3200" b="1">
                <a:solidFill>
                  <a:srgbClr val="FFFFFF"/>
                </a:solidFill>
              </a:rPr>
              <a:t>, </a:t>
            </a:r>
            <a:r>
              <a:rPr lang="en-US" altLang="ja-JP" sz="3200" b="1" err="1">
                <a:solidFill>
                  <a:srgbClr val="FFFFFF"/>
                </a:solidFill>
              </a:rPr>
              <a:t>vừa</a:t>
            </a:r>
            <a:r>
              <a:rPr lang="en-US" altLang="ja-JP" sz="3200" b="1">
                <a:solidFill>
                  <a:srgbClr val="FFFFFF"/>
                </a:solidFill>
              </a:rPr>
              <a:t> </a:t>
            </a:r>
            <a:r>
              <a:rPr lang="en-US" altLang="ja-JP" sz="3200" b="1" err="1">
                <a:solidFill>
                  <a:srgbClr val="FFFFFF"/>
                </a:solidFill>
              </a:rPr>
              <a:t>đi</a:t>
            </a:r>
            <a:r>
              <a:rPr lang="en-US" altLang="ja-JP" sz="3200" b="1">
                <a:solidFill>
                  <a:srgbClr val="FFFFFF"/>
                </a:solidFill>
              </a:rPr>
              <a:t> </a:t>
            </a:r>
            <a:r>
              <a:rPr lang="en-US" altLang="ja-JP" sz="3200" b="1" err="1">
                <a:solidFill>
                  <a:srgbClr val="FFFFFF"/>
                </a:solidFill>
              </a:rPr>
              <a:t>xe</a:t>
            </a:r>
            <a:r>
              <a:rPr lang="en-US" altLang="ja-JP" sz="3200" b="1">
                <a:solidFill>
                  <a:srgbClr val="FFFFFF"/>
                </a:solidFill>
              </a:rPr>
              <a:t> </a:t>
            </a:r>
            <a:r>
              <a:rPr lang="en-US" altLang="ja-JP" sz="3200" b="1" err="1">
                <a:solidFill>
                  <a:srgbClr val="FFFFFF"/>
                </a:solidFill>
              </a:rPr>
              <a:t>đạp</a:t>
            </a:r>
            <a:r>
              <a:rPr lang="en-US" altLang="ja-JP" sz="3200" b="1">
                <a:solidFill>
                  <a:srgbClr val="FFFFFF"/>
                </a:solidFill>
              </a:rPr>
              <a:t> </a:t>
            </a:r>
            <a:r>
              <a:rPr lang="en-US" altLang="ja-JP" sz="3200" b="1" err="1">
                <a:solidFill>
                  <a:srgbClr val="FFFFFF"/>
                </a:solidFill>
              </a:rPr>
              <a:t>vừa</a:t>
            </a:r>
            <a:r>
              <a:rPr lang="en-US" altLang="ja-JP" sz="3200" b="1">
                <a:solidFill>
                  <a:srgbClr val="FFFFFF"/>
                </a:solidFill>
              </a:rPr>
              <a:t> </a:t>
            </a:r>
            <a:r>
              <a:rPr lang="en-US" altLang="ja-JP" sz="3200" b="1" err="1">
                <a:solidFill>
                  <a:srgbClr val="FFFFFF"/>
                </a:solidFill>
              </a:rPr>
              <a:t>nhìn</a:t>
            </a:r>
            <a:r>
              <a:rPr lang="en-US" altLang="ja-JP" sz="3200" b="1">
                <a:solidFill>
                  <a:srgbClr val="FFFFFF"/>
                </a:solidFill>
              </a:rPr>
              <a:t> </a:t>
            </a:r>
            <a:r>
              <a:rPr lang="en-US" altLang="ja-JP" sz="3200" b="1" err="1">
                <a:solidFill>
                  <a:srgbClr val="FFFFFF"/>
                </a:solidFill>
              </a:rPr>
              <a:t>điện</a:t>
            </a:r>
            <a:r>
              <a:rPr lang="en-US" altLang="ja-JP" sz="3200" b="1">
                <a:solidFill>
                  <a:srgbClr val="FFFFFF"/>
                </a:solidFill>
              </a:rPr>
              <a:t> </a:t>
            </a:r>
            <a:r>
              <a:rPr lang="en-US" altLang="ja-JP" sz="3200" b="1" err="1">
                <a:solidFill>
                  <a:srgbClr val="FFFFFF"/>
                </a:solidFill>
              </a:rPr>
              <a:t>thoại</a:t>
            </a:r>
            <a:r>
              <a:rPr lang="en-US" altLang="ja-JP" sz="3200" b="1">
                <a:solidFill>
                  <a:srgbClr val="FFFFFF"/>
                </a:solidFill>
              </a:rPr>
              <a:t> </a:t>
            </a:r>
            <a:r>
              <a:rPr lang="en-US" altLang="ja-JP" sz="3200" b="1" err="1">
                <a:solidFill>
                  <a:srgbClr val="FFFFFF"/>
                </a:solidFill>
              </a:rPr>
              <a:t>là</a:t>
            </a:r>
            <a:r>
              <a:rPr lang="en-US" altLang="ja-JP" sz="3200" b="1">
                <a:solidFill>
                  <a:srgbClr val="FFFFFF"/>
                </a:solidFill>
              </a:rPr>
              <a:t> vi </a:t>
            </a:r>
            <a:r>
              <a:rPr lang="en-US" altLang="ja-JP" sz="3200" b="1" err="1">
                <a:solidFill>
                  <a:srgbClr val="FFFFFF"/>
                </a:solidFill>
              </a:rPr>
              <a:t>phạm</a:t>
            </a:r>
            <a:r>
              <a:rPr lang="en-US" altLang="ja-JP" sz="3200" b="1">
                <a:solidFill>
                  <a:srgbClr val="FFFFFF"/>
                </a:solidFill>
              </a:rPr>
              <a:t> </a:t>
            </a:r>
            <a:r>
              <a:rPr lang="en-US" altLang="ja-JP" sz="3200" b="1" err="1">
                <a:solidFill>
                  <a:srgbClr val="FFFFFF"/>
                </a:solidFill>
              </a:rPr>
              <a:t>pháp</a:t>
            </a:r>
            <a:r>
              <a:rPr lang="en-US" altLang="ja-JP" sz="3200" b="1">
                <a:solidFill>
                  <a:srgbClr val="FFFFFF"/>
                </a:solidFill>
              </a:rPr>
              <a:t> </a:t>
            </a:r>
            <a:r>
              <a:rPr lang="en-US" altLang="ja-JP" sz="3200" b="1" err="1">
                <a:solidFill>
                  <a:srgbClr val="FFFFFF"/>
                </a:solidFill>
              </a:rPr>
              <a:t>luật</a:t>
            </a:r>
            <a:r>
              <a:rPr lang="en-US" altLang="ja-JP" sz="3200" b="1">
                <a:solidFill>
                  <a:srgbClr val="FFFFFF"/>
                </a:solidFill>
              </a:rPr>
              <a:t>.</a:t>
            </a:r>
            <a:endParaRPr sz="3200" b="1" i="0" u="none" strike="noStrike" cap="none">
              <a:solidFill>
                <a:srgbClr val="FFFFFF"/>
              </a:solidFill>
              <a:latin typeface="Arial"/>
              <a:ea typeface="Arial"/>
              <a:cs typeface="Arial"/>
              <a:sym typeface="Arial"/>
            </a:endParaRPr>
          </a:p>
        </p:txBody>
      </p:sp>
      <p:sp>
        <p:nvSpPr>
          <p:cNvPr id="200" name="Google Shape;200;p11"/>
          <p:cNvSpPr/>
          <p:nvPr/>
        </p:nvSpPr>
        <p:spPr>
          <a:xfrm>
            <a:off x="4137566" y="2176999"/>
            <a:ext cx="3666360" cy="3644439"/>
          </a:xfrm>
          <a:prstGeom prst="donut">
            <a:avLst>
              <a:gd name="adj" fmla="val 1388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7" descr="横断歩道と信号機と歩行者のイラスト（男の子・点滅青信号2）"/>
          <p:cNvPicPr preferRelativeResize="0"/>
          <p:nvPr/>
        </p:nvPicPr>
        <p:blipFill rotWithShape="1">
          <a:blip r:embed="rId3">
            <a:alphaModFix/>
          </a:blip>
          <a:srcRect/>
          <a:stretch/>
        </p:blipFill>
        <p:spPr>
          <a:xfrm>
            <a:off x="6863378" y="1480830"/>
            <a:ext cx="5778985" cy="4773089"/>
          </a:xfrm>
          <a:prstGeom prst="rect">
            <a:avLst/>
          </a:prstGeom>
          <a:noFill/>
          <a:ln>
            <a:noFill/>
          </a:ln>
        </p:spPr>
      </p:pic>
      <p:sp>
        <p:nvSpPr>
          <p:cNvPr id="158" name="Google Shape;158;p7"/>
          <p:cNvSpPr txBox="1"/>
          <p:nvPr/>
        </p:nvSpPr>
        <p:spPr>
          <a:xfrm>
            <a:off x="0" y="141"/>
            <a:ext cx="12192000" cy="1077178"/>
          </a:xfrm>
          <a:prstGeom prst="rect">
            <a:avLst/>
          </a:prstGeom>
          <a:solidFill>
            <a:srgbClr val="008183"/>
          </a:solidFill>
          <a:ln>
            <a:noFill/>
          </a:ln>
        </p:spPr>
        <p:txBody>
          <a:bodyPr spcFirstLastPara="1" wrap="square" lIns="91425" tIns="45700" rIns="91425" bIns="45700" anchor="t" anchorCtr="0">
            <a:spAutoFit/>
          </a:bodyPr>
          <a:lstStyle/>
          <a:p>
            <a:pPr lvl="0">
              <a:buSzPts val="3200"/>
            </a:pPr>
            <a:r>
              <a:rPr lang="en-US" altLang="ja-JP" sz="3200" b="1" i="0" u="none" strike="noStrike" cap="none">
                <a:solidFill>
                  <a:srgbClr val="FFFFFF"/>
                </a:solidFill>
                <a:latin typeface="Arial"/>
                <a:ea typeface="Arial"/>
                <a:cs typeface="Arial"/>
                <a:sym typeface="Arial"/>
              </a:rPr>
              <a:t>2) </a:t>
            </a:r>
            <a:r>
              <a:rPr lang="vi-VN" altLang="ja-JP" sz="3200" b="1">
                <a:solidFill>
                  <a:srgbClr val="FFFFFF"/>
                </a:solidFill>
              </a:rPr>
              <a:t>Đèn tín hiệu màu vàng ở Nhật có nghĩa là “nhanh chóng vượt qua”.</a:t>
            </a:r>
            <a:endParaRPr sz="3200" b="1" i="0" u="none" strike="noStrike" cap="none">
              <a:solidFill>
                <a:srgbClr val="FFFFFF"/>
              </a:solidFill>
              <a:latin typeface="Arial"/>
              <a:ea typeface="Arial"/>
              <a:cs typeface="Arial"/>
              <a:sym typeface="Arial"/>
            </a:endParaRPr>
          </a:p>
        </p:txBody>
      </p:sp>
      <p:sp>
        <p:nvSpPr>
          <p:cNvPr id="159" name="Google Shape;159;p7"/>
          <p:cNvSpPr/>
          <p:nvPr/>
        </p:nvSpPr>
        <p:spPr>
          <a:xfrm>
            <a:off x="5928948" y="1216706"/>
            <a:ext cx="6355800" cy="6118918"/>
          </a:xfrm>
          <a:prstGeom prst="mathMultiply">
            <a:avLst>
              <a:gd name="adj1" fmla="val 1141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60" name="Google Shape;160;p7" descr="信号機のイラスト「黄」"/>
          <p:cNvPicPr preferRelativeResize="0"/>
          <p:nvPr/>
        </p:nvPicPr>
        <p:blipFill rotWithShape="1">
          <a:blip r:embed="rId4">
            <a:alphaModFix/>
          </a:blip>
          <a:srcRect/>
          <a:stretch/>
        </p:blipFill>
        <p:spPr>
          <a:xfrm>
            <a:off x="1242012" y="1743747"/>
            <a:ext cx="5621366" cy="212362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8" descr="高速道路のイラスト"/>
          <p:cNvPicPr preferRelativeResize="0"/>
          <p:nvPr/>
        </p:nvPicPr>
        <p:blipFill rotWithShape="1">
          <a:blip r:embed="rId3">
            <a:alphaModFix/>
          </a:blip>
          <a:srcRect/>
          <a:stretch/>
        </p:blipFill>
        <p:spPr>
          <a:xfrm flipH="1">
            <a:off x="2108158" y="944713"/>
            <a:ext cx="8200977" cy="5552906"/>
          </a:xfrm>
          <a:prstGeom prst="rect">
            <a:avLst/>
          </a:prstGeom>
          <a:noFill/>
          <a:ln>
            <a:noFill/>
          </a:ln>
        </p:spPr>
      </p:pic>
      <p:sp>
        <p:nvSpPr>
          <p:cNvPr id="167" name="Google Shape;167;p8"/>
          <p:cNvSpPr txBox="1"/>
          <p:nvPr/>
        </p:nvSpPr>
        <p:spPr>
          <a:xfrm>
            <a:off x="0" y="141"/>
            <a:ext cx="12192000" cy="1077178"/>
          </a:xfrm>
          <a:prstGeom prst="rect">
            <a:avLst/>
          </a:prstGeom>
          <a:solidFill>
            <a:srgbClr val="008183"/>
          </a:solidFill>
          <a:ln>
            <a:noFill/>
          </a:ln>
        </p:spPr>
        <p:txBody>
          <a:bodyPr spcFirstLastPara="1" wrap="square" lIns="91425" tIns="45700" rIns="91425" bIns="45700" anchor="t" anchorCtr="0">
            <a:spAutoFit/>
          </a:bodyPr>
          <a:lstStyle/>
          <a:p>
            <a:pPr lvl="0">
              <a:buSzPts val="3200"/>
            </a:pPr>
            <a:r>
              <a:rPr lang="en-US" altLang="ja-JP" sz="3200" b="1" i="0" u="none" strike="noStrike" cap="none">
                <a:solidFill>
                  <a:srgbClr val="FFFFFF"/>
                </a:solidFill>
                <a:latin typeface="Arial"/>
                <a:ea typeface="Arial"/>
                <a:cs typeface="Arial"/>
                <a:sym typeface="Arial"/>
              </a:rPr>
              <a:t>3</a:t>
            </a:r>
            <a:r>
              <a:rPr lang="ja-JP" sz="3200" b="1" i="0" u="none" strike="noStrike" cap="none">
                <a:solidFill>
                  <a:srgbClr val="FFFFFF"/>
                </a:solidFill>
                <a:latin typeface="Arial"/>
                <a:ea typeface="Arial"/>
                <a:cs typeface="Arial"/>
                <a:sym typeface="Arial"/>
              </a:rPr>
              <a:t>) </a:t>
            </a:r>
            <a:r>
              <a:rPr lang="vi-VN" altLang="ja-JP" sz="3200" b="1">
                <a:solidFill>
                  <a:srgbClr val="FFFFFF"/>
                </a:solidFill>
              </a:rPr>
              <a:t>Ở </a:t>
            </a:r>
            <a:r>
              <a:rPr lang="en-US" altLang="ja-JP" sz="3200" b="1">
                <a:solidFill>
                  <a:srgbClr val="FFFFFF"/>
                </a:solidFill>
              </a:rPr>
              <a:t>Nhật Bản</a:t>
            </a:r>
            <a:r>
              <a:rPr lang="vi-VN" altLang="ja-JP" sz="3200" b="1">
                <a:solidFill>
                  <a:srgbClr val="FFFFFF"/>
                </a:solidFill>
              </a:rPr>
              <a:t> các phương tiện</a:t>
            </a:r>
            <a:r>
              <a:rPr lang="en-US" altLang="ja-JP" sz="3200" b="1">
                <a:solidFill>
                  <a:srgbClr val="FFFFFF"/>
                </a:solidFill>
              </a:rPr>
              <a:t> </a:t>
            </a:r>
            <a:r>
              <a:rPr lang="en-US" altLang="ja-JP" sz="3200" b="1" err="1">
                <a:solidFill>
                  <a:srgbClr val="FFFFFF"/>
                </a:solidFill>
              </a:rPr>
              <a:t>cũng</a:t>
            </a:r>
            <a:r>
              <a:rPr lang="en-US" altLang="ja-JP" sz="3200" b="1">
                <a:solidFill>
                  <a:srgbClr val="FFFFFF"/>
                </a:solidFill>
              </a:rPr>
              <a:t> </a:t>
            </a:r>
            <a:r>
              <a:rPr lang="en-US" altLang="ja-JP" sz="3200" b="1" err="1">
                <a:solidFill>
                  <a:srgbClr val="FFFFFF"/>
                </a:solidFill>
              </a:rPr>
              <a:t>đi</a:t>
            </a:r>
            <a:r>
              <a:rPr lang="en-US" altLang="ja-JP" sz="3200" b="1">
                <a:solidFill>
                  <a:srgbClr val="FFFFFF"/>
                </a:solidFill>
              </a:rPr>
              <a:t> </a:t>
            </a:r>
            <a:r>
              <a:rPr lang="en-US" altLang="ja-JP" sz="3200" b="1" err="1">
                <a:solidFill>
                  <a:srgbClr val="FFFFFF"/>
                </a:solidFill>
              </a:rPr>
              <a:t>về</a:t>
            </a:r>
            <a:r>
              <a:rPr lang="en-US" altLang="ja-JP" sz="3200" b="1">
                <a:solidFill>
                  <a:srgbClr val="FFFFFF"/>
                </a:solidFill>
              </a:rPr>
              <a:t> </a:t>
            </a:r>
            <a:r>
              <a:rPr lang="en-US" altLang="ja-JP" sz="3200" b="1" err="1">
                <a:solidFill>
                  <a:srgbClr val="FFFFFF"/>
                </a:solidFill>
              </a:rPr>
              <a:t>bên</a:t>
            </a:r>
            <a:r>
              <a:rPr lang="en-US" altLang="ja-JP" sz="3200" b="1">
                <a:solidFill>
                  <a:srgbClr val="FFFFFF"/>
                </a:solidFill>
              </a:rPr>
              <a:t> </a:t>
            </a:r>
            <a:r>
              <a:rPr lang="en-US" altLang="ja-JP" sz="3200" b="1" err="1">
                <a:solidFill>
                  <a:srgbClr val="FFFFFF"/>
                </a:solidFill>
              </a:rPr>
              <a:t>phải</a:t>
            </a:r>
            <a:r>
              <a:rPr lang="en-US" altLang="ja-JP" sz="3200" b="1">
                <a:solidFill>
                  <a:srgbClr val="FFFFFF"/>
                </a:solidFill>
              </a:rPr>
              <a:t> </a:t>
            </a:r>
            <a:r>
              <a:rPr lang="en-US" altLang="ja-JP" sz="3200" b="1" err="1">
                <a:solidFill>
                  <a:srgbClr val="FFFFFF"/>
                </a:solidFill>
              </a:rPr>
              <a:t>giống</a:t>
            </a:r>
            <a:r>
              <a:rPr lang="en-US" altLang="ja-JP" sz="3200" b="1">
                <a:solidFill>
                  <a:srgbClr val="FFFFFF"/>
                </a:solidFill>
              </a:rPr>
              <a:t> </a:t>
            </a:r>
            <a:r>
              <a:rPr lang="en-US" altLang="ja-JP" sz="3200" b="1" err="1">
                <a:solidFill>
                  <a:srgbClr val="FFFFFF"/>
                </a:solidFill>
              </a:rPr>
              <a:t>Việt</a:t>
            </a:r>
            <a:r>
              <a:rPr lang="en-US" altLang="ja-JP" sz="3200" b="1">
                <a:solidFill>
                  <a:srgbClr val="FFFFFF"/>
                </a:solidFill>
              </a:rPr>
              <a:t> Nam.</a:t>
            </a:r>
            <a:endParaRPr sz="3200" b="1" i="0" u="none" strike="noStrike" cap="none">
              <a:solidFill>
                <a:srgbClr val="FFFFFF"/>
              </a:solidFill>
              <a:latin typeface="Arial"/>
              <a:ea typeface="Arial"/>
              <a:cs typeface="Arial"/>
              <a:sym typeface="Arial"/>
            </a:endParaRPr>
          </a:p>
        </p:txBody>
      </p:sp>
      <p:sp>
        <p:nvSpPr>
          <p:cNvPr id="168" name="Google Shape;168;p8"/>
          <p:cNvSpPr/>
          <p:nvPr/>
        </p:nvSpPr>
        <p:spPr>
          <a:xfrm>
            <a:off x="3030746" y="739082"/>
            <a:ext cx="6355800" cy="6118918"/>
          </a:xfrm>
          <a:prstGeom prst="mathMultiply">
            <a:avLst>
              <a:gd name="adj1" fmla="val 1141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169" name="Google Shape;169;p8"/>
          <p:cNvCxnSpPr/>
          <p:nvPr/>
        </p:nvCxnSpPr>
        <p:spPr>
          <a:xfrm rot="10800000" flipH="1">
            <a:off x="6658984" y="2764715"/>
            <a:ext cx="1957891" cy="462579"/>
          </a:xfrm>
          <a:prstGeom prst="straightConnector1">
            <a:avLst/>
          </a:prstGeom>
          <a:noFill/>
          <a:ln w="76200" cap="flat" cmpd="sng">
            <a:solidFill>
              <a:srgbClr val="FF0000"/>
            </a:solidFill>
            <a:prstDash val="solid"/>
            <a:miter lim="800000"/>
            <a:headEnd type="none" w="sm" len="sm"/>
            <a:tailEnd type="triangle" w="med" len="med"/>
          </a:ln>
        </p:spPr>
      </p:cxnSp>
      <p:cxnSp>
        <p:nvCxnSpPr>
          <p:cNvPr id="170" name="Google Shape;170;p8"/>
          <p:cNvCxnSpPr/>
          <p:nvPr/>
        </p:nvCxnSpPr>
        <p:spPr>
          <a:xfrm flipH="1">
            <a:off x="3688357" y="2708685"/>
            <a:ext cx="1844660" cy="574637"/>
          </a:xfrm>
          <a:prstGeom prst="straightConnector1">
            <a:avLst/>
          </a:prstGeom>
          <a:noFill/>
          <a:ln w="76200" cap="flat" cmpd="sng">
            <a:solidFill>
              <a:srgbClr val="FF0000"/>
            </a:solidFill>
            <a:prstDash val="solid"/>
            <a:miter lim="800000"/>
            <a:headEnd type="none" w="sm" len="sm"/>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15087</Words>
  <Application>Microsoft Office PowerPoint</Application>
  <PresentationFormat>Widescreen</PresentationFormat>
  <Paragraphs>554</Paragraphs>
  <Slides>49</Slides>
  <Notes>49</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テーマ</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岡部 聡美</dc:creator>
  <cp:lastModifiedBy>NGUYEN Tra My</cp:lastModifiedBy>
  <cp:revision>20</cp:revision>
  <dcterms:created xsi:type="dcterms:W3CDTF">2020-04-20T07:39:24Z</dcterms:created>
  <dcterms:modified xsi:type="dcterms:W3CDTF">2026-01-28T09:03:11Z</dcterms:modified>
</cp:coreProperties>
</file>