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5"/>
  </p:notesMasterIdLst>
  <p:sldIdLst>
    <p:sldId id="302"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301" r:id="rId30"/>
    <p:sldId id="285" r:id="rId31"/>
    <p:sldId id="286" r:id="rId32"/>
    <p:sldId id="287" r:id="rId33"/>
    <p:sldId id="300" r:id="rId34"/>
    <p:sldId id="291" r:id="rId35"/>
    <p:sldId id="292" r:id="rId36"/>
    <p:sldId id="293" r:id="rId37"/>
    <p:sldId id="294" r:id="rId38"/>
    <p:sldId id="295" r:id="rId39"/>
    <p:sldId id="296" r:id="rId40"/>
    <p:sldId id="297" r:id="rId41"/>
    <p:sldId id="303" r:id="rId42"/>
    <p:sldId id="304" r:id="rId43"/>
    <p:sldId id="299" r:id="rId4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jzljgxlkh9QOJBFrAsbQjA7DxSs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kehara Kazuyo" initials="" lastIdx="8" clrIdx="0"/>
  <p:cmAuthor id="7" name="Microsoft Office ユーザー" initials="Office [4]" lastIdx="1" clrIdx="7">
    <p:extLst/>
  </p:cmAuthor>
  <p:cmAuthor id="1" name="Kenji Adachi" initials="" lastIdx="15" clrIdx="1"/>
  <p:cmAuthor id="2" name="Takehara Kazuyo" initials="TK" lastIdx="25" clrIdx="2">
    <p:extLst/>
  </p:cmAuthor>
  <p:cmAuthor id="3" name="Kenji Adachi" initials="KA" lastIdx="3" clrIdx="3">
    <p:extLst/>
  </p:cmAuthor>
  <p:cmAuthor id="4" name="Microsoft Office ユーザー" initials="Office" lastIdx="12" clrIdx="4">
    <p:extLst/>
  </p:cmAuthor>
  <p:cmAuthor id="5" name="Microsoft Office ユーザー" initials="Office [2]" lastIdx="1" clrIdx="5">
    <p:extLst/>
  </p:cmAuthor>
  <p:cmAuthor id="6" name="Microsoft Office ユーザー" initials="Office [3]" lastIdx="1"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9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4E28A3-3799-4A0A-B48A-8CAD59EA6958}" v="17" dt="2021-06-08T07:01:55.2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60" autoAdjust="0"/>
    <p:restoredTop sz="90308" autoAdjust="0"/>
  </p:normalViewPr>
  <p:slideViewPr>
    <p:cSldViewPr snapToGrid="0">
      <p:cViewPr varScale="1">
        <p:scale>
          <a:sx n="79" d="100"/>
          <a:sy n="79" d="100"/>
        </p:scale>
        <p:origin x="73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50" Type="http://customschemas.google.com/relationships/presentationmetadata" Target="meta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kehara Kazuyo" userId="6c1305eccc517997" providerId="LiveId" clId="{BD4E28A3-3799-4A0A-B48A-8CAD59EA6958}"/>
    <pc:docChg chg="custSel modSld">
      <pc:chgData name="Takehara Kazuyo" userId="6c1305eccc517997" providerId="LiveId" clId="{BD4E28A3-3799-4A0A-B48A-8CAD59EA6958}" dt="2021-06-08T07:01:55.259" v="53"/>
      <pc:docMkLst>
        <pc:docMk/>
      </pc:docMkLst>
      <pc:sldChg chg="modNotesTx">
        <pc:chgData name="Takehara Kazuyo" userId="6c1305eccc517997" providerId="LiveId" clId="{BD4E28A3-3799-4A0A-B48A-8CAD59EA6958}" dt="2021-06-08T06:46:47.096" v="40" actId="20577"/>
        <pc:sldMkLst>
          <pc:docMk/>
          <pc:sldMk cId="0" sldId="256"/>
        </pc:sldMkLst>
      </pc:sldChg>
      <pc:sldChg chg="delCm">
        <pc:chgData name="Takehara Kazuyo" userId="6c1305eccc517997" providerId="LiveId" clId="{BD4E28A3-3799-4A0A-B48A-8CAD59EA6958}" dt="2021-06-08T06:30:39.219" v="0" actId="1592"/>
        <pc:sldMkLst>
          <pc:docMk/>
          <pc:sldMk cId="0" sldId="259"/>
        </pc:sldMkLst>
      </pc:sldChg>
      <pc:sldChg chg="delCm">
        <pc:chgData name="Takehara Kazuyo" userId="6c1305eccc517997" providerId="LiveId" clId="{BD4E28A3-3799-4A0A-B48A-8CAD59EA6958}" dt="2021-06-08T06:32:50.306" v="1" actId="1592"/>
        <pc:sldMkLst>
          <pc:docMk/>
          <pc:sldMk cId="0" sldId="260"/>
        </pc:sldMkLst>
      </pc:sldChg>
      <pc:sldChg chg="addCm modCm">
        <pc:chgData name="Takehara Kazuyo" userId="6c1305eccc517997" providerId="LiveId" clId="{BD4E28A3-3799-4A0A-B48A-8CAD59EA6958}" dt="2021-06-08T06:58:56.415" v="44"/>
        <pc:sldMkLst>
          <pc:docMk/>
          <pc:sldMk cId="0" sldId="264"/>
        </pc:sldMkLst>
      </pc:sldChg>
      <pc:sldChg chg="addCm modCm">
        <pc:chgData name="Takehara Kazuyo" userId="6c1305eccc517997" providerId="LiveId" clId="{BD4E28A3-3799-4A0A-B48A-8CAD59EA6958}" dt="2021-06-08T06:59:18.385" v="46"/>
        <pc:sldMkLst>
          <pc:docMk/>
          <pc:sldMk cId="0" sldId="265"/>
        </pc:sldMkLst>
      </pc:sldChg>
      <pc:sldChg chg="addCm modCm">
        <pc:chgData name="Takehara Kazuyo" userId="6c1305eccc517997" providerId="LiveId" clId="{BD4E28A3-3799-4A0A-B48A-8CAD59EA6958}" dt="2021-06-08T06:59:42.075" v="48"/>
        <pc:sldMkLst>
          <pc:docMk/>
          <pc:sldMk cId="0" sldId="266"/>
        </pc:sldMkLst>
      </pc:sldChg>
      <pc:sldChg chg="modNotesTx">
        <pc:chgData name="Takehara Kazuyo" userId="6c1305eccc517997" providerId="LiveId" clId="{BD4E28A3-3799-4A0A-B48A-8CAD59EA6958}" dt="2021-06-08T06:46:41.994" v="39" actId="20577"/>
        <pc:sldMkLst>
          <pc:docMk/>
          <pc:sldMk cId="0" sldId="268"/>
        </pc:sldMkLst>
      </pc:sldChg>
      <pc:sldChg chg="delCm">
        <pc:chgData name="Takehara Kazuyo" userId="6c1305eccc517997" providerId="LiveId" clId="{BD4E28A3-3799-4A0A-B48A-8CAD59EA6958}" dt="2021-06-08T06:33:17.425" v="2" actId="1592"/>
        <pc:sldMkLst>
          <pc:docMk/>
          <pc:sldMk cId="0" sldId="269"/>
        </pc:sldMkLst>
      </pc:sldChg>
      <pc:sldChg chg="delCm">
        <pc:chgData name="Takehara Kazuyo" userId="6c1305eccc517997" providerId="LiveId" clId="{BD4E28A3-3799-4A0A-B48A-8CAD59EA6958}" dt="2021-06-08T06:33:24.850" v="3" actId="1592"/>
        <pc:sldMkLst>
          <pc:docMk/>
          <pc:sldMk cId="0" sldId="270"/>
        </pc:sldMkLst>
      </pc:sldChg>
      <pc:sldChg chg="delCm">
        <pc:chgData name="Takehara Kazuyo" userId="6c1305eccc517997" providerId="LiveId" clId="{BD4E28A3-3799-4A0A-B48A-8CAD59EA6958}" dt="2021-06-08T06:33:35.649" v="4" actId="1592"/>
        <pc:sldMkLst>
          <pc:docMk/>
          <pc:sldMk cId="0" sldId="273"/>
        </pc:sldMkLst>
      </pc:sldChg>
      <pc:sldChg chg="modSp mod addCm delCm modCm">
        <pc:chgData name="Takehara Kazuyo" userId="6c1305eccc517997" providerId="LiveId" clId="{BD4E28A3-3799-4A0A-B48A-8CAD59EA6958}" dt="2021-06-08T06:36:45.456" v="29" actId="5900"/>
        <pc:sldMkLst>
          <pc:docMk/>
          <pc:sldMk cId="0" sldId="284"/>
        </pc:sldMkLst>
        <pc:spChg chg="mod">
          <ac:chgData name="Takehara Kazuyo" userId="6c1305eccc517997" providerId="LiveId" clId="{BD4E28A3-3799-4A0A-B48A-8CAD59EA6958}" dt="2021-06-08T06:35:25.427" v="13" actId="14100"/>
          <ac:spMkLst>
            <pc:docMk/>
            <pc:sldMk cId="0" sldId="284"/>
            <ac:spMk id="376" creationId="{00000000-0000-0000-0000-000000000000}"/>
          </ac:spMkLst>
        </pc:spChg>
        <pc:spChg chg="mod">
          <ac:chgData name="Takehara Kazuyo" userId="6c1305eccc517997" providerId="LiveId" clId="{BD4E28A3-3799-4A0A-B48A-8CAD59EA6958}" dt="2021-06-08T06:35:41.901" v="17" actId="14100"/>
          <ac:spMkLst>
            <pc:docMk/>
            <pc:sldMk cId="0" sldId="284"/>
            <ac:spMk id="378" creationId="{00000000-0000-0000-0000-000000000000}"/>
          </ac:spMkLst>
        </pc:spChg>
      </pc:sldChg>
      <pc:sldChg chg="delCm">
        <pc:chgData name="Takehara Kazuyo" userId="6c1305eccc517997" providerId="LiveId" clId="{BD4E28A3-3799-4A0A-B48A-8CAD59EA6958}" dt="2021-06-08T06:37:14.152" v="32" actId="1592"/>
        <pc:sldMkLst>
          <pc:docMk/>
          <pc:sldMk cId="0" sldId="291"/>
        </pc:sldMkLst>
      </pc:sldChg>
      <pc:sldChg chg="delCm">
        <pc:chgData name="Takehara Kazuyo" userId="6c1305eccc517997" providerId="LiveId" clId="{BD4E28A3-3799-4A0A-B48A-8CAD59EA6958}" dt="2021-06-08T06:37:19.759" v="33" actId="1592"/>
        <pc:sldMkLst>
          <pc:docMk/>
          <pc:sldMk cId="0" sldId="292"/>
        </pc:sldMkLst>
      </pc:sldChg>
      <pc:sldChg chg="delCm">
        <pc:chgData name="Takehara Kazuyo" userId="6c1305eccc517997" providerId="LiveId" clId="{BD4E28A3-3799-4A0A-B48A-8CAD59EA6958}" dt="2021-06-08T06:37:23.475" v="34" actId="1592"/>
        <pc:sldMkLst>
          <pc:docMk/>
          <pc:sldMk cId="0" sldId="293"/>
        </pc:sldMkLst>
      </pc:sldChg>
      <pc:sldChg chg="delCm">
        <pc:chgData name="Takehara Kazuyo" userId="6c1305eccc517997" providerId="LiveId" clId="{BD4E28A3-3799-4A0A-B48A-8CAD59EA6958}" dt="2021-06-08T06:37:30.622" v="36" actId="1592"/>
        <pc:sldMkLst>
          <pc:docMk/>
          <pc:sldMk cId="0" sldId="294"/>
        </pc:sldMkLst>
      </pc:sldChg>
      <pc:sldChg chg="modCm">
        <pc:chgData name="Takehara Kazuyo" userId="6c1305eccc517997" providerId="LiveId" clId="{BD4E28A3-3799-4A0A-B48A-8CAD59EA6958}" dt="2021-06-08T06:38:51.054" v="38"/>
        <pc:sldMkLst>
          <pc:docMk/>
          <pc:sldMk cId="0" sldId="299"/>
        </pc:sldMkLst>
      </pc:sldChg>
      <pc:sldChg chg="delCm modCm modNotesTx">
        <pc:chgData name="Takehara Kazuyo" userId="6c1305eccc517997" providerId="LiveId" clId="{BD4E28A3-3799-4A0A-B48A-8CAD59EA6958}" dt="2021-06-08T07:01:55.259" v="53"/>
        <pc:sldMkLst>
          <pc:docMk/>
          <pc:sldMk cId="2801590355"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202009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altLang="en-US" dirty="0" smtClean="0"/>
              <a:t>今から、日本の家について見ていきましょう。▼</a:t>
            </a:r>
          </a:p>
          <a:p>
            <a:pPr marL="0" lvl="0" indent="0" algn="l" rtl="0">
              <a:spcBef>
                <a:spcPts val="0"/>
              </a:spcBef>
              <a:spcAft>
                <a:spcPts val="0"/>
              </a:spcAft>
              <a:buClr>
                <a:schemeClr val="dk1"/>
              </a:buClr>
              <a:buSzPts val="1200"/>
              <a:buFont typeface="Arial"/>
              <a:buNone/>
            </a:pPr>
            <a:endParaRPr lang="ja-JP" altLang="en-US" dirty="0" smtClean="0"/>
          </a:p>
          <a:p>
            <a:pPr marL="0" lvl="0" indent="0" algn="l" rtl="0">
              <a:spcBef>
                <a:spcPts val="0"/>
              </a:spcBef>
              <a:spcAft>
                <a:spcPts val="0"/>
              </a:spcAft>
              <a:buClr>
                <a:schemeClr val="dk1"/>
              </a:buClr>
              <a:buSzPts val="1200"/>
              <a:buFont typeface="Arial"/>
              <a:buNone/>
            </a:pPr>
            <a:r>
              <a:rPr lang="en-US" altLang="ja-JP" dirty="0" err="1" smtClean="0"/>
              <a:t>Sau</a:t>
            </a:r>
            <a:r>
              <a:rPr lang="en-US" altLang="ja-JP" dirty="0" smtClean="0"/>
              <a:t> </a:t>
            </a:r>
            <a:r>
              <a:rPr lang="en-US" altLang="ja-JP" dirty="0" err="1" smtClean="0"/>
              <a:t>đây</a:t>
            </a:r>
            <a:r>
              <a:rPr lang="en-US" altLang="ja-JP" dirty="0" smtClean="0"/>
              <a:t>, </a:t>
            </a:r>
            <a:r>
              <a:rPr lang="en-US" altLang="ja-JP" dirty="0" err="1" smtClean="0"/>
              <a:t>hãy</a:t>
            </a:r>
            <a:r>
              <a:rPr lang="en-US" altLang="ja-JP" dirty="0" smtClean="0"/>
              <a:t> </a:t>
            </a:r>
            <a:r>
              <a:rPr lang="en-US" altLang="ja-JP" dirty="0" err="1" smtClean="0"/>
              <a:t>cùng</a:t>
            </a:r>
            <a:r>
              <a:rPr lang="en-US" altLang="ja-JP" dirty="0" smtClean="0"/>
              <a:t> </a:t>
            </a:r>
            <a:r>
              <a:rPr lang="en-US" altLang="ja-JP" dirty="0" err="1" smtClean="0"/>
              <a:t>xem</a:t>
            </a:r>
            <a:r>
              <a:rPr lang="en-US" altLang="ja-JP" dirty="0" smtClean="0"/>
              <a:t> </a:t>
            </a:r>
            <a:r>
              <a:rPr lang="en-US" altLang="ja-JP" dirty="0" err="1" smtClean="0"/>
              <a:t>những</a:t>
            </a:r>
            <a:r>
              <a:rPr lang="en-US" altLang="ja-JP" dirty="0" smtClean="0"/>
              <a:t> </a:t>
            </a:r>
            <a:r>
              <a:rPr lang="en-US" altLang="ja-JP" dirty="0" err="1" smtClean="0"/>
              <a:t>hình</a:t>
            </a:r>
            <a:r>
              <a:rPr lang="en-US" altLang="ja-JP" dirty="0" smtClean="0"/>
              <a:t> </a:t>
            </a:r>
            <a:r>
              <a:rPr lang="en-US" altLang="ja-JP" dirty="0" err="1" smtClean="0"/>
              <a:t>ảnh</a:t>
            </a:r>
            <a:r>
              <a:rPr lang="en-US" altLang="ja-JP" dirty="0" smtClean="0"/>
              <a:t> </a:t>
            </a:r>
            <a:r>
              <a:rPr lang="en-US" altLang="ja-JP" dirty="0" err="1" smtClean="0"/>
              <a:t>về</a:t>
            </a:r>
            <a:r>
              <a:rPr lang="en-US" altLang="ja-JP" dirty="0" smtClean="0"/>
              <a:t> </a:t>
            </a:r>
            <a:r>
              <a:rPr lang="en-US" altLang="ja-JP" dirty="0" err="1" smtClean="0"/>
              <a:t>nhà</a:t>
            </a:r>
            <a:r>
              <a:rPr lang="en-US" altLang="ja-JP" dirty="0" smtClean="0"/>
              <a:t> </a:t>
            </a:r>
            <a:r>
              <a:rPr lang="en-US" altLang="ja-JP" dirty="0" err="1" smtClean="0"/>
              <a:t>cửa</a:t>
            </a:r>
            <a:r>
              <a:rPr lang="en-US" altLang="ja-JP" dirty="0" smtClean="0"/>
              <a:t> ở </a:t>
            </a:r>
            <a:r>
              <a:rPr lang="en-US" altLang="ja-JP" dirty="0" err="1" smtClean="0"/>
              <a:t>Nhật</a:t>
            </a:r>
            <a:r>
              <a:rPr lang="en-US" altLang="ja-JP" dirty="0" smtClean="0"/>
              <a:t>. ▼</a:t>
            </a:r>
            <a:endParaRPr lang="ja-JP" altLang="en-US"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a:t>
            </a:fld>
            <a:endParaRPr/>
          </a:p>
        </p:txBody>
      </p:sp>
    </p:spTree>
    <p:extLst>
      <p:ext uri="{BB962C8B-B14F-4D97-AF65-F5344CB8AC3E}">
        <p14:creationId xmlns:p14="http://schemas.microsoft.com/office/powerpoint/2010/main" val="1074858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strike="noStrike" dirty="0"/>
              <a:t>問題3）</a:t>
            </a:r>
            <a:r>
              <a:rPr lang="ja-JP" b="0" dirty="0"/>
              <a:t>日本で</a:t>
            </a:r>
            <a:r>
              <a:rPr lang="ja-JP" b="0" dirty="0" smtClean="0"/>
              <a:t>は布団</a:t>
            </a:r>
            <a:r>
              <a:rPr lang="ja-JP" b="0" dirty="0"/>
              <a:t>［ふとん］を敷［し］いて寝る</a:t>
            </a:r>
            <a:r>
              <a:rPr lang="ja-JP" b="0" dirty="0" smtClean="0"/>
              <a:t>人が</a:t>
            </a:r>
            <a:r>
              <a:rPr lang="ja-JP" b="0" dirty="0"/>
              <a:t>多いです。○ですか、×ですか。▼</a:t>
            </a:r>
            <a:endParaRPr b="0" dirty="0"/>
          </a:p>
          <a:p>
            <a:pPr marL="0" lvl="0" indent="0" algn="l" rtl="0">
              <a:spcBef>
                <a:spcPts val="0"/>
              </a:spcBef>
              <a:spcAft>
                <a:spcPts val="0"/>
              </a:spcAft>
              <a:buClr>
                <a:schemeClr val="dk1"/>
              </a:buClr>
              <a:buSzPts val="1200"/>
              <a:buFont typeface="Arial"/>
              <a:buNone/>
            </a:pPr>
            <a:r>
              <a:rPr lang="ja-JP" b="0" dirty="0"/>
              <a:t>✕　▼</a:t>
            </a:r>
            <a:endParaRPr b="0" dirty="0"/>
          </a:p>
          <a:p>
            <a:pPr marL="0" lvl="0" indent="0" algn="l" rtl="0">
              <a:spcBef>
                <a:spcPts val="0"/>
              </a:spcBef>
              <a:spcAft>
                <a:spcPts val="0"/>
              </a:spcAft>
              <a:buClr>
                <a:schemeClr val="dk1"/>
              </a:buClr>
              <a:buSzPts val="1200"/>
              <a:buFont typeface="Arial"/>
              <a:buNone/>
            </a:pPr>
            <a:endParaRPr b="0" dirty="0"/>
          </a:p>
          <a:p>
            <a:pPr marL="0" lvl="0" indent="0" algn="l" rtl="0">
              <a:spcBef>
                <a:spcPts val="0"/>
              </a:spcBef>
              <a:spcAft>
                <a:spcPts val="0"/>
              </a:spcAft>
              <a:buClr>
                <a:schemeClr val="dk1"/>
              </a:buClr>
              <a:buSzPts val="1200"/>
              <a:buFont typeface="Arial"/>
              <a:buNone/>
            </a:pPr>
            <a:r>
              <a:rPr lang="vi-VN" altLang="ja-JP" b="0" dirty="0" smtClean="0"/>
              <a:t>Câu 3) </a:t>
            </a:r>
            <a:r>
              <a:rPr lang="ja-JP" b="0" dirty="0" smtClean="0"/>
              <a:t>Ở Nhật</a:t>
            </a:r>
            <a:r>
              <a:rPr lang="vi-VN" altLang="ja-JP" b="0" dirty="0" smtClean="0"/>
              <a:t>,</a:t>
            </a:r>
            <a:r>
              <a:rPr lang="vi-VN" altLang="ja-JP" b="0" baseline="0" dirty="0" smtClean="0"/>
              <a:t> </a:t>
            </a:r>
            <a:r>
              <a:rPr lang="vi-VN" altLang="ja-JP" b="0" dirty="0" smtClean="0"/>
              <a:t>có nhiều</a:t>
            </a:r>
            <a:r>
              <a:rPr lang="ja-JP" b="0" dirty="0" smtClean="0"/>
              <a:t> </a:t>
            </a:r>
            <a:r>
              <a:rPr lang="ja-JP" b="0" dirty="0"/>
              <a:t>người trải chăn đệm xuống đất </a:t>
            </a:r>
            <a:r>
              <a:rPr lang="ja-JP" b="0" dirty="0" smtClean="0"/>
              <a:t>ngủ. </a:t>
            </a:r>
            <a:r>
              <a:rPr lang="ja-JP" b="0" dirty="0"/>
              <a:t>Đúng hay sai? ▼</a:t>
            </a:r>
            <a:endParaRPr b="0" dirty="0"/>
          </a:p>
          <a:p>
            <a:pPr marL="0" lvl="0" indent="0" algn="l" rtl="0">
              <a:spcBef>
                <a:spcPts val="0"/>
              </a:spcBef>
              <a:spcAft>
                <a:spcPts val="0"/>
              </a:spcAft>
              <a:buClr>
                <a:schemeClr val="dk1"/>
              </a:buClr>
              <a:buSzPts val="1200"/>
              <a:buFont typeface="Arial"/>
              <a:buNone/>
            </a:pPr>
            <a:r>
              <a:rPr lang="ja-JP" b="0" dirty="0"/>
              <a:t>✕　▼</a:t>
            </a:r>
            <a:endParaRPr b="0" dirty="0"/>
          </a:p>
          <a:p>
            <a:pPr marL="0" lvl="0" indent="0" algn="l" rtl="0">
              <a:spcBef>
                <a:spcPts val="0"/>
              </a:spcBef>
              <a:spcAft>
                <a:spcPts val="0"/>
              </a:spcAft>
              <a:buClr>
                <a:schemeClr val="dk1"/>
              </a:buClr>
              <a:buSzPts val="1200"/>
              <a:buFont typeface="Arial"/>
              <a:buNone/>
            </a:pPr>
            <a:endParaRPr dirty="0"/>
          </a:p>
        </p:txBody>
      </p:sp>
      <p:sp>
        <p:nvSpPr>
          <p:cNvPr id="167" name="Google Shape;16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ltLang="ja-JP"/>
              <a:t>10</a:t>
            </a:fld>
            <a:endParaRPr/>
          </a:p>
        </p:txBody>
      </p:sp>
    </p:spTree>
    <p:extLst>
      <p:ext uri="{BB962C8B-B14F-4D97-AF65-F5344CB8AC3E}">
        <p14:creationId xmlns:p14="http://schemas.microsoft.com/office/powerpoint/2010/main" val="1145507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strike="noStrike" dirty="0"/>
              <a:t>問題4</a:t>
            </a:r>
            <a:r>
              <a:rPr lang="ja-JP" b="0" strike="noStrike" dirty="0" smtClean="0"/>
              <a:t>）日本</a:t>
            </a:r>
            <a:r>
              <a:rPr lang="ja-JP" b="0" strike="noStrike" dirty="0"/>
              <a:t>ではトイレに</a:t>
            </a:r>
            <a:r>
              <a:rPr lang="ja-JP" b="0" dirty="0"/>
              <a:t>トイレットペーパー</a:t>
            </a:r>
            <a:r>
              <a:rPr lang="ja-JP" b="0" dirty="0" smtClean="0"/>
              <a:t>を流して</a:t>
            </a:r>
            <a:r>
              <a:rPr lang="ja-JP" b="0" dirty="0"/>
              <a:t>もいいです。〇ですか、✕ですか。▼</a:t>
            </a:r>
            <a:endParaRPr b="0" dirty="0"/>
          </a:p>
          <a:p>
            <a:pPr marL="0" lvl="0" indent="0" algn="l" rtl="0">
              <a:spcBef>
                <a:spcPts val="0"/>
              </a:spcBef>
              <a:spcAft>
                <a:spcPts val="0"/>
              </a:spcAft>
              <a:buClr>
                <a:schemeClr val="dk1"/>
              </a:buClr>
              <a:buSzPts val="1200"/>
              <a:buFont typeface="Arial"/>
              <a:buNone/>
            </a:pPr>
            <a:r>
              <a:rPr lang="ja-JP" b="0" dirty="0"/>
              <a:t>〇　▼</a:t>
            </a:r>
            <a:endParaRPr b="0" dirty="0"/>
          </a:p>
          <a:p>
            <a:pPr marL="0" lvl="0" indent="0" algn="l" rtl="0">
              <a:spcBef>
                <a:spcPts val="0"/>
              </a:spcBef>
              <a:spcAft>
                <a:spcPts val="0"/>
              </a:spcAft>
              <a:buClr>
                <a:schemeClr val="dk1"/>
              </a:buClr>
              <a:buSzPts val="1200"/>
              <a:buFont typeface="Arial"/>
              <a:buNone/>
            </a:pPr>
            <a:endParaRPr b="0" dirty="0"/>
          </a:p>
          <a:p>
            <a:pPr marL="0" lvl="0" indent="0" algn="l" rtl="0">
              <a:spcBef>
                <a:spcPts val="0"/>
              </a:spcBef>
              <a:spcAft>
                <a:spcPts val="0"/>
              </a:spcAft>
              <a:buClr>
                <a:schemeClr val="dk1"/>
              </a:buClr>
              <a:buSzPts val="1200"/>
              <a:buFont typeface="Arial"/>
              <a:buNone/>
            </a:pPr>
            <a:r>
              <a:rPr lang="vi-VN" altLang="ja-JP" b="0" dirty="0" smtClean="0"/>
              <a:t>Câu 4) Ở Nhật</a:t>
            </a:r>
            <a:r>
              <a:rPr lang="ja-JP" b="0" dirty="0" smtClean="0"/>
              <a:t>, </a:t>
            </a:r>
            <a:r>
              <a:rPr lang="ja-JP" b="0" dirty="0"/>
              <a:t>có thể bỏ luôn giấy vệ sinh vào bồ</a:t>
            </a:r>
            <a:r>
              <a:rPr lang="ja-JP" b="0"/>
              <a:t>n </a:t>
            </a:r>
            <a:r>
              <a:rPr lang="en-US" altLang="ja-JP" b="0" smtClean="0"/>
              <a:t>cầu</a:t>
            </a:r>
            <a:r>
              <a:rPr lang="en-US" altLang="ja-JP" b="0" baseline="0" smtClean="0"/>
              <a:t> </a:t>
            </a:r>
            <a:r>
              <a:rPr lang="ja-JP" b="0" smtClean="0"/>
              <a:t>v</a:t>
            </a:r>
            <a:r>
              <a:rPr lang="ja-JP" b="0" dirty="0"/>
              <a:t>à xả nước. Đúng hay sai?▼</a:t>
            </a:r>
            <a:endParaRPr b="0" dirty="0"/>
          </a:p>
          <a:p>
            <a:pPr marL="0" lvl="0" indent="0" algn="l" rtl="0">
              <a:spcBef>
                <a:spcPts val="0"/>
              </a:spcBef>
              <a:spcAft>
                <a:spcPts val="0"/>
              </a:spcAft>
              <a:buClr>
                <a:schemeClr val="dk1"/>
              </a:buClr>
              <a:buSzPts val="1200"/>
              <a:buFont typeface="Arial"/>
              <a:buNone/>
            </a:pPr>
            <a:r>
              <a:rPr lang="ja-JP" b="0" dirty="0"/>
              <a:t>〇　▼</a:t>
            </a:r>
            <a:endParaRPr b="0" dirty="0"/>
          </a:p>
          <a:p>
            <a:pPr marL="0" lvl="0" indent="0" algn="l" rtl="0">
              <a:spcBef>
                <a:spcPts val="0"/>
              </a:spcBef>
              <a:spcAft>
                <a:spcPts val="0"/>
              </a:spcAft>
              <a:buClr>
                <a:schemeClr val="dk1"/>
              </a:buClr>
              <a:buSzPts val="1200"/>
              <a:buFont typeface="Arial"/>
              <a:buNone/>
            </a:pPr>
            <a:endParaRPr dirty="0"/>
          </a:p>
        </p:txBody>
      </p:sp>
      <p:sp>
        <p:nvSpPr>
          <p:cNvPr id="175" name="Google Shape;17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ltLang="ja-JP"/>
              <a:t>11</a:t>
            </a:fld>
            <a:endParaRPr/>
          </a:p>
        </p:txBody>
      </p:sp>
    </p:spTree>
    <p:extLst>
      <p:ext uri="{BB962C8B-B14F-4D97-AF65-F5344CB8AC3E}">
        <p14:creationId xmlns:p14="http://schemas.microsoft.com/office/powerpoint/2010/main" val="353472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strike="noStrike" dirty="0"/>
              <a:t>問題5）日本の家では、</a:t>
            </a:r>
            <a:r>
              <a:rPr lang="ja-JP" b="0" dirty="0"/>
              <a:t>お風呂や台所で蛇口［じゃぐち］をひねるだけで、すぐお湯が出ます。〇ですか、×ですか。▼</a:t>
            </a:r>
            <a:endParaRPr b="0" dirty="0"/>
          </a:p>
          <a:p>
            <a:pPr marL="0" lvl="0" indent="0" algn="l" rtl="0">
              <a:spcBef>
                <a:spcPts val="0"/>
              </a:spcBef>
              <a:spcAft>
                <a:spcPts val="0"/>
              </a:spcAft>
              <a:buClr>
                <a:schemeClr val="dk1"/>
              </a:buClr>
              <a:buSzPts val="1200"/>
              <a:buFont typeface="Arial"/>
              <a:buNone/>
            </a:pPr>
            <a:r>
              <a:rPr lang="ja-JP" b="0" dirty="0"/>
              <a:t>〇　▼</a:t>
            </a:r>
            <a:endParaRPr b="0" dirty="0"/>
          </a:p>
          <a:p>
            <a:pPr marL="0" lvl="0" indent="0" algn="l" rtl="0">
              <a:spcBef>
                <a:spcPts val="0"/>
              </a:spcBef>
              <a:spcAft>
                <a:spcPts val="0"/>
              </a:spcAft>
              <a:buClr>
                <a:schemeClr val="dk1"/>
              </a:buClr>
              <a:buSzPts val="1200"/>
              <a:buFont typeface="Arial"/>
              <a:buNone/>
            </a:pPr>
            <a:endParaRPr b="0" dirty="0"/>
          </a:p>
          <a:p>
            <a:pPr marL="0" lvl="0" indent="0" algn="l" rtl="0">
              <a:spcBef>
                <a:spcPts val="0"/>
              </a:spcBef>
              <a:spcAft>
                <a:spcPts val="0"/>
              </a:spcAft>
              <a:buClr>
                <a:schemeClr val="dk1"/>
              </a:buClr>
              <a:buSzPts val="1200"/>
              <a:buFont typeface="Arial"/>
              <a:buNone/>
            </a:pPr>
            <a:r>
              <a:rPr lang="vi-VN" altLang="ja-JP" b="0" dirty="0" smtClean="0"/>
              <a:t>Câu 5) Trong nhà của Nhật, </a:t>
            </a:r>
            <a:r>
              <a:rPr lang="ja-JP" b="0" dirty="0" smtClean="0"/>
              <a:t>nhà </a:t>
            </a:r>
            <a:r>
              <a:rPr lang="ja-JP" b="0" dirty="0"/>
              <a:t>tắm hay trong bếp, chỉ cần mở vòi là sẽ có nước nóng ngay. Đúng hay sai? ▼</a:t>
            </a:r>
            <a:endParaRPr b="0" dirty="0"/>
          </a:p>
          <a:p>
            <a:pPr marL="0" lvl="0" indent="0" algn="l" rtl="0">
              <a:spcBef>
                <a:spcPts val="0"/>
              </a:spcBef>
              <a:spcAft>
                <a:spcPts val="0"/>
              </a:spcAft>
              <a:buClr>
                <a:schemeClr val="dk1"/>
              </a:buClr>
              <a:buSzPts val="1200"/>
              <a:buFont typeface="Arial"/>
              <a:buNone/>
            </a:pPr>
            <a:r>
              <a:rPr lang="ja-JP" b="0" dirty="0"/>
              <a:t>〇　▼</a:t>
            </a:r>
            <a:endParaRPr b="0" dirty="0"/>
          </a:p>
          <a:p>
            <a:pPr marL="0" lvl="0" indent="0" algn="l" rtl="0">
              <a:spcBef>
                <a:spcPts val="0"/>
              </a:spcBef>
              <a:spcAft>
                <a:spcPts val="0"/>
              </a:spcAft>
              <a:buClr>
                <a:schemeClr val="dk1"/>
              </a:buClr>
              <a:buSzPts val="1200"/>
              <a:buFont typeface="Arial"/>
              <a:buNone/>
            </a:pPr>
            <a:endParaRPr dirty="0"/>
          </a:p>
        </p:txBody>
      </p:sp>
      <p:sp>
        <p:nvSpPr>
          <p:cNvPr id="183" name="Google Shape;18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ltLang="ja-JP"/>
              <a:t>12</a:t>
            </a:fld>
            <a:endParaRPr/>
          </a:p>
        </p:txBody>
      </p:sp>
    </p:spTree>
    <p:extLst>
      <p:ext uri="{BB962C8B-B14F-4D97-AF65-F5344CB8AC3E}">
        <p14:creationId xmlns:p14="http://schemas.microsoft.com/office/powerpoint/2010/main" val="868640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dirty="0"/>
              <a:t>では今から少し説明します。▼</a:t>
            </a:r>
            <a:endParaRPr lang="en-US" altLang="ja-JP" dirty="0"/>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ja-JP" dirty="0"/>
              <a:t>Sau đây là phần giải thích. ▼</a:t>
            </a:r>
            <a:endParaRPr dirty="0"/>
          </a:p>
        </p:txBody>
      </p:sp>
      <p:sp>
        <p:nvSpPr>
          <p:cNvPr id="192" name="Google Shape;19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ltLang="ja-JP"/>
              <a:t>13</a:t>
            </a:fld>
            <a:endParaRPr/>
          </a:p>
        </p:txBody>
      </p:sp>
    </p:spTree>
    <p:extLst>
      <p:ext uri="{BB962C8B-B14F-4D97-AF65-F5344CB8AC3E}">
        <p14:creationId xmlns:p14="http://schemas.microsoft.com/office/powerpoint/2010/main" val="649975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dirty="0"/>
              <a:t>ベトナム人の家にもいろいろな種類がありますよね。日本人の家も同じです。いろいろなタイプがあります。１つの例</a:t>
            </a:r>
            <a:r>
              <a:rPr lang="ja-JP" altLang="en-US" b="0" dirty="0"/>
              <a:t>として</a:t>
            </a:r>
            <a:r>
              <a:rPr lang="ja-JP" b="0" dirty="0"/>
              <a:t>、一般的な日本人の家を見てみましょう。</a:t>
            </a:r>
            <a:r>
              <a:rPr lang="ja-JP" b="0" dirty="0" smtClean="0"/>
              <a:t>▼</a:t>
            </a:r>
            <a:endParaRPr lang="vi-VN" altLang="ja-JP" b="0" dirty="0" smtClean="0"/>
          </a:p>
          <a:p>
            <a:pPr marL="0" lvl="0" indent="0" algn="l" rtl="0">
              <a:spcBef>
                <a:spcPts val="0"/>
              </a:spcBef>
              <a:spcAft>
                <a:spcPts val="0"/>
              </a:spcAft>
              <a:buClr>
                <a:schemeClr val="dk1"/>
              </a:buClr>
              <a:buSzPts val="1200"/>
              <a:buFont typeface="Arial"/>
              <a:buNone/>
            </a:pPr>
            <a:endParaRPr lang="vi-VN" b="0" dirty="0" smtClean="0"/>
          </a:p>
          <a:p>
            <a:pPr marL="0" lvl="0" indent="0" algn="l" rtl="0">
              <a:spcBef>
                <a:spcPts val="0"/>
              </a:spcBef>
              <a:spcAft>
                <a:spcPts val="0"/>
              </a:spcAft>
              <a:buClr>
                <a:schemeClr val="dk1"/>
              </a:buClr>
              <a:buSzPts val="1200"/>
              <a:buFont typeface="Arial"/>
              <a:buNone/>
            </a:pPr>
            <a:r>
              <a:rPr lang="vi-VN" b="0" dirty="0" smtClean="0"/>
              <a:t>Nhà ở</a:t>
            </a:r>
            <a:r>
              <a:rPr lang="vi-VN" b="0" baseline="0" dirty="0" smtClean="0"/>
              <a:t> của người Việt N</a:t>
            </a:r>
            <a:r>
              <a:rPr lang="en-US" b="0" baseline="0" dirty="0" smtClean="0"/>
              <a:t>a</a:t>
            </a:r>
            <a:r>
              <a:rPr lang="vi-VN" b="0" baseline="0" dirty="0" smtClean="0"/>
              <a:t>m có rất nhiều loại phải không. Nhà của người Nhật cũng vậy. Có rất nhiều loại</a:t>
            </a:r>
            <a:r>
              <a:rPr lang="vi-VN" b="0" baseline="0" smtClean="0"/>
              <a:t>. </a:t>
            </a:r>
            <a:r>
              <a:rPr lang="en-US" b="0" baseline="0" smtClean="0"/>
              <a:t>Đây là m</a:t>
            </a:r>
            <a:r>
              <a:rPr lang="vi-VN" b="0" baseline="0" smtClean="0"/>
              <a:t>ột </a:t>
            </a:r>
            <a:r>
              <a:rPr lang="vi-VN" b="0" baseline="0" dirty="0" smtClean="0"/>
              <a:t>ví dụ trong số đó, </a:t>
            </a:r>
            <a:r>
              <a:rPr lang="vi-VN" b="0" baseline="0" smtClean="0"/>
              <a:t>hãy </a:t>
            </a:r>
            <a:r>
              <a:rPr lang="en-US" b="0" baseline="0" smtClean="0"/>
              <a:t>cùng quan sát</a:t>
            </a:r>
            <a:r>
              <a:rPr lang="vi-VN" b="0" baseline="0" smtClean="0"/>
              <a:t> </a:t>
            </a:r>
            <a:r>
              <a:rPr lang="vi-VN" b="0" baseline="0" dirty="0" smtClean="0"/>
              <a:t>căn nhà phổ biến của người Nhật. </a:t>
            </a:r>
            <a:r>
              <a:rPr lang="ja-JP" altLang="ja-JP" b="0" dirty="0" smtClean="0"/>
              <a:t>▼</a:t>
            </a:r>
            <a:endParaRPr b="0" dirty="0"/>
          </a:p>
        </p:txBody>
      </p:sp>
      <p:sp>
        <p:nvSpPr>
          <p:cNvPr id="199" name="Google Shape;19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ltLang="ja-JP"/>
              <a:t>14</a:t>
            </a:fld>
            <a:endParaRPr/>
          </a:p>
        </p:txBody>
      </p:sp>
    </p:spTree>
    <p:extLst>
      <p:ext uri="{BB962C8B-B14F-4D97-AF65-F5344CB8AC3E}">
        <p14:creationId xmlns:p14="http://schemas.microsoft.com/office/powerpoint/2010/main" val="2038282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dirty="0"/>
              <a:t>日本では玄関に段差があります。ここで靴を脱いで上がります。▼</a:t>
            </a:r>
            <a:endParaRPr dirty="0"/>
          </a:p>
          <a:p>
            <a:pPr marL="0" lvl="0" indent="0" algn="l" rtl="0">
              <a:spcBef>
                <a:spcPts val="0"/>
              </a:spcBef>
              <a:spcAft>
                <a:spcPts val="0"/>
              </a:spcAft>
              <a:buClr>
                <a:schemeClr val="dk1"/>
              </a:buClr>
              <a:buSzPts val="1200"/>
              <a:buFont typeface="Arial"/>
              <a:buNone/>
            </a:pPr>
            <a:r>
              <a:rPr lang="ja-JP" dirty="0"/>
              <a:t>脱いだ靴はつま先を出口に向けてそろえま</a:t>
            </a:r>
            <a:r>
              <a:rPr lang="ja-JP" strike="noStrike" dirty="0"/>
              <a:t>す</a:t>
            </a:r>
            <a:r>
              <a:rPr lang="ja-JP" dirty="0"/>
              <a:t>。一つ目の理由は</a:t>
            </a:r>
            <a:r>
              <a:rPr lang="ja-JP" dirty="0" smtClean="0"/>
              <a:t>、見た目</a:t>
            </a:r>
            <a:r>
              <a:rPr lang="ja-JP" dirty="0"/>
              <a:t>がきれいだからです。二つ目の理由は、次に靴をはくときに便利だからです。▼</a:t>
            </a:r>
            <a:endParaRPr dirty="0"/>
          </a:p>
          <a:p>
            <a:pPr marL="0" lvl="0" indent="0" algn="l" rtl="0">
              <a:spcBef>
                <a:spcPts val="0"/>
              </a:spcBef>
              <a:spcAft>
                <a:spcPts val="0"/>
              </a:spcAft>
              <a:buClr>
                <a:schemeClr val="dk1"/>
              </a:buClr>
              <a:buSzPts val="1200"/>
              <a:buFont typeface="Arial"/>
              <a:buNone/>
            </a:pPr>
            <a:endParaRPr dirty="0"/>
          </a:p>
          <a:p>
            <a:pPr marL="0" marR="0" lvl="0" indent="0" algn="l" rtl="0">
              <a:lnSpc>
                <a:spcPct val="100000"/>
              </a:lnSpc>
              <a:spcBef>
                <a:spcPts val="0"/>
              </a:spcBef>
              <a:spcAft>
                <a:spcPts val="0"/>
              </a:spcAft>
              <a:buClr>
                <a:schemeClr val="dk1"/>
              </a:buClr>
              <a:buSzPts val="1200"/>
              <a:buFont typeface="Arial"/>
              <a:buNone/>
            </a:pPr>
            <a:r>
              <a:rPr lang="ja-JP" dirty="0"/>
              <a:t>Ở Nhật, có một bậc thềm ở tiền sảnh. </a:t>
            </a:r>
            <a:r>
              <a:rPr lang="ja-JP" dirty="0" smtClean="0"/>
              <a:t>Mọi </a:t>
            </a:r>
            <a:r>
              <a:rPr lang="ja-JP" dirty="0"/>
              <a:t>người sẽ cởi giày ở đây và bước lên nhà. </a:t>
            </a:r>
            <a:r>
              <a:rPr lang="ja-JP" altLang="ja-JP" dirty="0" smtClean="0"/>
              <a:t>▼</a:t>
            </a:r>
            <a:endParaRPr lang="vi-VN" altLang="ja-JP" dirty="0" smtClean="0"/>
          </a:p>
          <a:p>
            <a:pPr marL="0" marR="0" lvl="0" indent="0" algn="l" rtl="0">
              <a:lnSpc>
                <a:spcPct val="100000"/>
              </a:lnSpc>
              <a:spcBef>
                <a:spcPts val="0"/>
              </a:spcBef>
              <a:spcAft>
                <a:spcPts val="0"/>
              </a:spcAft>
              <a:buClr>
                <a:schemeClr val="dk1"/>
              </a:buClr>
              <a:buSzPts val="1200"/>
              <a:buFont typeface="Arial"/>
              <a:buNone/>
            </a:pPr>
            <a:r>
              <a:rPr lang="ja-JP" dirty="0" smtClean="0"/>
              <a:t>Giày </a:t>
            </a:r>
            <a:r>
              <a:rPr lang="ja-JP" dirty="0"/>
              <a:t>sau khi cởi sẽ được xếp ngay ngắn với phần mũi giày hướng ra phía cửa. </a:t>
            </a:r>
            <a:r>
              <a:rPr lang="vi-VN" altLang="ja-JP" dirty="0" smtClean="0"/>
              <a:t>Lý </a:t>
            </a:r>
            <a:r>
              <a:rPr lang="vi-VN" altLang="ja-JP" smtClean="0"/>
              <a:t>do </a:t>
            </a:r>
            <a:r>
              <a:rPr lang="en-US" altLang="ja-JP" smtClean="0"/>
              <a:t>thứ</a:t>
            </a:r>
            <a:r>
              <a:rPr lang="en-US" altLang="ja-JP" baseline="0" smtClean="0"/>
              <a:t> </a:t>
            </a:r>
            <a:r>
              <a:rPr lang="vi-VN" altLang="ja-JP" smtClean="0"/>
              <a:t>nhất </a:t>
            </a:r>
            <a:r>
              <a:rPr lang="vi-VN" altLang="ja-JP" dirty="0" smtClean="0"/>
              <a:t>là </a:t>
            </a:r>
            <a:r>
              <a:rPr lang="vi-VN" altLang="ja-JP" smtClean="0"/>
              <a:t>để </a:t>
            </a:r>
            <a:r>
              <a:rPr lang="en-US" altLang="ja-JP" smtClean="0"/>
              <a:t>trông</a:t>
            </a:r>
            <a:r>
              <a:rPr lang="en-US" altLang="ja-JP" baseline="0" smtClean="0"/>
              <a:t> gọn gàng</a:t>
            </a:r>
            <a:r>
              <a:rPr lang="vi-VN" altLang="ja-JP" smtClean="0"/>
              <a:t>. </a:t>
            </a:r>
            <a:r>
              <a:rPr lang="ja-JP" dirty="0" smtClean="0"/>
              <a:t>Còn </a:t>
            </a:r>
            <a:r>
              <a:rPr lang="ja-JP" dirty="0"/>
              <a:t>lí do thứ hai là có thể dễ dàng xỏ lại giày khi đi ra. </a:t>
            </a:r>
            <a:r>
              <a:rPr lang="ja-JP" dirty="0" smtClean="0"/>
              <a:t>▼</a:t>
            </a:r>
            <a:r>
              <a:rPr lang="vi-VN" altLang="ja-JP" dirty="0" smtClean="0"/>
              <a:t> </a:t>
            </a:r>
            <a:endParaRPr dirty="0"/>
          </a:p>
        </p:txBody>
      </p:sp>
      <p:sp>
        <p:nvSpPr>
          <p:cNvPr id="207" name="Google Shape;20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ltLang="ja-JP"/>
              <a:t>15</a:t>
            </a:fld>
            <a:endParaRPr/>
          </a:p>
        </p:txBody>
      </p:sp>
    </p:spTree>
    <p:extLst>
      <p:ext uri="{BB962C8B-B14F-4D97-AF65-F5344CB8AC3E}">
        <p14:creationId xmlns:p14="http://schemas.microsoft.com/office/powerpoint/2010/main" val="293394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dirty="0"/>
              <a:t>これは下駄箱［げたばこ］です。何のために玄関にあるかわかりますか。（参加者数名に聞く）</a:t>
            </a:r>
            <a:r>
              <a:rPr lang="ja-JP" b="0" dirty="0"/>
              <a:t>（参加者の答えの例：靴を入れる、きれいに見える、など）</a:t>
            </a:r>
            <a:r>
              <a:rPr lang="ja-JP" dirty="0"/>
              <a:t>▼</a:t>
            </a:r>
            <a:endParaRPr dirty="0"/>
          </a:p>
          <a:p>
            <a:pPr marL="0" lvl="0" indent="0" algn="l" rtl="0">
              <a:spcBef>
                <a:spcPts val="0"/>
              </a:spcBef>
              <a:spcAft>
                <a:spcPts val="0"/>
              </a:spcAft>
              <a:buClr>
                <a:schemeClr val="dk1"/>
              </a:buClr>
              <a:buSzPts val="1200"/>
              <a:buFont typeface="Arial"/>
              <a:buNone/>
            </a:pPr>
            <a:r>
              <a:rPr lang="ja-JP" dirty="0"/>
              <a:t>下駄箱は靴をしまうところです。すぐにはかない靴は下駄箱にしまいます。▼</a:t>
            </a:r>
            <a:endParaRPr dirty="0"/>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ja-JP" dirty="0"/>
              <a:t>Đây là tủ giày. Các bạ</a:t>
            </a:r>
            <a:r>
              <a:rPr lang="ja-JP"/>
              <a:t>n </a:t>
            </a:r>
            <a:r>
              <a:rPr lang="en-US" altLang="ja-JP" smtClean="0"/>
              <a:t>có</a:t>
            </a:r>
            <a:r>
              <a:rPr lang="ja-JP" smtClean="0"/>
              <a:t> </a:t>
            </a:r>
            <a:r>
              <a:rPr lang="ja-JP" dirty="0"/>
              <a:t>hiểu lý do vì sao lại đặt tủ giày ở tiền sản</a:t>
            </a:r>
            <a:r>
              <a:rPr lang="ja-JP"/>
              <a:t>h </a:t>
            </a:r>
            <a:r>
              <a:rPr lang="ja-JP" smtClean="0"/>
              <a:t>k</a:t>
            </a:r>
            <a:r>
              <a:rPr lang="ja-JP" dirty="0"/>
              <a:t>hông? (Hỏi một vài người tham gia</a:t>
            </a:r>
            <a:r>
              <a:rPr lang="ja-JP" dirty="0" smtClean="0"/>
              <a:t>)</a:t>
            </a:r>
            <a:r>
              <a:rPr lang="vi-VN" altLang="ja-JP" baseline="0" dirty="0" smtClean="0"/>
              <a:t> (Ví dụ người tham gia trả lời: khi bỏ giày vào nhìn rất </a:t>
            </a:r>
            <a:r>
              <a:rPr lang="vi-VN" altLang="ja-JP" baseline="0" smtClean="0"/>
              <a:t>gọn gàng...) </a:t>
            </a:r>
            <a:r>
              <a:rPr lang="ja-JP" smtClean="0"/>
              <a:t> </a:t>
            </a:r>
            <a:r>
              <a:rPr lang="ja-JP" dirty="0"/>
              <a:t>▼</a:t>
            </a:r>
            <a:endParaRPr dirty="0"/>
          </a:p>
          <a:p>
            <a:pPr marL="0" lvl="0" indent="0" algn="l" rtl="0">
              <a:spcBef>
                <a:spcPts val="0"/>
              </a:spcBef>
              <a:spcAft>
                <a:spcPts val="0"/>
              </a:spcAft>
              <a:buClr>
                <a:schemeClr val="dk1"/>
              </a:buClr>
              <a:buSzPts val="1200"/>
              <a:buFont typeface="Arial"/>
              <a:buNone/>
            </a:pPr>
            <a:r>
              <a:rPr lang="ja-JP" dirty="0"/>
              <a:t>Tủ giày là nơi để giày dép. Những đôi giày dép khi không dùng ngay thì sẽ cất trong tủ giày. ▼</a:t>
            </a:r>
            <a:endParaRPr dirty="0"/>
          </a:p>
        </p:txBody>
      </p:sp>
      <p:sp>
        <p:nvSpPr>
          <p:cNvPr id="217" name="Google Shape;21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ltLang="ja-JP"/>
              <a:t>16</a:t>
            </a:fld>
            <a:endParaRPr/>
          </a:p>
        </p:txBody>
      </p:sp>
    </p:spTree>
    <p:extLst>
      <p:ext uri="{BB962C8B-B14F-4D97-AF65-F5344CB8AC3E}">
        <p14:creationId xmlns:p14="http://schemas.microsoft.com/office/powerpoint/2010/main" val="462387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dirty="0"/>
              <a:t>次にお風呂についてです。▼</a:t>
            </a:r>
            <a:endParaRPr b="0" dirty="0"/>
          </a:p>
          <a:p>
            <a:pPr marL="0" lvl="0" indent="0" algn="l" rtl="0">
              <a:spcBef>
                <a:spcPts val="0"/>
              </a:spcBef>
              <a:spcAft>
                <a:spcPts val="0"/>
              </a:spcAft>
              <a:buClr>
                <a:schemeClr val="dk1"/>
              </a:buClr>
              <a:buSzPts val="1200"/>
              <a:buFont typeface="Arial"/>
              <a:buNone/>
            </a:pPr>
            <a:r>
              <a:rPr lang="ja-JP" b="0" u="none" dirty="0"/>
              <a:t>お風呂場にはたいてい浴槽［よくそう］があります</a:t>
            </a:r>
            <a:r>
              <a:rPr lang="ja-JP" b="0" u="none" dirty="0" smtClean="0"/>
              <a:t>。</a:t>
            </a:r>
            <a:r>
              <a:rPr lang="ja-JP" b="0" i="0" dirty="0" smtClean="0">
                <a:solidFill>
                  <a:srgbClr val="222222"/>
                </a:solidFill>
                <a:latin typeface="Arial"/>
                <a:ea typeface="Arial"/>
                <a:cs typeface="Arial"/>
                <a:sym typeface="Arial"/>
              </a:rPr>
              <a:t>温かい</a:t>
            </a:r>
            <a:r>
              <a:rPr lang="ja-JP" b="0" i="0" dirty="0">
                <a:solidFill>
                  <a:srgbClr val="222222"/>
                </a:solidFill>
                <a:latin typeface="Arial"/>
                <a:ea typeface="Arial"/>
                <a:cs typeface="Arial"/>
                <a:sym typeface="Arial"/>
              </a:rPr>
              <a:t>お湯につかると、体が温まります。ですから寒い冬には浴槽を使う人が増えます。でも浴槽があっても、シャワーしか浴びないという人もいます。</a:t>
            </a:r>
            <a:r>
              <a:rPr lang="ja-JP" b="0" dirty="0"/>
              <a:t>▼</a:t>
            </a:r>
            <a:endParaRPr b="0" dirty="0"/>
          </a:p>
          <a:p>
            <a:pPr marL="0" marR="0" lvl="0" indent="0" algn="l" rtl="0">
              <a:lnSpc>
                <a:spcPct val="100000"/>
              </a:lnSpc>
              <a:spcBef>
                <a:spcPts val="0"/>
              </a:spcBef>
              <a:spcAft>
                <a:spcPts val="0"/>
              </a:spcAft>
              <a:buClr>
                <a:srgbClr val="000000"/>
              </a:buClr>
              <a:buSzPts val="1400"/>
              <a:buFont typeface="Arial"/>
              <a:buNone/>
            </a:pPr>
            <a:endParaRPr b="0" dirty="0"/>
          </a:p>
          <a:p>
            <a:pPr marL="0" lvl="0" indent="0" algn="l" rtl="0">
              <a:spcBef>
                <a:spcPts val="0"/>
              </a:spcBef>
              <a:spcAft>
                <a:spcPts val="0"/>
              </a:spcAft>
              <a:buClr>
                <a:schemeClr val="dk1"/>
              </a:buClr>
              <a:buSzPts val="1200"/>
              <a:buFont typeface="Arial"/>
              <a:buNone/>
            </a:pPr>
            <a:r>
              <a:rPr lang="ja-JP" b="0" dirty="0"/>
              <a:t>Tiếp theo là về nhà tắm. </a:t>
            </a:r>
            <a:r>
              <a:rPr lang="ja-JP" b="0" dirty="0" smtClean="0"/>
              <a:t>▼</a:t>
            </a:r>
            <a:endParaRPr lang="vi-VN" altLang="ja-JP" b="0" dirty="0" smtClean="0"/>
          </a:p>
          <a:p>
            <a:pPr marL="0" lvl="0" indent="0" algn="l" rtl="0">
              <a:spcBef>
                <a:spcPts val="0"/>
              </a:spcBef>
              <a:spcAft>
                <a:spcPts val="0"/>
              </a:spcAft>
              <a:buClr>
                <a:schemeClr val="dk1"/>
              </a:buClr>
              <a:buSzPts val="1200"/>
              <a:buFont typeface="Arial"/>
              <a:buNone/>
            </a:pPr>
            <a:r>
              <a:rPr lang="vi-VN" b="0" dirty="0" smtClean="0"/>
              <a:t>Trong khu vực tắm rửa thông thường sẽ có bồn tắm. Khi ngâm mình trong nước ấm, cơ thể được làm ấm lên. Vì vậy vào mùa đông lạnh, số người sử dụng bồn tắm tăng lên. Nhưng dù có bồn tắm đi nữa,</a:t>
            </a:r>
            <a:r>
              <a:rPr lang="vi-VN" b="0" baseline="0" dirty="0" smtClean="0"/>
              <a:t> cũng có những </a:t>
            </a:r>
            <a:r>
              <a:rPr lang="vi-VN" b="0" baseline="0" smtClean="0"/>
              <a:t>người chỉ </a:t>
            </a:r>
            <a:r>
              <a:rPr lang="vi-VN" b="0" baseline="0" dirty="0" smtClean="0"/>
              <a:t>tắm bằng vòi hoa sen.</a:t>
            </a:r>
            <a:r>
              <a:rPr lang="ja-JP" altLang="ja-JP" b="0" dirty="0" smtClean="0"/>
              <a:t> ▼</a:t>
            </a:r>
            <a:endParaRPr b="0" dirty="0"/>
          </a:p>
        </p:txBody>
      </p:sp>
      <p:sp>
        <p:nvSpPr>
          <p:cNvPr id="226" name="Google Shape;22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ltLang="ja-JP"/>
              <a:t>17</a:t>
            </a:fld>
            <a:endParaRPr/>
          </a:p>
        </p:txBody>
      </p:sp>
    </p:spTree>
    <p:extLst>
      <p:ext uri="{BB962C8B-B14F-4D97-AF65-F5344CB8AC3E}">
        <p14:creationId xmlns:p14="http://schemas.microsoft.com/office/powerpoint/2010/main" val="1743096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dirty="0"/>
              <a:t>日本ではほとんどの家</a:t>
            </a:r>
            <a:r>
              <a:rPr lang="ja-JP" b="0" dirty="0" smtClean="0"/>
              <a:t>でお湯</a:t>
            </a:r>
            <a:r>
              <a:rPr lang="ja-JP" b="0" dirty="0"/>
              <a:t>が出ます。ベトナムではどうですか。（参加者数名に聞く</a:t>
            </a:r>
            <a:r>
              <a:rPr lang="ja-JP" b="0" dirty="0" smtClean="0"/>
              <a:t>）</a:t>
            </a:r>
            <a:r>
              <a:rPr lang="ja-JP" altLang="en-US" b="0" dirty="0" smtClean="0"/>
              <a:t>日本</a:t>
            </a:r>
            <a:r>
              <a:rPr lang="ja-JP" altLang="en-US" b="0" dirty="0"/>
              <a:t>には</a:t>
            </a:r>
            <a:r>
              <a:rPr lang="ja-JP" b="0" dirty="0"/>
              <a:t>蛇口[じゃぐち]をひねるだけでお湯が出る家</a:t>
            </a:r>
            <a:r>
              <a:rPr lang="ja-JP" altLang="en-US" b="0" dirty="0"/>
              <a:t>もあります。▼</a:t>
            </a:r>
            <a:endParaRPr lang="en-US" altLang="ja-JP" b="0" dirty="0"/>
          </a:p>
          <a:p>
            <a:pPr marL="0" lvl="0" indent="0" algn="l" rtl="0">
              <a:spcBef>
                <a:spcPts val="0"/>
              </a:spcBef>
              <a:spcAft>
                <a:spcPts val="0"/>
              </a:spcAft>
              <a:buClr>
                <a:schemeClr val="dk1"/>
              </a:buClr>
              <a:buSzPts val="1200"/>
              <a:buFont typeface="Arial"/>
              <a:buNone/>
            </a:pPr>
            <a:r>
              <a:rPr lang="ja-JP" altLang="en-US" b="0" dirty="0"/>
              <a:t>また</a:t>
            </a:r>
            <a:r>
              <a:rPr lang="ja-JP" b="0" dirty="0"/>
              <a:t>給湯器[きゅうとうき]のスイッチを押すとお湯が出る家</a:t>
            </a:r>
            <a:r>
              <a:rPr lang="ja-JP" altLang="en-US" b="0" dirty="0"/>
              <a:t>も</a:t>
            </a:r>
            <a:r>
              <a:rPr lang="ja-JP" b="0" dirty="0"/>
              <a:t>あります。日本の家に住むようになったら、確認してみてください。お湯がとても熱い場合もあるので、温度調節に気を付けてください。▼</a:t>
            </a:r>
            <a:endParaRPr b="0" dirty="0"/>
          </a:p>
          <a:p>
            <a:pPr marL="0" lvl="0" indent="0" algn="l" rtl="0">
              <a:spcBef>
                <a:spcPts val="0"/>
              </a:spcBef>
              <a:spcAft>
                <a:spcPts val="0"/>
              </a:spcAft>
              <a:buClr>
                <a:schemeClr val="dk1"/>
              </a:buClr>
              <a:buSzPts val="1200"/>
              <a:buFont typeface="Arial"/>
              <a:buNone/>
            </a:pPr>
            <a:endParaRPr b="0" dirty="0"/>
          </a:p>
          <a:p>
            <a:pPr marL="0" lvl="0" indent="0" algn="l" rtl="0">
              <a:spcBef>
                <a:spcPts val="0"/>
              </a:spcBef>
              <a:spcAft>
                <a:spcPts val="0"/>
              </a:spcAft>
              <a:buClr>
                <a:schemeClr val="dk1"/>
              </a:buClr>
              <a:buSzPts val="1200"/>
              <a:buFont typeface="Arial"/>
              <a:buNone/>
            </a:pPr>
            <a:r>
              <a:rPr lang="ja-JP" b="0" dirty="0"/>
              <a:t>Hầu hết nhà ở </a:t>
            </a:r>
            <a:r>
              <a:rPr lang="ja-JP" b="0" dirty="0" smtClean="0"/>
              <a:t>Nhật</a:t>
            </a:r>
            <a:r>
              <a:rPr lang="vi-VN" altLang="ja-JP" b="0" dirty="0" smtClean="0"/>
              <a:t> đều có nước nóng</a:t>
            </a:r>
            <a:r>
              <a:rPr lang="ja-JP" b="0" dirty="0" smtClean="0"/>
              <a:t>. </a:t>
            </a:r>
            <a:r>
              <a:rPr lang="ja-JP" b="0" dirty="0"/>
              <a:t>Ở Việt Nam thì sao? (Hỏi một số người tham gia). </a:t>
            </a:r>
            <a:r>
              <a:rPr lang="vi-VN" altLang="ja-JP" b="0" dirty="0" smtClean="0"/>
              <a:t>Ở Nhật cũng có những căn nhà chỉ cần vặn vòi nước là nước nóng sẽ chảy ra. </a:t>
            </a:r>
            <a:r>
              <a:rPr lang="ja-JP" altLang="en-US" b="0" dirty="0" smtClean="0"/>
              <a:t>▼</a:t>
            </a:r>
            <a:endParaRPr lang="vi-VN" altLang="ja-JP" b="0" dirty="0" smtClean="0"/>
          </a:p>
          <a:p>
            <a:pPr marL="0" lvl="0" indent="0" algn="l" rtl="0">
              <a:spcBef>
                <a:spcPts val="0"/>
              </a:spcBef>
              <a:spcAft>
                <a:spcPts val="0"/>
              </a:spcAft>
              <a:buClr>
                <a:schemeClr val="dk1"/>
              </a:buClr>
              <a:buSzPts val="1200"/>
              <a:buFont typeface="Arial"/>
              <a:buNone/>
            </a:pPr>
            <a:r>
              <a:rPr lang="vi-VN" altLang="ja-JP" b="0" dirty="0" smtClean="0"/>
              <a:t>Ngoài ra thì cũng có những căn nhà phải bật công tắc bình nóng lạnh thì mới có nước nóng. Khi đến sinh sống ở nhà của Nhật, hãy thử kiểm tra</a:t>
            </a:r>
            <a:r>
              <a:rPr lang="vi-VN" altLang="ja-JP" b="0" baseline="0" dirty="0" smtClean="0"/>
              <a:t> điều này. </a:t>
            </a:r>
            <a:r>
              <a:rPr lang="ja-JP" b="0" dirty="0" smtClean="0"/>
              <a:t>Cũng </a:t>
            </a:r>
            <a:r>
              <a:rPr lang="ja-JP" b="0" dirty="0"/>
              <a:t>có những khi nướ</a:t>
            </a:r>
            <a:r>
              <a:rPr lang="ja-JP" b="0"/>
              <a:t>c </a:t>
            </a:r>
            <a:r>
              <a:rPr lang="en-US" altLang="ja-JP" b="0" smtClean="0"/>
              <a:t>rất</a:t>
            </a:r>
            <a:r>
              <a:rPr lang="ja-JP" b="0" smtClean="0"/>
              <a:t> </a:t>
            </a:r>
            <a:r>
              <a:rPr lang="ja-JP" b="0" dirty="0"/>
              <a:t>nóng, nên hãy chú ý điều chỉnh nhiệt độ. ▼</a:t>
            </a:r>
            <a:endParaRPr b="0" dirty="0"/>
          </a:p>
        </p:txBody>
      </p:sp>
      <p:sp>
        <p:nvSpPr>
          <p:cNvPr id="234" name="Google Shape;23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ltLang="ja-JP"/>
              <a:t>18</a:t>
            </a:fld>
            <a:endParaRPr/>
          </a:p>
        </p:txBody>
      </p:sp>
    </p:spTree>
    <p:extLst>
      <p:ext uri="{BB962C8B-B14F-4D97-AF65-F5344CB8AC3E}">
        <p14:creationId xmlns:p14="http://schemas.microsoft.com/office/powerpoint/2010/main" val="242778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dirty="0"/>
              <a:t>次に寝るときについてです。日本でも</a:t>
            </a:r>
            <a:r>
              <a:rPr lang="ja-JP" b="0" u="none" dirty="0"/>
              <a:t>和室［わしつ］がある家が少なくなってきました。和室は床にたたみというマットが敷[し]いてある部屋です。ここに右の写真のような布団[ふとん]を敷いて寝るのが昔からのスタイルです。でもベッドの方が便利ですから、今では</a:t>
            </a:r>
            <a:r>
              <a:rPr lang="ja-JP" b="0" dirty="0"/>
              <a:t>布団［ふとん］を敷［し］いて寝る人より、ベッドで寝る人のほうが多いです。▼</a:t>
            </a:r>
            <a:endParaRPr b="0" u="none" dirty="0"/>
          </a:p>
          <a:p>
            <a:pPr marL="0" lvl="0" indent="0" algn="l" rtl="0">
              <a:spcBef>
                <a:spcPts val="0"/>
              </a:spcBef>
              <a:spcAft>
                <a:spcPts val="0"/>
              </a:spcAft>
              <a:buClr>
                <a:schemeClr val="dk1"/>
              </a:buClr>
              <a:buSzPts val="1200"/>
              <a:buFont typeface="Arial"/>
              <a:buNone/>
            </a:pPr>
            <a:endParaRPr b="0" u="sng" dirty="0"/>
          </a:p>
          <a:p>
            <a:pPr marL="0" lvl="0" indent="0" algn="l" rtl="0">
              <a:spcBef>
                <a:spcPts val="0"/>
              </a:spcBef>
              <a:spcAft>
                <a:spcPts val="0"/>
              </a:spcAft>
              <a:buClr>
                <a:schemeClr val="dk1"/>
              </a:buClr>
              <a:buSzPts val="1200"/>
              <a:buFont typeface="Arial"/>
              <a:buNone/>
            </a:pPr>
            <a:r>
              <a:rPr lang="ja-JP" b="0" dirty="0"/>
              <a:t>Tiếp theo là khi đi ngủ. </a:t>
            </a:r>
            <a:r>
              <a:rPr lang="vi-VN" altLang="ja-JP" b="0" dirty="0" smtClean="0"/>
              <a:t>Ở Nhật</a:t>
            </a:r>
            <a:r>
              <a:rPr lang="vi-VN" altLang="ja-JP" b="0" baseline="0" dirty="0" smtClean="0"/>
              <a:t> hiện nay cũng ngày càng ít những căn nhà có phòng kiểu Nhật. Phòng kiểu Nhật là căn phòng được trải những tấm chiếu gọi là Tatami. Việc trải chăn đệm xuống để ngủ giống hình ảnh bên phải là phong cách từ ngày xưa. Nhưng vì giường tiện lợi hơn, nên ngày nay, c</a:t>
            </a:r>
            <a:r>
              <a:rPr lang="ja-JP" b="0" dirty="0" smtClean="0"/>
              <a:t>ó </a:t>
            </a:r>
            <a:r>
              <a:rPr lang="ja-JP" b="0" dirty="0"/>
              <a:t>nhiều người ngủ trên giường hơn người trải chăn đệm xuống đất ngủ. ▼</a:t>
            </a:r>
            <a:endParaRPr b="0" dirty="0"/>
          </a:p>
        </p:txBody>
      </p:sp>
      <p:sp>
        <p:nvSpPr>
          <p:cNvPr id="245" name="Google Shape;24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ltLang="ja-JP"/>
              <a:t>19</a:t>
            </a:fld>
            <a:endParaRPr/>
          </a:p>
        </p:txBody>
      </p:sp>
    </p:spTree>
    <p:extLst>
      <p:ext uri="{BB962C8B-B14F-4D97-AF65-F5344CB8AC3E}">
        <p14:creationId xmlns:p14="http://schemas.microsoft.com/office/powerpoint/2010/main" val="682230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dirty="0"/>
              <a:t>今日、この講座で勉強する内容です。▼</a:t>
            </a:r>
            <a:endParaRPr b="0" dirty="0"/>
          </a:p>
          <a:p>
            <a:pPr marL="0" lvl="0" indent="0" algn="l" rtl="0">
              <a:spcBef>
                <a:spcPts val="0"/>
              </a:spcBef>
              <a:spcAft>
                <a:spcPts val="0"/>
              </a:spcAft>
              <a:buClr>
                <a:schemeClr val="dk1"/>
              </a:buClr>
              <a:buSzPts val="1200"/>
              <a:buFont typeface="Arial"/>
              <a:buNone/>
            </a:pPr>
            <a:r>
              <a:rPr lang="ja-JP" b="0" dirty="0"/>
              <a:t>最初に今日の目標を確認します。▼</a:t>
            </a:r>
            <a:endParaRPr b="0" dirty="0"/>
          </a:p>
          <a:p>
            <a:pPr marL="0" lvl="0" indent="0" algn="l" rtl="0">
              <a:spcBef>
                <a:spcPts val="0"/>
              </a:spcBef>
              <a:spcAft>
                <a:spcPts val="0"/>
              </a:spcAft>
              <a:buClr>
                <a:schemeClr val="dk1"/>
              </a:buClr>
              <a:buSzPts val="1200"/>
              <a:buFont typeface="Arial"/>
              <a:buNone/>
            </a:pPr>
            <a:r>
              <a:rPr lang="ja-JP" b="0" dirty="0"/>
              <a:t>次に皆さんが住んでいるベトナムの家について話してください。▼</a:t>
            </a:r>
            <a:endParaRPr b="0" dirty="0"/>
          </a:p>
          <a:p>
            <a:pPr marL="0" lvl="0" indent="0" algn="l" rtl="0">
              <a:spcBef>
                <a:spcPts val="0"/>
              </a:spcBef>
              <a:spcAft>
                <a:spcPts val="0"/>
              </a:spcAft>
              <a:buClr>
                <a:schemeClr val="dk1"/>
              </a:buClr>
              <a:buSzPts val="1200"/>
              <a:buFont typeface="Arial"/>
              <a:buNone/>
            </a:pPr>
            <a:r>
              <a:rPr lang="ja-JP" b="0" dirty="0"/>
              <a:t>それから日本の家について簡単なクイズをやってみましょう。▼</a:t>
            </a:r>
            <a:endParaRPr b="0" dirty="0"/>
          </a:p>
          <a:p>
            <a:pPr marL="0" lvl="0" indent="0" algn="l" rtl="0">
              <a:spcBef>
                <a:spcPts val="0"/>
              </a:spcBef>
              <a:spcAft>
                <a:spcPts val="0"/>
              </a:spcAft>
              <a:buClr>
                <a:schemeClr val="dk1"/>
              </a:buClr>
              <a:buSzPts val="1200"/>
              <a:buFont typeface="Arial"/>
              <a:buNone/>
            </a:pPr>
            <a:r>
              <a:rPr lang="ja-JP" b="0" dirty="0"/>
              <a:t>その後に日本の家を紹介します。▼</a:t>
            </a:r>
            <a:endParaRPr b="0" dirty="0"/>
          </a:p>
          <a:p>
            <a:pPr marL="0" lvl="0" indent="0" algn="l" rtl="0">
              <a:spcBef>
                <a:spcPts val="0"/>
              </a:spcBef>
              <a:spcAft>
                <a:spcPts val="0"/>
              </a:spcAft>
              <a:buClr>
                <a:schemeClr val="dk1"/>
              </a:buClr>
              <a:buSzPts val="1200"/>
              <a:buFont typeface="Arial"/>
              <a:buNone/>
            </a:pPr>
            <a:r>
              <a:rPr lang="ja-JP" b="0" dirty="0"/>
              <a:t>そして皆さんが日本に行ったら住むことになる日本の家のルールやマナーを勉強しましょう。▼</a:t>
            </a:r>
            <a:endParaRPr b="0" dirty="0"/>
          </a:p>
          <a:p>
            <a:pPr marL="0" lvl="0" indent="0" algn="l" rtl="0">
              <a:spcBef>
                <a:spcPts val="0"/>
              </a:spcBef>
              <a:spcAft>
                <a:spcPts val="0"/>
              </a:spcAft>
              <a:buClr>
                <a:schemeClr val="dk1"/>
              </a:buClr>
              <a:buSzPts val="1200"/>
              <a:buFont typeface="Arial"/>
              <a:buNone/>
            </a:pPr>
            <a:r>
              <a:rPr lang="ja-JP" b="0" dirty="0"/>
              <a:t>また日本人</a:t>
            </a:r>
            <a:r>
              <a:rPr lang="ja-JP" altLang="en-US" b="0" dirty="0"/>
              <a:t>の考え方についても話し合い</a:t>
            </a:r>
            <a:r>
              <a:rPr lang="ja-JP" b="0" dirty="0"/>
              <a:t>ます。▼</a:t>
            </a:r>
            <a:endParaRPr b="0" dirty="0"/>
          </a:p>
          <a:p>
            <a:pPr marL="0" lvl="0" indent="0" algn="l" rtl="0">
              <a:spcBef>
                <a:spcPts val="0"/>
              </a:spcBef>
              <a:spcAft>
                <a:spcPts val="0"/>
              </a:spcAft>
              <a:buClr>
                <a:schemeClr val="dk1"/>
              </a:buClr>
              <a:buSzPts val="1200"/>
              <a:buFont typeface="Arial"/>
              <a:buNone/>
            </a:pPr>
            <a:r>
              <a:rPr lang="ja-JP" b="0" dirty="0"/>
              <a:t>最後に今日のまとめです。</a:t>
            </a:r>
            <a:r>
              <a:rPr lang="ja-JP" b="0" dirty="0" smtClean="0"/>
              <a:t>▼</a:t>
            </a:r>
            <a:endParaRPr lang="vi-VN" altLang="ja-JP" b="0" dirty="0" smtClean="0"/>
          </a:p>
          <a:p>
            <a:pPr marL="0" lvl="0" indent="0" algn="l" rtl="0">
              <a:spcBef>
                <a:spcPts val="0"/>
              </a:spcBef>
              <a:spcAft>
                <a:spcPts val="0"/>
              </a:spcAft>
              <a:buClr>
                <a:schemeClr val="dk1"/>
              </a:buClr>
              <a:buSzPts val="1200"/>
              <a:buFont typeface="Arial"/>
              <a:buNone/>
            </a:pPr>
            <a:endParaRPr lang="vi-VN" b="0" dirty="0" smtClean="0"/>
          </a:p>
          <a:p>
            <a:pPr marL="0" lvl="0" indent="0" algn="l" rtl="0">
              <a:spcBef>
                <a:spcPts val="0"/>
              </a:spcBef>
              <a:spcAft>
                <a:spcPts val="0"/>
              </a:spcAft>
              <a:buClr>
                <a:schemeClr val="dk1"/>
              </a:buClr>
              <a:buSzPts val="1200"/>
              <a:buFont typeface="Arial"/>
              <a:buNone/>
            </a:pPr>
            <a:r>
              <a:rPr lang="vi-VN" altLang="ja-JP" b="0" dirty="0" smtClean="0"/>
              <a:t>Sau đây là những nội dung sẽ học trong bài hôm nay. </a:t>
            </a:r>
            <a:r>
              <a:rPr lang="ja-JP" altLang="ja-JP" b="0" dirty="0" smtClean="0"/>
              <a:t>▼</a:t>
            </a:r>
            <a:endParaRPr lang="vi-VN" altLang="ja-JP" b="0" dirty="0" smtClean="0"/>
          </a:p>
          <a:p>
            <a:pPr marL="0" lvl="0" indent="0" algn="l" rtl="0">
              <a:spcBef>
                <a:spcPts val="0"/>
              </a:spcBef>
              <a:spcAft>
                <a:spcPts val="0"/>
              </a:spcAft>
              <a:buClr>
                <a:schemeClr val="dk1"/>
              </a:buClr>
              <a:buSzPts val="1200"/>
              <a:buFont typeface="Arial"/>
              <a:buNone/>
            </a:pPr>
            <a:r>
              <a:rPr lang="vi-VN" b="0" dirty="0" smtClean="0"/>
              <a:t>Trước hết hãy cùng xác nhận mục tiêu của bài. </a:t>
            </a:r>
            <a:r>
              <a:rPr lang="ja-JP" altLang="ja-JP" b="0" dirty="0" smtClean="0"/>
              <a:t>▼</a:t>
            </a:r>
            <a:endParaRPr lang="vi-VN" altLang="ja-JP" b="0" dirty="0" smtClean="0"/>
          </a:p>
          <a:p>
            <a:pPr marL="0" lvl="0" indent="0" algn="l" rtl="0">
              <a:spcBef>
                <a:spcPts val="0"/>
              </a:spcBef>
              <a:spcAft>
                <a:spcPts val="0"/>
              </a:spcAft>
              <a:buClr>
                <a:schemeClr val="dk1"/>
              </a:buClr>
              <a:buSzPts val="1200"/>
              <a:buFont typeface="Arial"/>
              <a:buNone/>
            </a:pPr>
            <a:r>
              <a:rPr lang="vi-VN" b="0" dirty="0" smtClean="0"/>
              <a:t>Tiếp theo, cùng trò chuyện về ngôi nhà mà các bạn đang sống ở Việt Nam. </a:t>
            </a:r>
            <a:r>
              <a:rPr lang="ja-JP" altLang="ja-JP" b="0" dirty="0" smtClean="0"/>
              <a:t>▼</a:t>
            </a:r>
            <a:endParaRPr b="0" dirty="0"/>
          </a:p>
          <a:p>
            <a:pPr marL="0" lvl="0" indent="0" algn="l" rtl="0">
              <a:spcBef>
                <a:spcPts val="0"/>
              </a:spcBef>
              <a:spcAft>
                <a:spcPts val="0"/>
              </a:spcAft>
              <a:buClr>
                <a:schemeClr val="dk1"/>
              </a:buClr>
              <a:buSzPts val="1200"/>
              <a:buFont typeface="Arial"/>
              <a:buNone/>
            </a:pPr>
            <a:r>
              <a:rPr lang="vi-VN" b="0" dirty="0" smtClean="0"/>
              <a:t>Sau đó hãy trả lời những câu đố vui đơn giản về nhà cửa ở Nhật. </a:t>
            </a:r>
            <a:r>
              <a:rPr lang="ja-JP" altLang="ja-JP" b="0" dirty="0" smtClean="0"/>
              <a:t>▼</a:t>
            </a:r>
            <a:endParaRPr lang="vi-VN" altLang="ja-JP" b="0" dirty="0" smtClean="0"/>
          </a:p>
          <a:p>
            <a:pPr marL="0" lvl="0" indent="0" algn="l" rtl="0">
              <a:spcBef>
                <a:spcPts val="0"/>
              </a:spcBef>
              <a:spcAft>
                <a:spcPts val="0"/>
              </a:spcAft>
              <a:buClr>
                <a:schemeClr val="dk1"/>
              </a:buClr>
              <a:buSzPts val="1200"/>
              <a:buFont typeface="Arial"/>
              <a:buNone/>
            </a:pPr>
            <a:r>
              <a:rPr lang="vi-VN" b="0" dirty="0" smtClean="0"/>
              <a:t>Tiếp sau đó, tôi sẽ giới thiệu về nhà cửa ở Nhật. </a:t>
            </a:r>
            <a:r>
              <a:rPr lang="ja-JP" altLang="ja-JP" b="0" dirty="0" smtClean="0"/>
              <a:t>▼</a:t>
            </a:r>
            <a:endParaRPr lang="vi-VN" altLang="ja-JP" b="0" dirty="0" smtClean="0"/>
          </a:p>
          <a:p>
            <a:pPr marL="0" lvl="0" indent="0" algn="l" rtl="0">
              <a:spcBef>
                <a:spcPts val="0"/>
              </a:spcBef>
              <a:spcAft>
                <a:spcPts val="0"/>
              </a:spcAft>
              <a:buClr>
                <a:schemeClr val="dk1"/>
              </a:buClr>
              <a:buSzPts val="1200"/>
              <a:buFont typeface="Arial"/>
              <a:buNone/>
            </a:pPr>
            <a:r>
              <a:rPr lang="vi-VN" b="0" dirty="0" smtClean="0"/>
              <a:t>Hãy cùng tìm hiểu những quy tắc ứng xử</a:t>
            </a:r>
            <a:r>
              <a:rPr lang="vi-VN" b="0" baseline="0" dirty="0" smtClean="0"/>
              <a:t> và</a:t>
            </a:r>
            <a:r>
              <a:rPr lang="vi-VN" b="0" dirty="0" smtClean="0"/>
              <a:t> quy định </a:t>
            </a:r>
            <a:r>
              <a:rPr lang="vi-VN" b="0" smtClean="0"/>
              <a:t>về </a:t>
            </a:r>
            <a:r>
              <a:rPr lang="en-US" b="0" smtClean="0"/>
              <a:t>sinh</a:t>
            </a:r>
            <a:r>
              <a:rPr lang="en-US" b="0" baseline="0" smtClean="0"/>
              <a:t> hoạt</a:t>
            </a:r>
            <a:r>
              <a:rPr lang="vi-VN" b="0" smtClean="0"/>
              <a:t> tại</a:t>
            </a:r>
            <a:r>
              <a:rPr lang="vi-VN" b="0" baseline="0" smtClean="0"/>
              <a:t> </a:t>
            </a:r>
            <a:r>
              <a:rPr lang="vi-VN" b="0" smtClean="0"/>
              <a:t>nơi </a:t>
            </a:r>
            <a:r>
              <a:rPr lang="vi-VN" b="0" dirty="0" smtClean="0"/>
              <a:t>các bạn sẽ ở khi đến Nhật nhé. </a:t>
            </a:r>
            <a:r>
              <a:rPr lang="ja-JP" altLang="ja-JP" b="0" dirty="0" smtClean="0"/>
              <a:t>▼</a:t>
            </a:r>
            <a:endParaRPr lang="vi-VN" altLang="ja-JP" b="0" dirty="0" smtClean="0"/>
          </a:p>
          <a:p>
            <a:pPr marL="0" lvl="0" indent="0" algn="l" rtl="0">
              <a:spcBef>
                <a:spcPts val="0"/>
              </a:spcBef>
              <a:spcAft>
                <a:spcPts val="0"/>
              </a:spcAft>
              <a:buClr>
                <a:schemeClr val="dk1"/>
              </a:buClr>
              <a:buSzPts val="1200"/>
              <a:buFont typeface="Arial"/>
              <a:buNone/>
            </a:pPr>
            <a:r>
              <a:rPr lang="vi-VN" b="0" dirty="0" smtClean="0"/>
              <a:t>Ngoài ra,</a:t>
            </a:r>
            <a:r>
              <a:rPr lang="vi-VN" b="0" baseline="0" dirty="0" smtClean="0"/>
              <a:t> hãy cùng bàn luận một chút về cách suy nghĩ của người Nhật. </a:t>
            </a:r>
            <a:r>
              <a:rPr lang="ja-JP" altLang="ja-JP" b="0" dirty="0" smtClean="0"/>
              <a:t>▼</a:t>
            </a:r>
            <a:endParaRPr lang="vi-VN" altLang="ja-JP" b="0" dirty="0" smtClean="0"/>
          </a:p>
          <a:p>
            <a:pPr marL="0" lvl="0" indent="0" algn="l" rtl="0">
              <a:spcBef>
                <a:spcPts val="0"/>
              </a:spcBef>
              <a:spcAft>
                <a:spcPts val="0"/>
              </a:spcAft>
              <a:buClr>
                <a:schemeClr val="dk1"/>
              </a:buClr>
              <a:buSzPts val="1200"/>
              <a:buFont typeface="Arial"/>
              <a:buNone/>
            </a:pPr>
            <a:r>
              <a:rPr lang="vi-VN" b="0" dirty="0" smtClean="0"/>
              <a:t>Cuối cùng là tổng kết toàn bài. </a:t>
            </a:r>
            <a:r>
              <a:rPr lang="ja-JP" altLang="ja-JP" b="0" dirty="0" smtClean="0"/>
              <a:t>▼</a:t>
            </a:r>
            <a:endParaRPr b="0" dirty="0"/>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ltLang="ja-JP"/>
              <a:t>2</a:t>
            </a:fld>
            <a:endParaRPr/>
          </a:p>
        </p:txBody>
      </p:sp>
    </p:spTree>
    <p:extLst>
      <p:ext uri="{BB962C8B-B14F-4D97-AF65-F5344CB8AC3E}">
        <p14:creationId xmlns:p14="http://schemas.microsoft.com/office/powerpoint/2010/main" val="466414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a:t>次にトイレについてです。日本には左の洋式トイレと右の和式トイレがあります。▼</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ja-JP"/>
              <a:t>Tiếp theo là về nhà vệ sinh. Ở Nhật có bồn </a:t>
            </a:r>
            <a:r>
              <a:rPr lang="en-US" altLang="ja-JP" smtClean="0"/>
              <a:t>cầu</a:t>
            </a:r>
            <a:r>
              <a:rPr lang="ja-JP" smtClean="0"/>
              <a:t> </a:t>
            </a:r>
            <a:r>
              <a:rPr lang="ja-JP"/>
              <a:t>kiểu Tây như hình bên trái, và có cả bồn </a:t>
            </a:r>
            <a:r>
              <a:rPr lang="en-US" altLang="ja-JP" smtClean="0"/>
              <a:t>cầu</a:t>
            </a:r>
            <a:r>
              <a:rPr lang="ja-JP" smtClean="0"/>
              <a:t> </a:t>
            </a:r>
            <a:r>
              <a:rPr lang="ja-JP"/>
              <a:t>kiểu Nhật như hình bên phải. ▼</a:t>
            </a:r>
            <a:endParaRPr/>
          </a:p>
        </p:txBody>
      </p:sp>
      <p:sp>
        <p:nvSpPr>
          <p:cNvPr id="253" name="Google Shape;25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ltLang="ja-JP"/>
              <a:t>20</a:t>
            </a:fld>
            <a:endParaRPr/>
          </a:p>
        </p:txBody>
      </p:sp>
    </p:spTree>
    <p:extLst>
      <p:ext uri="{BB962C8B-B14F-4D97-AF65-F5344CB8AC3E}">
        <p14:creationId xmlns:p14="http://schemas.microsoft.com/office/powerpoint/2010/main" val="837897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dirty="0"/>
              <a:t>日本では</a:t>
            </a:r>
            <a:r>
              <a:rPr lang="ja-JP" b="0" dirty="0" smtClean="0"/>
              <a:t>トイレ</a:t>
            </a:r>
            <a:r>
              <a:rPr lang="ja-JP" b="0" strike="noStrike" dirty="0" smtClean="0"/>
              <a:t>を</a:t>
            </a:r>
            <a:r>
              <a:rPr lang="ja-JP" b="0" strike="noStrike" dirty="0"/>
              <a:t>使い</a:t>
            </a:r>
            <a:r>
              <a:rPr lang="ja-JP" b="0" dirty="0"/>
              <a:t>終わったら、トイレットペーパー</a:t>
            </a:r>
            <a:r>
              <a:rPr lang="ja-JP" b="0" dirty="0" smtClean="0"/>
              <a:t>を流して</a:t>
            </a:r>
            <a:r>
              <a:rPr lang="ja-JP" b="0" dirty="0"/>
              <a:t>もいいです。でも一度にたくさん流すと詰まってしまうので、気をつけてください。▼</a:t>
            </a:r>
            <a:endParaRPr b="0" dirty="0"/>
          </a:p>
          <a:p>
            <a:pPr marL="0" lvl="0" indent="0" algn="l" rtl="0">
              <a:spcBef>
                <a:spcPts val="0"/>
              </a:spcBef>
              <a:spcAft>
                <a:spcPts val="0"/>
              </a:spcAft>
              <a:buClr>
                <a:schemeClr val="dk1"/>
              </a:buClr>
              <a:buSzPts val="1200"/>
              <a:buFont typeface="Arial"/>
              <a:buNone/>
            </a:pPr>
            <a:endParaRPr b="0" dirty="0"/>
          </a:p>
          <a:p>
            <a:pPr marL="0" lvl="0" indent="0" algn="l" rtl="0">
              <a:spcBef>
                <a:spcPts val="0"/>
              </a:spcBef>
              <a:spcAft>
                <a:spcPts val="0"/>
              </a:spcAft>
              <a:buClr>
                <a:schemeClr val="dk1"/>
              </a:buClr>
              <a:buSzPts val="1200"/>
              <a:buFont typeface="Arial"/>
              <a:buNone/>
            </a:pPr>
            <a:r>
              <a:rPr lang="vi-VN" altLang="ja-JP" b="0" dirty="0" smtClean="0"/>
              <a:t>Ở Nhật, giấy vệ sinh sau khi sử dụng xong có thể bỏ vào</a:t>
            </a:r>
            <a:r>
              <a:rPr lang="ja-JP" b="0" dirty="0" smtClean="0"/>
              <a:t> </a:t>
            </a:r>
            <a:r>
              <a:rPr lang="ja-JP" b="0" dirty="0"/>
              <a:t>b</a:t>
            </a:r>
            <a:r>
              <a:rPr lang="ja-JP" b="0"/>
              <a:t>ồ</a:t>
            </a:r>
            <a:r>
              <a:rPr lang="ja-JP" b="0" smtClean="0"/>
              <a:t>n</a:t>
            </a:r>
            <a:r>
              <a:rPr lang="en-US" altLang="ja-JP" b="0" smtClean="0"/>
              <a:t> cầu</a:t>
            </a:r>
            <a:r>
              <a:rPr lang="ja-JP" b="0" smtClean="0"/>
              <a:t> </a:t>
            </a:r>
            <a:r>
              <a:rPr lang="ja-JP" b="0" dirty="0"/>
              <a:t>và xả nước. Nhưng hãy cẩn thận vì có thể gây tắc nếu bỏ nhiều giấy vào </a:t>
            </a:r>
            <a:r>
              <a:rPr lang="ja-JP" b="0" dirty="0" smtClean="0"/>
              <a:t>bồ</a:t>
            </a:r>
            <a:r>
              <a:rPr lang="ja-JP" b="0" smtClean="0"/>
              <a:t>n</a:t>
            </a:r>
            <a:r>
              <a:rPr lang="vi-VN" altLang="ja-JP" b="0" smtClean="0"/>
              <a:t> </a:t>
            </a:r>
            <a:r>
              <a:rPr lang="en-US" altLang="ja-JP" b="0" smtClean="0"/>
              <a:t>cầu</a:t>
            </a:r>
            <a:r>
              <a:rPr lang="en-US" altLang="ja-JP" b="0" baseline="0" smtClean="0"/>
              <a:t> </a:t>
            </a:r>
            <a:r>
              <a:rPr lang="vi-VN" altLang="ja-JP" b="0" smtClean="0"/>
              <a:t>cùng </a:t>
            </a:r>
            <a:r>
              <a:rPr lang="vi-VN" altLang="ja-JP" b="0" dirty="0" smtClean="0"/>
              <a:t>một lúc</a:t>
            </a:r>
            <a:r>
              <a:rPr lang="ja-JP" b="0" dirty="0" smtClean="0"/>
              <a:t>. </a:t>
            </a:r>
            <a:r>
              <a:rPr lang="ja-JP" b="0" dirty="0"/>
              <a:t>▼</a:t>
            </a:r>
            <a:endParaRPr b="0" dirty="0"/>
          </a:p>
        </p:txBody>
      </p:sp>
      <p:sp>
        <p:nvSpPr>
          <p:cNvPr id="260" name="Google Shape;26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ltLang="ja-JP"/>
              <a:t>21</a:t>
            </a:fld>
            <a:endParaRPr/>
          </a:p>
        </p:txBody>
      </p:sp>
    </p:spTree>
    <p:extLst>
      <p:ext uri="{BB962C8B-B14F-4D97-AF65-F5344CB8AC3E}">
        <p14:creationId xmlns:p14="http://schemas.microsoft.com/office/powerpoint/2010/main" val="1499412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a:t>日本のトイレの中には、横に機械があるトイレもあります。▼</a:t>
            </a:r>
            <a:endParaRPr/>
          </a:p>
          <a:p>
            <a:pPr marL="0" lvl="0" indent="0" algn="l" rtl="0">
              <a:spcBef>
                <a:spcPts val="0"/>
              </a:spcBef>
              <a:spcAft>
                <a:spcPts val="0"/>
              </a:spcAft>
              <a:buClr>
                <a:schemeClr val="dk1"/>
              </a:buClr>
              <a:buSzPts val="1200"/>
              <a:buFont typeface="Arial"/>
              <a:buNone/>
            </a:pPr>
            <a:r>
              <a:rPr lang="ja-JP"/>
              <a:t>ボタンを押すと水が出ます。おしりを洗うための水です。▼</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ja-JP"/>
              <a:t>Cũng có những nhà vệ sinh ở Nhật trang bị một chiếc máy ở bên cạnh. ▼</a:t>
            </a:r>
            <a:endParaRPr/>
          </a:p>
          <a:p>
            <a:pPr marL="0" lvl="0" indent="0" algn="l" rtl="0">
              <a:spcBef>
                <a:spcPts val="0"/>
              </a:spcBef>
              <a:spcAft>
                <a:spcPts val="0"/>
              </a:spcAft>
              <a:buClr>
                <a:schemeClr val="dk1"/>
              </a:buClr>
              <a:buSzPts val="1200"/>
              <a:buFont typeface="Arial"/>
              <a:buNone/>
            </a:pPr>
            <a:r>
              <a:rPr lang="ja-JP"/>
              <a:t>Chỉ cần ấn nú</a:t>
            </a:r>
            <a:r>
              <a:rPr lang="ja-JP" smtClean="0"/>
              <a:t>t</a:t>
            </a:r>
            <a:r>
              <a:rPr lang="en-US" altLang="ja-JP" smtClean="0"/>
              <a:t>,</a:t>
            </a:r>
            <a:r>
              <a:rPr lang="ja-JP" smtClean="0"/>
              <a:t> </a:t>
            </a:r>
            <a:r>
              <a:rPr lang="ja-JP"/>
              <a:t>nước sẽ phun ra. Đây là nước để rửa mông. ▼</a:t>
            </a:r>
            <a:endParaRPr/>
          </a:p>
        </p:txBody>
      </p:sp>
      <p:sp>
        <p:nvSpPr>
          <p:cNvPr id="267" name="Google Shape;26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ltLang="ja-JP"/>
              <a:t>22</a:t>
            </a:fld>
            <a:endParaRPr/>
          </a:p>
        </p:txBody>
      </p:sp>
    </p:spTree>
    <p:extLst>
      <p:ext uri="{BB962C8B-B14F-4D97-AF65-F5344CB8AC3E}">
        <p14:creationId xmlns:p14="http://schemas.microsoft.com/office/powerpoint/2010/main" val="2054252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dirty="0"/>
              <a:t>では皆さんが日本に行ったら、どんな所に住むと思いますか。（参加者数人に聞く。参加者の答えの例：アパートです、寮です、など）▼</a:t>
            </a:r>
            <a:endParaRPr b="0" dirty="0"/>
          </a:p>
          <a:p>
            <a:pPr marL="0" lvl="0" indent="0" algn="l" rtl="0">
              <a:spcBef>
                <a:spcPts val="0"/>
              </a:spcBef>
              <a:spcAft>
                <a:spcPts val="0"/>
              </a:spcAft>
              <a:buClr>
                <a:schemeClr val="dk1"/>
              </a:buClr>
              <a:buSzPts val="1200"/>
              <a:buFont typeface="Arial"/>
              <a:buNone/>
            </a:pPr>
            <a:r>
              <a:rPr lang="ja-JP" b="0" dirty="0"/>
              <a:t>たぶん会社の寮[りょう]やアパートに住む人が多いと思います。寮[りょう]は会社が用意してくれ、同じ会社の社員が住んでいます。アパートのようにそれぞれの部屋に住んだり、1つの家にみんなで住んだりすることもあります。また寮ではない普通のアパートには、社員以外の色々な人達が住んでいます。</a:t>
            </a:r>
            <a:r>
              <a:rPr lang="ja-JP" b="0" dirty="0" smtClean="0"/>
              <a:t>▼</a:t>
            </a:r>
            <a:endParaRPr lang="vi-VN" altLang="ja-JP" b="0" dirty="0" smtClean="0"/>
          </a:p>
          <a:p>
            <a:pPr marL="0" lvl="0" indent="0" algn="l" rtl="0">
              <a:spcBef>
                <a:spcPts val="0"/>
              </a:spcBef>
              <a:spcAft>
                <a:spcPts val="0"/>
              </a:spcAft>
              <a:buClr>
                <a:schemeClr val="dk1"/>
              </a:buClr>
              <a:buSzPts val="1200"/>
              <a:buFont typeface="Arial"/>
              <a:buNone/>
            </a:pPr>
            <a:endParaRPr lang="vi-VN" b="0" dirty="0" smtClean="0"/>
          </a:p>
          <a:p>
            <a:pPr marL="0" lvl="0" indent="0" algn="l" rtl="0">
              <a:spcBef>
                <a:spcPts val="0"/>
              </a:spcBef>
              <a:spcAft>
                <a:spcPts val="0"/>
              </a:spcAft>
              <a:buClr>
                <a:schemeClr val="dk1"/>
              </a:buClr>
              <a:buSzPts val="1200"/>
              <a:buFont typeface="Arial"/>
              <a:buNone/>
            </a:pPr>
            <a:r>
              <a:rPr lang="vi-VN" b="0" dirty="0" smtClean="0"/>
              <a:t>Vậy thì khi sang Nhật, các bạn nghĩ mình sẽ sống ở nhà</a:t>
            </a:r>
            <a:r>
              <a:rPr lang="vi-VN" b="0" baseline="0" dirty="0" smtClean="0"/>
              <a:t> kiểu nào</a:t>
            </a:r>
            <a:r>
              <a:rPr lang="en-US" b="0" baseline="0" dirty="0" smtClean="0"/>
              <a:t>? (</a:t>
            </a:r>
            <a:r>
              <a:rPr lang="vi-VN" b="0" baseline="0" dirty="0" smtClean="0"/>
              <a:t>Hỏi mội vài người tham gia. Ví dụ người tham gia trả lời: ở nhà chung cư, ở ký túc xá...) </a:t>
            </a:r>
            <a:r>
              <a:rPr lang="ja-JP" altLang="ja-JP" b="0" dirty="0" smtClean="0"/>
              <a:t>▼</a:t>
            </a:r>
            <a:endParaRPr lang="vi-VN" altLang="ja-JP" b="0" dirty="0" smtClean="0"/>
          </a:p>
          <a:p>
            <a:pPr marL="0" lvl="0" indent="0" algn="l" rtl="0">
              <a:spcBef>
                <a:spcPts val="0"/>
              </a:spcBef>
              <a:spcAft>
                <a:spcPts val="0"/>
              </a:spcAft>
              <a:buClr>
                <a:schemeClr val="dk1"/>
              </a:buClr>
              <a:buSzPts val="1200"/>
              <a:buFont typeface="Arial"/>
              <a:buNone/>
            </a:pPr>
            <a:r>
              <a:rPr lang="vi-VN" b="0" dirty="0" smtClean="0"/>
              <a:t>Có vẻ nhiều</a:t>
            </a:r>
            <a:r>
              <a:rPr lang="vi-VN" b="0" baseline="0" dirty="0" smtClean="0"/>
              <a:t> bạn sẽ sống ở ký túc xá của công ty hoặc ở nhà chung cư nhỉ. Ký túc xá là nơi ở được công ty chuẩn bị sẵn và những người cùng công ty sẽ sống chung ở đó. Có nơi giống nhà chung cư với những phòng riêng biệt, hay cũng có nơi mọi người sống chung trong một căn nhà. Ngoài ra cũng có những căn chung cư bình thường, không phải ký túc xá, có cả những người khác ngoài người của công ty.</a:t>
            </a:r>
            <a:r>
              <a:rPr lang="ja-JP" altLang="ja-JP" b="0" dirty="0" smtClean="0"/>
              <a:t> ▼</a:t>
            </a:r>
            <a:r>
              <a:rPr lang="vi-VN" b="0" baseline="0" dirty="0" smtClean="0"/>
              <a:t> </a:t>
            </a:r>
            <a:endParaRPr b="0" dirty="0"/>
          </a:p>
        </p:txBody>
      </p:sp>
      <p:sp>
        <p:nvSpPr>
          <p:cNvPr id="278" name="Google Shape;27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ltLang="ja-JP"/>
              <a:t>23</a:t>
            </a:fld>
            <a:endParaRPr/>
          </a:p>
        </p:txBody>
      </p:sp>
    </p:spTree>
    <p:extLst>
      <p:ext uri="{BB962C8B-B14F-4D97-AF65-F5344CB8AC3E}">
        <p14:creationId xmlns:p14="http://schemas.microsoft.com/office/powerpoint/2010/main" val="729157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r>
              <a:rPr lang="ja-JP" b="0" i="0" dirty="0">
                <a:solidFill>
                  <a:srgbClr val="000000"/>
                </a:solidFill>
                <a:latin typeface="arial"/>
                <a:ea typeface="arial"/>
                <a:cs typeface="arial"/>
                <a:sym typeface="arial"/>
              </a:rPr>
              <a:t>寮[りょう]やアパートでは、一つの建物にたくさんの人が住んでいます。ですから、ルールやマナーを守らなければいけません。ここから、日本の住宅ルールとマナーを見ていきましょう。</a:t>
            </a:r>
            <a:r>
              <a:rPr lang="ja-JP" b="0" dirty="0"/>
              <a:t>▼</a:t>
            </a:r>
            <a:endParaRPr b="0" dirty="0"/>
          </a:p>
          <a:p>
            <a:pPr marL="0" lvl="0" indent="0" algn="l" rtl="0">
              <a:spcBef>
                <a:spcPts val="0"/>
              </a:spcBef>
              <a:spcAft>
                <a:spcPts val="0"/>
              </a:spcAft>
              <a:buClr>
                <a:schemeClr val="dk1"/>
              </a:buClr>
              <a:buSzPts val="1200"/>
              <a:buFont typeface="Arial"/>
              <a:buNone/>
            </a:pPr>
            <a:endParaRPr lang="vi-VN" b="0" dirty="0" smtClean="0"/>
          </a:p>
          <a:p>
            <a:pPr marL="0" lvl="0" indent="0" algn="l" rtl="0">
              <a:spcBef>
                <a:spcPts val="0"/>
              </a:spcBef>
              <a:spcAft>
                <a:spcPts val="0"/>
              </a:spcAft>
              <a:buClr>
                <a:schemeClr val="dk1"/>
              </a:buClr>
              <a:buSzPts val="1200"/>
              <a:buFont typeface="Arial"/>
              <a:buNone/>
            </a:pPr>
            <a:r>
              <a:rPr lang="vi-VN" b="0" dirty="0" smtClean="0"/>
              <a:t>Ký túc xá hay chung cư là một căn nhà với rất nhiều người sinh sống cùng nhau. Vì vậy, chúng ta phải tuân thủ</a:t>
            </a:r>
            <a:r>
              <a:rPr lang="vi-VN" b="0" baseline="0" dirty="0" smtClean="0"/>
              <a:t> theo quy định và những quy tắc ứng xử. Bây giờ, chúng </a:t>
            </a:r>
            <a:r>
              <a:rPr lang="vi-VN" b="0" baseline="0" smtClean="0"/>
              <a:t>ta h</a:t>
            </a:r>
            <a:r>
              <a:rPr lang="en-US" b="0" baseline="0" smtClean="0"/>
              <a:t>ã</a:t>
            </a:r>
            <a:r>
              <a:rPr lang="vi-VN" b="0" baseline="0" smtClean="0"/>
              <a:t>y </a:t>
            </a:r>
            <a:r>
              <a:rPr lang="vi-VN" b="0" baseline="0" dirty="0" smtClean="0"/>
              <a:t>cùng tìm hiểu về quy định và những quy tắc ứng xử </a:t>
            </a:r>
            <a:r>
              <a:rPr lang="vi-VN" b="0" baseline="0" smtClean="0"/>
              <a:t>trong </a:t>
            </a:r>
            <a:r>
              <a:rPr lang="en-US" b="0" baseline="0" smtClean="0"/>
              <a:t>sinh hoạt</a:t>
            </a:r>
            <a:r>
              <a:rPr lang="vi-VN" b="0" baseline="0" smtClean="0"/>
              <a:t> </a:t>
            </a:r>
            <a:r>
              <a:rPr lang="en-US" b="0" baseline="0" smtClean="0"/>
              <a:t>ở</a:t>
            </a:r>
            <a:r>
              <a:rPr lang="vi-VN" b="0" baseline="0" smtClean="0"/>
              <a:t> </a:t>
            </a:r>
            <a:r>
              <a:rPr lang="vi-VN" b="0" baseline="0" dirty="0" smtClean="0"/>
              <a:t>Nhật nhé. </a:t>
            </a:r>
            <a:r>
              <a:rPr lang="ja-JP" altLang="ja-JP" b="0" dirty="0" smtClean="0"/>
              <a:t>▼</a:t>
            </a:r>
            <a:endParaRPr b="0" dirty="0"/>
          </a:p>
        </p:txBody>
      </p:sp>
      <p:sp>
        <p:nvSpPr>
          <p:cNvPr id="286" name="Google Shape;28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ltLang="ja-JP"/>
              <a:t>24</a:t>
            </a:fld>
            <a:endParaRPr/>
          </a:p>
        </p:txBody>
      </p:sp>
    </p:spTree>
    <p:extLst>
      <p:ext uri="{BB962C8B-B14F-4D97-AF65-F5344CB8AC3E}">
        <p14:creationId xmlns:p14="http://schemas.microsoft.com/office/powerpoint/2010/main" val="536422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dirty="0"/>
              <a:t>まずはゴミです。▼</a:t>
            </a:r>
            <a:endParaRPr b="0" dirty="0"/>
          </a:p>
          <a:p>
            <a:pPr marL="0" lvl="0" indent="0" algn="l" rtl="0">
              <a:spcBef>
                <a:spcPts val="0"/>
              </a:spcBef>
              <a:spcAft>
                <a:spcPts val="0"/>
              </a:spcAft>
              <a:buClr>
                <a:schemeClr val="dk1"/>
              </a:buClr>
              <a:buSzPts val="1200"/>
              <a:buFont typeface="Arial"/>
              <a:buNone/>
            </a:pPr>
            <a:r>
              <a:rPr lang="ja-JP" b="0" dirty="0"/>
              <a:t>ゴミは「燃える」「燃えない」「資源[しげん]ゴミ」などに分けて捨てます。▼</a:t>
            </a:r>
            <a:endParaRPr b="0" dirty="0"/>
          </a:p>
          <a:p>
            <a:pPr marL="0" marR="0" lvl="0" indent="0" algn="l" rtl="0">
              <a:lnSpc>
                <a:spcPct val="100000"/>
              </a:lnSpc>
              <a:spcBef>
                <a:spcPts val="0"/>
              </a:spcBef>
              <a:spcAft>
                <a:spcPts val="0"/>
              </a:spcAft>
              <a:buClr>
                <a:schemeClr val="dk1"/>
              </a:buClr>
              <a:buSzPts val="1200"/>
              <a:buFont typeface="Arial"/>
              <a:buNone/>
            </a:pPr>
            <a:r>
              <a:rPr lang="ja-JP" b="0" dirty="0"/>
              <a:t>資源ゴミは、リサイクルできるゴミです。ダンボール、プラスチックなどがあります。でも、どんなゴミが資源ゴミに入るかは、住んでいるところによって違います。▼</a:t>
            </a:r>
            <a:endParaRPr b="0" dirty="0"/>
          </a:p>
          <a:p>
            <a:pPr marL="0" lvl="0" indent="0" algn="l" rtl="0">
              <a:spcBef>
                <a:spcPts val="0"/>
              </a:spcBef>
              <a:spcAft>
                <a:spcPts val="0"/>
              </a:spcAft>
              <a:buClr>
                <a:schemeClr val="dk1"/>
              </a:buClr>
              <a:buSzPts val="1200"/>
              <a:buFont typeface="Arial"/>
              <a:buNone/>
            </a:pPr>
            <a:r>
              <a:rPr lang="ja-JP" b="0" dirty="0"/>
              <a:t>缶や</a:t>
            </a:r>
            <a:r>
              <a:rPr lang="ja-JP" b="0" dirty="0" smtClean="0"/>
              <a:t>ビン</a:t>
            </a:r>
            <a:r>
              <a:rPr lang="ja-JP" b="0" dirty="0"/>
              <a:t>、ペットボトルなどは洗って、ダンボールや新聞紙などはひもで結んで出しましょう。</a:t>
            </a:r>
            <a:r>
              <a:rPr lang="ja-JP" b="0" dirty="0" smtClean="0"/>
              <a:t>▼</a:t>
            </a:r>
            <a:endParaRPr lang="vi-VN" altLang="ja-JP" b="0" dirty="0" smtClean="0"/>
          </a:p>
          <a:p>
            <a:pPr marL="0" lvl="0" indent="0" algn="l" rtl="0">
              <a:spcBef>
                <a:spcPts val="0"/>
              </a:spcBef>
              <a:spcAft>
                <a:spcPts val="0"/>
              </a:spcAft>
              <a:buClr>
                <a:schemeClr val="dk1"/>
              </a:buClr>
              <a:buSzPts val="1200"/>
              <a:buFont typeface="Arial"/>
              <a:buNone/>
            </a:pPr>
            <a:endParaRPr lang="vi-VN" b="0" dirty="0" smtClean="0"/>
          </a:p>
          <a:p>
            <a:pPr marL="0" lvl="0" indent="0" algn="l" rtl="0">
              <a:spcBef>
                <a:spcPts val="0"/>
              </a:spcBef>
              <a:spcAft>
                <a:spcPts val="0"/>
              </a:spcAft>
              <a:buClr>
                <a:schemeClr val="dk1"/>
              </a:buClr>
              <a:buSzPts val="1200"/>
              <a:buFont typeface="Arial"/>
              <a:buNone/>
            </a:pPr>
            <a:r>
              <a:rPr lang="vi-VN" b="0" dirty="0" smtClean="0"/>
              <a:t>Trước hết là về</a:t>
            </a:r>
            <a:r>
              <a:rPr lang="vi-VN" b="0" baseline="0" dirty="0" smtClean="0"/>
              <a:t> rác. </a:t>
            </a:r>
            <a:r>
              <a:rPr lang="ja-JP" altLang="ja-JP" b="0" dirty="0" smtClean="0"/>
              <a:t>▼</a:t>
            </a:r>
            <a:endParaRPr lang="vi-VN" altLang="ja-JP" b="0" dirty="0" smtClean="0"/>
          </a:p>
          <a:p>
            <a:pPr marL="0" lvl="0" indent="0" algn="l" rtl="0">
              <a:spcBef>
                <a:spcPts val="0"/>
              </a:spcBef>
              <a:spcAft>
                <a:spcPts val="0"/>
              </a:spcAft>
              <a:buClr>
                <a:schemeClr val="dk1"/>
              </a:buClr>
              <a:buSzPts val="1200"/>
              <a:buFont typeface="Arial"/>
              <a:buNone/>
            </a:pPr>
            <a:r>
              <a:rPr lang="vi-VN" b="0" dirty="0" smtClean="0"/>
              <a:t>Rác</a:t>
            </a:r>
            <a:r>
              <a:rPr lang="vi-VN" b="0" baseline="0" dirty="0" smtClean="0"/>
              <a:t> được phân loại thành “rác cháy được”, “rác không cháy được”, “rác tài nguyên”..., trước khi mang đi vứt. </a:t>
            </a:r>
            <a:r>
              <a:rPr lang="ja-JP" altLang="ja-JP" b="0" dirty="0" smtClean="0"/>
              <a:t>▼</a:t>
            </a:r>
            <a:endParaRPr lang="vi-VN" altLang="ja-JP" b="0" dirty="0" smtClean="0"/>
          </a:p>
          <a:p>
            <a:pPr marL="0" lvl="0" indent="0" algn="l" rtl="0">
              <a:spcBef>
                <a:spcPts val="0"/>
              </a:spcBef>
              <a:spcAft>
                <a:spcPts val="0"/>
              </a:spcAft>
              <a:buClr>
                <a:schemeClr val="dk1"/>
              </a:buClr>
              <a:buSzPts val="1200"/>
              <a:buFont typeface="Arial"/>
              <a:buNone/>
            </a:pPr>
            <a:r>
              <a:rPr lang="vi-VN" altLang="ja-JP" b="0" dirty="0" smtClean="0"/>
              <a:t>Rác tài nguyên là rác có thể tái chế được. Có các loại như:</a:t>
            </a:r>
            <a:r>
              <a:rPr lang="vi-VN" altLang="ja-JP" b="0" baseline="0" dirty="0" smtClean="0"/>
              <a:t> thùng các-tông, nhựa,... Nhưng, việc phân chia những loại rác nào là rác tài nguyên thì khác nhau tuỳ theo từng nơi ở. </a:t>
            </a:r>
            <a:r>
              <a:rPr lang="ja-JP" altLang="ja-JP" b="0" dirty="0" smtClean="0"/>
              <a:t>▼</a:t>
            </a:r>
            <a:endParaRPr lang="vi-VN" altLang="ja-JP" b="0" dirty="0" smtClean="0"/>
          </a:p>
          <a:p>
            <a:pPr marL="0" lvl="0" indent="0" algn="l" rtl="0">
              <a:spcBef>
                <a:spcPts val="0"/>
              </a:spcBef>
              <a:spcAft>
                <a:spcPts val="0"/>
              </a:spcAft>
              <a:buClr>
                <a:schemeClr val="dk1"/>
              </a:buClr>
              <a:buSzPts val="1200"/>
              <a:buFont typeface="Arial"/>
              <a:buNone/>
            </a:pPr>
            <a:r>
              <a:rPr lang="vi-VN" b="0" dirty="0" smtClean="0"/>
              <a:t>Hãy rửa sạch chai lọ, vỏ lon, chai nước nhựa...,</a:t>
            </a:r>
            <a:r>
              <a:rPr lang="vi-VN" b="0" baseline="0" dirty="0" smtClean="0"/>
              <a:t> dùng dây buộc gọn gàng thùng các-tông, giấy báo...rồi đem đi vứt nhé. </a:t>
            </a:r>
            <a:r>
              <a:rPr lang="ja-JP" altLang="ja-JP" b="0" dirty="0" smtClean="0"/>
              <a:t>▼</a:t>
            </a:r>
            <a:endParaRPr b="0" dirty="0"/>
          </a:p>
        </p:txBody>
      </p:sp>
      <p:sp>
        <p:nvSpPr>
          <p:cNvPr id="296" name="Google Shape;29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25</a:t>
            </a:fld>
            <a:endParaRPr/>
          </a:p>
        </p:txBody>
      </p:sp>
    </p:spTree>
    <p:extLst>
      <p:ext uri="{BB962C8B-B14F-4D97-AF65-F5344CB8AC3E}">
        <p14:creationId xmlns:p14="http://schemas.microsoft.com/office/powerpoint/2010/main" val="512338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dirty="0"/>
              <a:t>またゴミの袋は、住んでいる市や町で決まったものを買って使ってください。▼</a:t>
            </a:r>
            <a:endParaRPr b="0" dirty="0"/>
          </a:p>
          <a:p>
            <a:pPr marL="0" lvl="0" indent="0" algn="l" rtl="0">
              <a:spcBef>
                <a:spcPts val="0"/>
              </a:spcBef>
              <a:spcAft>
                <a:spcPts val="0"/>
              </a:spcAft>
              <a:buClr>
                <a:schemeClr val="dk1"/>
              </a:buClr>
              <a:buSzPts val="1200"/>
              <a:buFont typeface="Arial"/>
              <a:buNone/>
            </a:pPr>
            <a:r>
              <a:rPr lang="ja-JP" b="0" dirty="0"/>
              <a:t>袋は何でもいい代わりに、ゴミ処理券[しょりけん]を買って袋にはるところもあります。近所のコンビニやスーパーで買えます。ゴミの出し方は住んでいるところによって違います。</a:t>
            </a:r>
            <a:r>
              <a:rPr lang="ja-JP" b="0" dirty="0" smtClean="0"/>
              <a:t>▼</a:t>
            </a:r>
            <a:endParaRPr lang="vi-VN" altLang="ja-JP" b="0" dirty="0" smtClean="0"/>
          </a:p>
          <a:p>
            <a:pPr marL="0" lvl="0" indent="0" algn="l" rtl="0">
              <a:spcBef>
                <a:spcPts val="0"/>
              </a:spcBef>
              <a:spcAft>
                <a:spcPts val="0"/>
              </a:spcAft>
              <a:buClr>
                <a:schemeClr val="dk1"/>
              </a:buClr>
              <a:buSzPts val="1200"/>
              <a:buFont typeface="Arial"/>
              <a:buNone/>
            </a:pPr>
            <a:endParaRPr lang="vi-VN" b="0" dirty="0" smtClean="0"/>
          </a:p>
          <a:p>
            <a:pPr marL="0" lvl="0" indent="0" algn="l" rtl="0">
              <a:spcBef>
                <a:spcPts val="0"/>
              </a:spcBef>
              <a:spcAft>
                <a:spcPts val="0"/>
              </a:spcAft>
              <a:buClr>
                <a:schemeClr val="dk1"/>
              </a:buClr>
              <a:buSzPts val="1200"/>
              <a:buFont typeface="Arial"/>
              <a:buNone/>
            </a:pPr>
            <a:r>
              <a:rPr lang="vi-VN" b="0" dirty="0" smtClean="0"/>
              <a:t>Ngoài ra,</a:t>
            </a:r>
            <a:r>
              <a:rPr lang="vi-VN" b="0" baseline="0" dirty="0" smtClean="0"/>
              <a:t> </a:t>
            </a:r>
            <a:r>
              <a:rPr lang="vi-VN" b="0" dirty="0" smtClean="0"/>
              <a:t>hãy mua và sử dụng loại túi rác được quy định bởi thành phố hoặc thị trấn nơi các bạn sống. </a:t>
            </a:r>
            <a:r>
              <a:rPr lang="ja-JP" altLang="ja-JP" b="0" dirty="0" smtClean="0"/>
              <a:t>▼</a:t>
            </a:r>
            <a:endParaRPr lang="vi-VN" altLang="ja-JP" b="0" dirty="0" smtClean="0"/>
          </a:p>
          <a:p>
            <a:pPr marL="0" lvl="0" indent="0" algn="l" rtl="0">
              <a:spcBef>
                <a:spcPts val="0"/>
              </a:spcBef>
              <a:spcAft>
                <a:spcPts val="0"/>
              </a:spcAft>
              <a:buClr>
                <a:schemeClr val="dk1"/>
              </a:buClr>
              <a:buSzPts val="1200"/>
              <a:buFont typeface="Arial"/>
              <a:buNone/>
            </a:pPr>
            <a:r>
              <a:rPr lang="vi-VN" b="0" dirty="0" smtClean="0"/>
              <a:t>Thay </a:t>
            </a:r>
            <a:r>
              <a:rPr lang="vi-VN" b="0" smtClean="0"/>
              <a:t>vì </a:t>
            </a:r>
            <a:r>
              <a:rPr lang="en-US" b="0" smtClean="0"/>
              <a:t>quy định</a:t>
            </a:r>
            <a:r>
              <a:rPr lang="en-US" b="0" baseline="0" smtClean="0"/>
              <a:t> loại túi</a:t>
            </a:r>
            <a:r>
              <a:rPr lang="vi-VN" b="0" smtClean="0"/>
              <a:t>, </a:t>
            </a:r>
            <a:r>
              <a:rPr lang="en-US" b="0" smtClean="0"/>
              <a:t>ở</a:t>
            </a:r>
            <a:r>
              <a:rPr lang="en-US" b="0" baseline="0" smtClean="0"/>
              <a:t> </a:t>
            </a:r>
            <a:r>
              <a:rPr lang="vi-VN" b="0" smtClean="0"/>
              <a:t>một</a:t>
            </a:r>
            <a:r>
              <a:rPr lang="vi-VN" b="0" baseline="0" smtClean="0"/>
              <a:t> vài nơi</a:t>
            </a:r>
            <a:r>
              <a:rPr lang="en-US" b="0" baseline="0" smtClean="0"/>
              <a:t> cư dân</a:t>
            </a:r>
            <a:r>
              <a:rPr lang="vi-VN" b="0" baseline="0" smtClean="0"/>
              <a:t> </a:t>
            </a:r>
            <a:r>
              <a:rPr lang="vi-VN" b="0" baseline="0" dirty="0" smtClean="0"/>
              <a:t>sẽ mua những phiếu xử lý rác và dán lên túi. Có thể mua ở cửa hàng tiện lợi hay siêu thị gần nhà. Cách đổ rác thì khác nhau, tuỳ vào khu vực nơi mình sinh sống. </a:t>
            </a:r>
            <a:r>
              <a:rPr lang="ja-JP" altLang="ja-JP" b="0" dirty="0" smtClean="0"/>
              <a:t>▼</a:t>
            </a:r>
            <a:endParaRPr b="0" dirty="0"/>
          </a:p>
        </p:txBody>
      </p:sp>
      <p:sp>
        <p:nvSpPr>
          <p:cNvPr id="326" name="Google Shape;32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26</a:t>
            </a:fld>
            <a:endParaRPr/>
          </a:p>
        </p:txBody>
      </p:sp>
    </p:spTree>
    <p:extLst>
      <p:ext uri="{BB962C8B-B14F-4D97-AF65-F5344CB8AC3E}">
        <p14:creationId xmlns:p14="http://schemas.microsoft.com/office/powerpoint/2010/main" val="16098168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dirty="0"/>
              <a:t>次に料理をするときの注意点です。▼</a:t>
            </a:r>
            <a:endParaRPr b="0" dirty="0"/>
          </a:p>
          <a:p>
            <a:pPr marL="0" lvl="0" indent="0" algn="l" rtl="0">
              <a:spcBef>
                <a:spcPts val="0"/>
              </a:spcBef>
              <a:spcAft>
                <a:spcPts val="0"/>
              </a:spcAft>
              <a:buClr>
                <a:schemeClr val="dk1"/>
              </a:buClr>
              <a:buSzPts val="1200"/>
              <a:buFont typeface="Arial"/>
              <a:buNone/>
            </a:pPr>
            <a:r>
              <a:rPr lang="ja-JP" b="0" dirty="0"/>
              <a:t>野菜</a:t>
            </a:r>
            <a:r>
              <a:rPr lang="ja-JP" b="0" dirty="0" smtClean="0"/>
              <a:t>のクズ</a:t>
            </a:r>
            <a:r>
              <a:rPr lang="ja-JP" b="0" dirty="0"/>
              <a:t>や使った油を、そのまま流してはいけません。下水管[げすいかん]がつまってしまいます。</a:t>
            </a:r>
            <a:r>
              <a:rPr lang="ja-JP" b="0" dirty="0" smtClean="0"/>
              <a:t>▼</a:t>
            </a:r>
            <a:endParaRPr lang="vi-VN" altLang="ja-JP" b="0" dirty="0" smtClean="0"/>
          </a:p>
          <a:p>
            <a:pPr marL="0" lvl="0" indent="0" algn="l" rtl="0">
              <a:spcBef>
                <a:spcPts val="0"/>
              </a:spcBef>
              <a:spcAft>
                <a:spcPts val="0"/>
              </a:spcAft>
              <a:buClr>
                <a:schemeClr val="dk1"/>
              </a:buClr>
              <a:buSzPts val="1200"/>
              <a:buFont typeface="Arial"/>
              <a:buNone/>
            </a:pPr>
            <a:endParaRPr lang="vi-VN" b="0" dirty="0" smtClean="0"/>
          </a:p>
          <a:p>
            <a:pPr marL="0" lvl="0" indent="0" algn="l" rtl="0">
              <a:spcBef>
                <a:spcPts val="0"/>
              </a:spcBef>
              <a:spcAft>
                <a:spcPts val="0"/>
              </a:spcAft>
              <a:buClr>
                <a:schemeClr val="dk1"/>
              </a:buClr>
              <a:buSzPts val="1200"/>
              <a:buFont typeface="Arial"/>
              <a:buNone/>
            </a:pPr>
            <a:r>
              <a:rPr lang="vi-VN" b="0" dirty="0" smtClean="0"/>
              <a:t>Tiếp theo là những điểm chú ý khi vứt đồ ăn.</a:t>
            </a:r>
            <a:r>
              <a:rPr lang="vi-VN" b="0" baseline="0" dirty="0" smtClean="0"/>
              <a:t> </a:t>
            </a:r>
            <a:r>
              <a:rPr lang="ja-JP" altLang="ja-JP" b="0" dirty="0" smtClean="0"/>
              <a:t>▼</a:t>
            </a:r>
            <a:endParaRPr lang="vi-VN" altLang="ja-JP" b="0" dirty="0" smtClean="0"/>
          </a:p>
          <a:p>
            <a:pPr marL="0" lvl="0" indent="0" algn="l" rtl="0">
              <a:spcBef>
                <a:spcPts val="0"/>
              </a:spcBef>
              <a:spcAft>
                <a:spcPts val="0"/>
              </a:spcAft>
              <a:buClr>
                <a:schemeClr val="dk1"/>
              </a:buClr>
              <a:buSzPts val="1200"/>
              <a:buFont typeface="Arial"/>
              <a:buNone/>
            </a:pPr>
            <a:r>
              <a:rPr lang="vi-VN" b="0" dirty="0" smtClean="0"/>
              <a:t>Những mẩu rau thừa hay dầu ăn đã sử dụng thì không được xả luôn xuống cống. Cống sẽ bị tắc.</a:t>
            </a:r>
            <a:r>
              <a:rPr lang="ja-JP" altLang="ja-JP" b="0" dirty="0" smtClean="0"/>
              <a:t> ▼</a:t>
            </a:r>
            <a:endParaRPr b="0" dirty="0"/>
          </a:p>
        </p:txBody>
      </p:sp>
      <p:sp>
        <p:nvSpPr>
          <p:cNvPr id="337" name="Google Shape;33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ltLang="ja-JP"/>
              <a:t>27</a:t>
            </a:fld>
            <a:endParaRPr/>
          </a:p>
        </p:txBody>
      </p:sp>
    </p:spTree>
    <p:extLst>
      <p:ext uri="{BB962C8B-B14F-4D97-AF65-F5344CB8AC3E}">
        <p14:creationId xmlns:p14="http://schemas.microsoft.com/office/powerpoint/2010/main" val="188658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dirty="0"/>
              <a:t>野菜のクズなどは「生ゴミ」といいますが、住むところによっては「燃えるゴミ」とは別に出す場合もありますから、確認してください。▼</a:t>
            </a:r>
            <a:endParaRPr b="0" dirty="0"/>
          </a:p>
          <a:p>
            <a:pPr marL="0" lvl="0" indent="0" algn="l" rtl="0">
              <a:spcBef>
                <a:spcPts val="0"/>
              </a:spcBef>
              <a:spcAft>
                <a:spcPts val="0"/>
              </a:spcAft>
              <a:buClr>
                <a:schemeClr val="dk1"/>
              </a:buClr>
              <a:buSzPts val="1200"/>
              <a:buFont typeface="Arial"/>
              <a:buNone/>
            </a:pPr>
            <a:r>
              <a:rPr lang="ja-JP" altLang="en-US" b="0" dirty="0"/>
              <a:t>それから</a:t>
            </a:r>
            <a:r>
              <a:rPr lang="ja-JP" b="0" dirty="0"/>
              <a:t>使い終わった油は、専用の粉で固める方法もあります。▼</a:t>
            </a:r>
            <a:endParaRPr b="0" dirty="0"/>
          </a:p>
          <a:p>
            <a:pPr marL="0" lvl="0" indent="0" algn="l" rtl="0">
              <a:spcBef>
                <a:spcPts val="0"/>
              </a:spcBef>
              <a:spcAft>
                <a:spcPts val="0"/>
              </a:spcAft>
              <a:buClr>
                <a:schemeClr val="dk1"/>
              </a:buClr>
              <a:buSzPts val="1200"/>
              <a:buFont typeface="Arial"/>
              <a:buNone/>
            </a:pPr>
            <a:r>
              <a:rPr lang="ja-JP" b="0" dirty="0"/>
              <a:t>また油が冷えてから、新聞紙などを詰めた紙パックに油を入れる方法もあります。どちらも燃えるゴミとして捨てられます。</a:t>
            </a:r>
            <a:r>
              <a:rPr lang="ja-JP" b="0" dirty="0" smtClean="0"/>
              <a:t>▼</a:t>
            </a:r>
            <a:endParaRPr lang="vi-VN" altLang="ja-JP" b="0" dirty="0" smtClean="0"/>
          </a:p>
          <a:p>
            <a:pPr marL="0" lvl="0" indent="0" algn="l" rtl="0">
              <a:spcBef>
                <a:spcPts val="0"/>
              </a:spcBef>
              <a:spcAft>
                <a:spcPts val="0"/>
              </a:spcAft>
              <a:buClr>
                <a:schemeClr val="dk1"/>
              </a:buClr>
              <a:buSzPts val="1200"/>
              <a:buFont typeface="Arial"/>
              <a:buNone/>
            </a:pPr>
            <a:endParaRPr lang="vi-VN" b="0" dirty="0" smtClean="0"/>
          </a:p>
          <a:p>
            <a:pPr marL="0" lvl="0" indent="0" algn="l" rtl="0">
              <a:spcBef>
                <a:spcPts val="0"/>
              </a:spcBef>
              <a:spcAft>
                <a:spcPts val="0"/>
              </a:spcAft>
              <a:buClr>
                <a:schemeClr val="dk1"/>
              </a:buClr>
              <a:buSzPts val="1200"/>
              <a:buFont typeface="Arial"/>
              <a:buNone/>
            </a:pPr>
            <a:r>
              <a:rPr lang="vi-VN" b="0" dirty="0" smtClean="0"/>
              <a:t>Những mẩu rau thừa...</a:t>
            </a:r>
            <a:r>
              <a:rPr lang="vi-VN" b="0" baseline="0" dirty="0" smtClean="0"/>
              <a:t>được gọi là “rác nhà bếp”, tuỳ vào từng khu vực sống, có </a:t>
            </a:r>
            <a:r>
              <a:rPr lang="vi-VN" b="0" baseline="0" smtClean="0"/>
              <a:t>thể </a:t>
            </a:r>
            <a:r>
              <a:rPr lang="en-US" b="0" baseline="0" smtClean="0"/>
              <a:t>không được đổ chung với </a:t>
            </a:r>
            <a:r>
              <a:rPr lang="vi-VN" b="0" baseline="0" smtClean="0"/>
              <a:t>“rác </a:t>
            </a:r>
            <a:r>
              <a:rPr lang="vi-VN" b="0" baseline="0" dirty="0" smtClean="0"/>
              <a:t>cháy được”, vậy nên hãy xác nhận điều này. </a:t>
            </a:r>
            <a:r>
              <a:rPr lang="ja-JP" altLang="ja-JP" b="0" dirty="0" smtClean="0"/>
              <a:t>▼</a:t>
            </a:r>
            <a:endParaRPr lang="vi-VN" altLang="ja-JP" b="0" dirty="0" smtClean="0"/>
          </a:p>
          <a:p>
            <a:pPr marL="0" lvl="0" indent="0" algn="l" rtl="0">
              <a:spcBef>
                <a:spcPts val="0"/>
              </a:spcBef>
              <a:spcAft>
                <a:spcPts val="0"/>
              </a:spcAft>
              <a:buClr>
                <a:schemeClr val="dk1"/>
              </a:buClr>
              <a:buSzPts val="1200"/>
              <a:buFont typeface="Arial"/>
              <a:buNone/>
            </a:pPr>
            <a:r>
              <a:rPr lang="vi-VN" b="0" dirty="0" smtClean="0"/>
              <a:t>Tiếp theo, có một cách làm dầu thừa cứng lại bằng một loại bột chuyên dụng.</a:t>
            </a:r>
            <a:r>
              <a:rPr lang="ja-JP" altLang="ja-JP" b="0" dirty="0" smtClean="0"/>
              <a:t> ▼</a:t>
            </a:r>
            <a:endParaRPr lang="vi-VN" altLang="ja-JP" b="0" dirty="0" smtClean="0"/>
          </a:p>
          <a:p>
            <a:pPr marL="0" lvl="0" indent="0" algn="l" rtl="0">
              <a:spcBef>
                <a:spcPts val="0"/>
              </a:spcBef>
              <a:spcAft>
                <a:spcPts val="0"/>
              </a:spcAft>
              <a:buClr>
                <a:schemeClr val="dk1"/>
              </a:buClr>
              <a:buSzPts val="1200"/>
              <a:buFont typeface="Arial"/>
              <a:buNone/>
            </a:pPr>
            <a:r>
              <a:rPr lang="vi-VN" altLang="ja-JP" b="0" dirty="0" smtClean="0"/>
              <a:t>Ngoài ra,</a:t>
            </a:r>
            <a:r>
              <a:rPr lang="vi-VN" altLang="ja-JP" b="0" baseline="0" dirty="0" smtClean="0"/>
              <a:t> cũng có cách đổ dầu vào hộp giấy có lót giấy báo sau khi dầu đã nguội. Sau đó tất cả được vứt đi giống như rác cháy được. </a:t>
            </a:r>
            <a:r>
              <a:rPr lang="ja-JP" altLang="ja-JP" b="0" dirty="0" smtClean="0"/>
              <a:t>▼</a:t>
            </a:r>
            <a:endParaRPr lang="vi-VN" altLang="ja-JP" b="0" dirty="0" smtClean="0"/>
          </a:p>
          <a:p>
            <a:pPr marL="0" lvl="0" indent="0" algn="l" rtl="0">
              <a:spcBef>
                <a:spcPts val="0"/>
              </a:spcBef>
              <a:spcAft>
                <a:spcPts val="0"/>
              </a:spcAft>
              <a:buClr>
                <a:schemeClr val="dk1"/>
              </a:buClr>
              <a:buSzPts val="1200"/>
              <a:buFont typeface="Arial"/>
              <a:buNone/>
            </a:pPr>
            <a:endParaRPr b="1" dirty="0"/>
          </a:p>
        </p:txBody>
      </p:sp>
      <p:sp>
        <p:nvSpPr>
          <p:cNvPr id="345" name="Google Shape;34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ltLang="ja-JP"/>
              <a:t>28</a:t>
            </a:fld>
            <a:endParaRPr/>
          </a:p>
        </p:txBody>
      </p:sp>
    </p:spTree>
    <p:extLst>
      <p:ext uri="{BB962C8B-B14F-4D97-AF65-F5344CB8AC3E}">
        <p14:creationId xmlns:p14="http://schemas.microsoft.com/office/powerpoint/2010/main" val="11004709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ja-JP" b="0" dirty="0"/>
              <a:t>引っ越しをすると、このようなポスターをもらえます。ゴミを出す日時や、ゴミの袋のことが書いてあります。みなさん、何が書いてあるかわかりますか。（参加者の答：わかりません）でも、みなさん、日本に行ったら、読まなければなりません。実は簡単ですから、いっしょにやってみましょう。まず大事なことは「何曜日に捨てたらいいか」です。曜日はよく漢字で書いてあります。曜日の漢字を見てみましょう。これは何曜日だと思います</a:t>
            </a:r>
            <a:r>
              <a:rPr lang="ja-JP" b="0" dirty="0" smtClean="0"/>
              <a:t>か</a:t>
            </a:r>
            <a:r>
              <a:rPr lang="ja-JP" altLang="en-US" b="0" dirty="0" smtClean="0"/>
              <a:t>。</a:t>
            </a:r>
            <a:r>
              <a:rPr lang="ja-JP" b="0" dirty="0" smtClean="0"/>
              <a:t>▼</a:t>
            </a:r>
            <a:endParaRPr b="0" dirty="0"/>
          </a:p>
          <a:p>
            <a:pPr marL="0" marR="0" lvl="0" indent="0" algn="l" rtl="0">
              <a:lnSpc>
                <a:spcPct val="100000"/>
              </a:lnSpc>
              <a:spcBef>
                <a:spcPts val="0"/>
              </a:spcBef>
              <a:spcAft>
                <a:spcPts val="0"/>
              </a:spcAft>
              <a:buClr>
                <a:schemeClr val="dk1"/>
              </a:buClr>
              <a:buSzPts val="1200"/>
              <a:buFont typeface="Arial"/>
              <a:buNone/>
            </a:pPr>
            <a:r>
              <a:rPr lang="ja-JP" b="0" dirty="0"/>
              <a:t>（参加者の答：日曜日）▼</a:t>
            </a:r>
            <a:endParaRPr b="0" dirty="0"/>
          </a:p>
          <a:p>
            <a:pPr marL="0" marR="0" lvl="0" indent="0" algn="l" rtl="0">
              <a:lnSpc>
                <a:spcPct val="100000"/>
              </a:lnSpc>
              <a:spcBef>
                <a:spcPts val="0"/>
              </a:spcBef>
              <a:spcAft>
                <a:spcPts val="0"/>
              </a:spcAft>
              <a:buClr>
                <a:schemeClr val="dk1"/>
              </a:buClr>
              <a:buSzPts val="1200"/>
              <a:buFont typeface="Arial"/>
              <a:buNone/>
            </a:pPr>
            <a:r>
              <a:rPr lang="ja-JP" b="0" dirty="0"/>
              <a:t>これは？▼</a:t>
            </a:r>
            <a:endParaRPr b="0" dirty="0"/>
          </a:p>
          <a:p>
            <a:pPr marL="0" marR="0" lvl="0" indent="0" algn="l" rtl="0">
              <a:lnSpc>
                <a:spcPct val="100000"/>
              </a:lnSpc>
              <a:spcBef>
                <a:spcPts val="0"/>
              </a:spcBef>
              <a:spcAft>
                <a:spcPts val="0"/>
              </a:spcAft>
              <a:buClr>
                <a:schemeClr val="dk1"/>
              </a:buClr>
              <a:buSzPts val="1200"/>
              <a:buFont typeface="Arial"/>
              <a:buNone/>
            </a:pPr>
            <a:r>
              <a:rPr lang="ja-JP" b="0" dirty="0"/>
              <a:t>（参加者の答：月曜日）▼</a:t>
            </a:r>
            <a:endParaRPr b="0" dirty="0"/>
          </a:p>
          <a:p>
            <a:pPr marL="0" marR="0" lvl="0" indent="0" algn="l" rtl="0">
              <a:lnSpc>
                <a:spcPct val="100000"/>
              </a:lnSpc>
              <a:spcBef>
                <a:spcPts val="0"/>
              </a:spcBef>
              <a:spcAft>
                <a:spcPts val="0"/>
              </a:spcAft>
              <a:buClr>
                <a:schemeClr val="dk1"/>
              </a:buClr>
              <a:buSzPts val="1200"/>
              <a:buFont typeface="Arial"/>
              <a:buNone/>
            </a:pPr>
            <a:r>
              <a:rPr lang="ja-JP" b="0" dirty="0"/>
              <a:t>これは？▼</a:t>
            </a:r>
            <a:endParaRPr b="0" dirty="0"/>
          </a:p>
          <a:p>
            <a:pPr marL="0" marR="0" lvl="0" indent="0" algn="l" rtl="0">
              <a:lnSpc>
                <a:spcPct val="100000"/>
              </a:lnSpc>
              <a:spcBef>
                <a:spcPts val="0"/>
              </a:spcBef>
              <a:spcAft>
                <a:spcPts val="0"/>
              </a:spcAft>
              <a:buClr>
                <a:schemeClr val="dk1"/>
              </a:buClr>
              <a:buSzPts val="1200"/>
              <a:buFont typeface="Arial"/>
              <a:buNone/>
            </a:pPr>
            <a:r>
              <a:rPr lang="ja-JP" b="0" dirty="0"/>
              <a:t>（参加者の答：火曜日）▼</a:t>
            </a:r>
            <a:endParaRPr b="0" dirty="0"/>
          </a:p>
          <a:p>
            <a:pPr marL="0" marR="0" lvl="0" indent="0" algn="l" rtl="0">
              <a:lnSpc>
                <a:spcPct val="100000"/>
              </a:lnSpc>
              <a:spcBef>
                <a:spcPts val="0"/>
              </a:spcBef>
              <a:spcAft>
                <a:spcPts val="0"/>
              </a:spcAft>
              <a:buClr>
                <a:schemeClr val="dk1"/>
              </a:buClr>
              <a:buSzPts val="1200"/>
              <a:buFont typeface="Arial"/>
              <a:buNone/>
            </a:pPr>
            <a:r>
              <a:rPr lang="ja-JP" b="0" dirty="0"/>
              <a:t>これは？▼</a:t>
            </a:r>
            <a:endParaRPr b="0" dirty="0"/>
          </a:p>
          <a:p>
            <a:pPr marL="0" marR="0" lvl="0" indent="0" algn="l" rtl="0">
              <a:lnSpc>
                <a:spcPct val="100000"/>
              </a:lnSpc>
              <a:spcBef>
                <a:spcPts val="0"/>
              </a:spcBef>
              <a:spcAft>
                <a:spcPts val="0"/>
              </a:spcAft>
              <a:buClr>
                <a:schemeClr val="dk1"/>
              </a:buClr>
              <a:buSzPts val="1200"/>
              <a:buFont typeface="Arial"/>
              <a:buNone/>
            </a:pPr>
            <a:r>
              <a:rPr lang="ja-JP" b="0" dirty="0"/>
              <a:t>（参加者の答：水曜日）▼</a:t>
            </a:r>
            <a:endParaRPr b="0" dirty="0"/>
          </a:p>
          <a:p>
            <a:pPr marL="0" marR="0" lvl="0" indent="0" algn="l" rtl="0">
              <a:lnSpc>
                <a:spcPct val="100000"/>
              </a:lnSpc>
              <a:spcBef>
                <a:spcPts val="0"/>
              </a:spcBef>
              <a:spcAft>
                <a:spcPts val="0"/>
              </a:spcAft>
              <a:buClr>
                <a:schemeClr val="dk1"/>
              </a:buClr>
              <a:buSzPts val="1200"/>
              <a:buFont typeface="Arial"/>
              <a:buNone/>
            </a:pPr>
            <a:r>
              <a:rPr lang="ja-JP" b="0" dirty="0"/>
              <a:t>これは？▼</a:t>
            </a:r>
            <a:endParaRPr b="0" dirty="0"/>
          </a:p>
          <a:p>
            <a:pPr marL="0" marR="0" lvl="0" indent="0" algn="l" rtl="0">
              <a:lnSpc>
                <a:spcPct val="100000"/>
              </a:lnSpc>
              <a:spcBef>
                <a:spcPts val="0"/>
              </a:spcBef>
              <a:spcAft>
                <a:spcPts val="0"/>
              </a:spcAft>
              <a:buClr>
                <a:schemeClr val="dk1"/>
              </a:buClr>
              <a:buSzPts val="1200"/>
              <a:buFont typeface="Arial"/>
              <a:buNone/>
            </a:pPr>
            <a:r>
              <a:rPr lang="ja-JP" b="0" dirty="0"/>
              <a:t>（参加者の答：木曜日）▼</a:t>
            </a:r>
            <a:endParaRPr b="0" dirty="0"/>
          </a:p>
          <a:p>
            <a:pPr marL="0" marR="0" lvl="0" indent="0" algn="l" rtl="0">
              <a:lnSpc>
                <a:spcPct val="100000"/>
              </a:lnSpc>
              <a:spcBef>
                <a:spcPts val="0"/>
              </a:spcBef>
              <a:spcAft>
                <a:spcPts val="0"/>
              </a:spcAft>
              <a:buClr>
                <a:schemeClr val="dk1"/>
              </a:buClr>
              <a:buSzPts val="1200"/>
              <a:buFont typeface="Arial"/>
              <a:buNone/>
            </a:pPr>
            <a:r>
              <a:rPr lang="ja-JP" b="0" dirty="0"/>
              <a:t>これは？▼</a:t>
            </a:r>
            <a:endParaRPr b="0" dirty="0"/>
          </a:p>
          <a:p>
            <a:pPr marL="0" marR="0" lvl="0" indent="0" algn="l" rtl="0">
              <a:lnSpc>
                <a:spcPct val="100000"/>
              </a:lnSpc>
              <a:spcBef>
                <a:spcPts val="0"/>
              </a:spcBef>
              <a:spcAft>
                <a:spcPts val="0"/>
              </a:spcAft>
              <a:buClr>
                <a:schemeClr val="dk1"/>
              </a:buClr>
              <a:buSzPts val="1200"/>
              <a:buFont typeface="Arial"/>
              <a:buNone/>
            </a:pPr>
            <a:r>
              <a:rPr lang="ja-JP" b="0" dirty="0"/>
              <a:t>（参加者の答：金曜日）▼</a:t>
            </a:r>
            <a:endParaRPr b="0" dirty="0"/>
          </a:p>
          <a:p>
            <a:pPr marL="0" marR="0" lvl="0" indent="0" algn="l" rtl="0">
              <a:lnSpc>
                <a:spcPct val="100000"/>
              </a:lnSpc>
              <a:spcBef>
                <a:spcPts val="0"/>
              </a:spcBef>
              <a:spcAft>
                <a:spcPts val="0"/>
              </a:spcAft>
              <a:buClr>
                <a:schemeClr val="dk1"/>
              </a:buClr>
              <a:buSzPts val="1200"/>
              <a:buFont typeface="Arial"/>
              <a:buNone/>
            </a:pPr>
            <a:r>
              <a:rPr lang="ja-JP" b="0" dirty="0"/>
              <a:t>これは？▼</a:t>
            </a:r>
            <a:endParaRPr b="0" dirty="0"/>
          </a:p>
          <a:p>
            <a:pPr marL="0" marR="0" lvl="0" indent="0" algn="l" rtl="0">
              <a:lnSpc>
                <a:spcPct val="100000"/>
              </a:lnSpc>
              <a:spcBef>
                <a:spcPts val="0"/>
              </a:spcBef>
              <a:spcAft>
                <a:spcPts val="0"/>
              </a:spcAft>
              <a:buClr>
                <a:schemeClr val="dk1"/>
              </a:buClr>
              <a:buSzPts val="1200"/>
              <a:buFont typeface="Arial"/>
              <a:buNone/>
            </a:pPr>
            <a:r>
              <a:rPr lang="ja-JP" b="0" dirty="0"/>
              <a:t>（参加者の答：土曜日）▼</a:t>
            </a:r>
            <a:endParaRPr b="0" dirty="0"/>
          </a:p>
          <a:p>
            <a:pPr marL="0" marR="0" lvl="0" indent="0" algn="l" rtl="0">
              <a:lnSpc>
                <a:spcPct val="100000"/>
              </a:lnSpc>
              <a:spcBef>
                <a:spcPts val="0"/>
              </a:spcBef>
              <a:spcAft>
                <a:spcPts val="0"/>
              </a:spcAft>
              <a:buClr>
                <a:schemeClr val="dk1"/>
              </a:buClr>
              <a:buSzPts val="1200"/>
              <a:buFont typeface="Arial"/>
              <a:buNone/>
            </a:pPr>
            <a:r>
              <a:rPr lang="ja-JP" b="0" dirty="0"/>
              <a:t>じゃあ、探してみましょう。このペットボトルは何曜日に捨てたらいいですか。ポスターの中から、絵と曜日の漢字を探してみてください。(参加者に１分考えさせる)▼</a:t>
            </a:r>
            <a:endParaRPr b="0" dirty="0"/>
          </a:p>
          <a:p>
            <a:pPr marL="0" marR="0" lvl="0" indent="0" algn="l" rtl="0">
              <a:lnSpc>
                <a:spcPct val="100000"/>
              </a:lnSpc>
              <a:spcBef>
                <a:spcPts val="0"/>
              </a:spcBef>
              <a:spcAft>
                <a:spcPts val="0"/>
              </a:spcAft>
              <a:buClr>
                <a:schemeClr val="dk1"/>
              </a:buClr>
              <a:buSzPts val="1200"/>
              <a:buFont typeface="Arial"/>
              <a:buNone/>
            </a:pPr>
            <a:r>
              <a:rPr lang="ja-JP" b="0" dirty="0"/>
              <a:t>ペットボトルは木曜日ですね。▼</a:t>
            </a:r>
            <a:endParaRPr b="0" dirty="0"/>
          </a:p>
          <a:p>
            <a:pPr marL="0" marR="0" lvl="0" indent="0" algn="l" rtl="0">
              <a:lnSpc>
                <a:spcPct val="100000"/>
              </a:lnSpc>
              <a:spcBef>
                <a:spcPts val="0"/>
              </a:spcBef>
              <a:spcAft>
                <a:spcPts val="0"/>
              </a:spcAft>
              <a:buClr>
                <a:schemeClr val="dk1"/>
              </a:buClr>
              <a:buSzPts val="1200"/>
              <a:buFont typeface="Arial"/>
              <a:buNone/>
            </a:pPr>
            <a:r>
              <a:rPr lang="ja-JP" b="0" dirty="0"/>
              <a:t>じゃあ、このポテトチップスの袋はどうですか。(参加者に１分考えさせる)▼</a:t>
            </a:r>
            <a:endParaRPr b="0" dirty="0"/>
          </a:p>
          <a:p>
            <a:pPr marL="0" marR="0" lvl="0" indent="0" algn="l" rtl="0">
              <a:lnSpc>
                <a:spcPct val="100000"/>
              </a:lnSpc>
              <a:spcBef>
                <a:spcPts val="0"/>
              </a:spcBef>
              <a:spcAft>
                <a:spcPts val="0"/>
              </a:spcAft>
              <a:buClr>
                <a:schemeClr val="dk1"/>
              </a:buClr>
              <a:buSzPts val="1200"/>
              <a:buFont typeface="Arial"/>
              <a:buNone/>
            </a:pPr>
            <a:r>
              <a:rPr lang="ja-JP" b="0" dirty="0"/>
              <a:t>火曜日と金曜日ですね。どうですか。見つけられましたか。基本的な漢字は生活でもよく使うので、書けなくてもいいですが読めたほうがいいですね。たくさん練習してください。もしわからなかったら、会社の人や、アパートや寮の管理人さんに聞いてみてください。住んでいるところによって違いますから、ゴミを出す時は良く確認してください。</a:t>
            </a:r>
            <a:r>
              <a:rPr lang="ja-JP" b="0" dirty="0" smtClean="0"/>
              <a:t>▼</a:t>
            </a:r>
            <a:endParaRPr lang="vi-VN" altLang="ja-JP" b="0" dirty="0" smtClean="0"/>
          </a:p>
          <a:p>
            <a:pPr marL="0" marR="0" lvl="0" indent="0" algn="l" rtl="0">
              <a:lnSpc>
                <a:spcPct val="100000"/>
              </a:lnSpc>
              <a:spcBef>
                <a:spcPts val="0"/>
              </a:spcBef>
              <a:spcAft>
                <a:spcPts val="0"/>
              </a:spcAft>
              <a:buClr>
                <a:schemeClr val="dk1"/>
              </a:buClr>
              <a:buSzPts val="1200"/>
              <a:buFont typeface="Arial"/>
              <a:buNone/>
            </a:pPr>
            <a:endParaRPr lang="vi-VN" b="0" dirty="0" smtClean="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vi-VN" b="0" smtClean="0"/>
              <a:t>Khi </a:t>
            </a:r>
            <a:r>
              <a:rPr lang="en-US" b="0" smtClean="0"/>
              <a:t>mới</a:t>
            </a:r>
            <a:r>
              <a:rPr lang="en-US" b="0" baseline="0" smtClean="0"/>
              <a:t> </a:t>
            </a:r>
            <a:r>
              <a:rPr lang="vi-VN" b="0" smtClean="0"/>
              <a:t>chuyển </a:t>
            </a:r>
            <a:r>
              <a:rPr lang="en-US" b="0" smtClean="0"/>
              <a:t>vào</a:t>
            </a:r>
            <a:r>
              <a:rPr lang="vi-VN" b="0" baseline="0" smtClean="0"/>
              <a:t>, </a:t>
            </a:r>
            <a:r>
              <a:rPr lang="vi-VN" b="0" baseline="0" dirty="0" smtClean="0"/>
              <a:t>các bạn sẽ nhận được một poster như thế này. Trên đó có viết ngày giờ đổ rác, về vấn đề túi rác.... Các bạn có hiểu trên này viết những gì không? (Người tham gia trả lời: Không hiểu) Tuy nhiên, khi các bạn đến Nhật, các bạn phải đọc những điều này. Thực sự rất đơn giản, nên bây giờ chúng ta sẽ đọc thử nhé. Trước hết là một điều rất quan trọng: “Đổ rác vào ngày nào trong tuần?”. Ngày trong tuần thường được viết bằng kanji. Hãy cùng nhìn vào những chữ kanji chỉ thứ trong tuần nhé. Đây là thứ mấy? </a:t>
            </a:r>
            <a:r>
              <a:rPr lang="ja-JP" altLang="en-US" b="0" dirty="0" smtClean="0"/>
              <a:t>▼</a:t>
            </a:r>
          </a:p>
          <a:p>
            <a:pPr marL="0" marR="0" lvl="0" indent="0" algn="l" rtl="0">
              <a:lnSpc>
                <a:spcPct val="100000"/>
              </a:lnSpc>
              <a:spcBef>
                <a:spcPts val="0"/>
              </a:spcBef>
              <a:spcAft>
                <a:spcPts val="0"/>
              </a:spcAft>
              <a:buClr>
                <a:schemeClr val="dk1"/>
              </a:buClr>
              <a:buSzPts val="1200"/>
              <a:buFont typeface="Arial"/>
              <a:buNone/>
            </a:pPr>
            <a:r>
              <a:rPr lang="ja-JP" altLang="en-US" b="0" dirty="0" smtClean="0"/>
              <a:t>（</a:t>
            </a:r>
            <a:r>
              <a:rPr lang="vi-VN" altLang="ja-JP" b="0" dirty="0" smtClean="0"/>
              <a:t>Người tham gia trả lời: Chủ nhật</a:t>
            </a:r>
            <a:r>
              <a:rPr lang="ja-JP" altLang="en-US" b="0" dirty="0" smtClean="0"/>
              <a:t>）▼</a:t>
            </a:r>
          </a:p>
          <a:p>
            <a:pPr marL="0" marR="0" lvl="0" indent="0" algn="l" rtl="0">
              <a:lnSpc>
                <a:spcPct val="100000"/>
              </a:lnSpc>
              <a:spcBef>
                <a:spcPts val="0"/>
              </a:spcBef>
              <a:spcAft>
                <a:spcPts val="0"/>
              </a:spcAft>
              <a:buClr>
                <a:schemeClr val="dk1"/>
              </a:buClr>
              <a:buSzPts val="1200"/>
              <a:buFont typeface="Arial"/>
              <a:buNone/>
            </a:pPr>
            <a:r>
              <a:rPr lang="vi-VN" altLang="ja-JP" b="0" dirty="0" smtClean="0"/>
              <a:t>Đây là </a:t>
            </a:r>
            <a:r>
              <a:rPr lang="vi-VN" altLang="ja-JP" b="0" smtClean="0"/>
              <a:t>thứ mấy</a:t>
            </a:r>
            <a:r>
              <a:rPr lang="vi-VN" altLang="ja-JP" b="0" dirty="0" smtClean="0"/>
              <a:t>?</a:t>
            </a:r>
            <a:r>
              <a:rPr lang="ja-JP" altLang="en-US" b="0" smtClean="0"/>
              <a:t>▼</a:t>
            </a:r>
            <a:endParaRPr lang="ja-JP" altLang="en-US" b="0" dirty="0" smtClean="0"/>
          </a:p>
          <a:p>
            <a:pPr marL="0" marR="0" lvl="0" indent="0" algn="l" rtl="0">
              <a:lnSpc>
                <a:spcPct val="100000"/>
              </a:lnSpc>
              <a:spcBef>
                <a:spcPts val="0"/>
              </a:spcBef>
              <a:spcAft>
                <a:spcPts val="0"/>
              </a:spcAft>
              <a:buClr>
                <a:schemeClr val="dk1"/>
              </a:buClr>
              <a:buSzPts val="1200"/>
              <a:buFont typeface="Arial"/>
              <a:buNone/>
            </a:pPr>
            <a:r>
              <a:rPr lang="ja-JP" altLang="en-US" b="0" dirty="0" smtClean="0"/>
              <a:t>（</a:t>
            </a:r>
            <a:r>
              <a:rPr lang="vi-VN" altLang="ja-JP" b="0" dirty="0" smtClean="0"/>
              <a:t>Người tham gia trả lời: Thứ hai</a:t>
            </a:r>
            <a:r>
              <a:rPr lang="ja-JP" altLang="en-US" b="0" dirty="0" smtClean="0"/>
              <a:t>）▼</a:t>
            </a:r>
          </a:p>
          <a:p>
            <a:pPr marL="0" marR="0" lvl="0" indent="0" algn="l" rtl="0">
              <a:lnSpc>
                <a:spcPct val="100000"/>
              </a:lnSpc>
              <a:spcBef>
                <a:spcPts val="0"/>
              </a:spcBef>
              <a:spcAft>
                <a:spcPts val="0"/>
              </a:spcAft>
              <a:buClr>
                <a:schemeClr val="dk1"/>
              </a:buClr>
              <a:buSzPts val="1200"/>
              <a:buFont typeface="Arial"/>
              <a:buNone/>
            </a:pPr>
            <a:r>
              <a:rPr lang="vi-VN" altLang="ja-JP" b="0" smtClean="0"/>
              <a:t>Còn đây</a:t>
            </a:r>
            <a:r>
              <a:rPr lang="ja-JP" altLang="en-US" b="0" smtClean="0"/>
              <a:t>▼</a:t>
            </a:r>
            <a:endParaRPr lang="ja-JP" altLang="en-US" b="0" dirty="0" smtClean="0"/>
          </a:p>
          <a:p>
            <a:pPr marL="0" marR="0" lvl="0" indent="0" algn="l" rtl="0">
              <a:lnSpc>
                <a:spcPct val="100000"/>
              </a:lnSpc>
              <a:spcBef>
                <a:spcPts val="0"/>
              </a:spcBef>
              <a:spcAft>
                <a:spcPts val="0"/>
              </a:spcAft>
              <a:buClr>
                <a:schemeClr val="dk1"/>
              </a:buClr>
              <a:buSzPts val="1200"/>
              <a:buFont typeface="Arial"/>
              <a:buNone/>
            </a:pPr>
            <a:r>
              <a:rPr lang="ja-JP" altLang="en-US" b="0" dirty="0" smtClean="0"/>
              <a:t>（</a:t>
            </a:r>
            <a:r>
              <a:rPr lang="vi-VN" altLang="ja-JP" b="0" dirty="0" smtClean="0"/>
              <a:t>Người tham gia trả lời: Thứ ba</a:t>
            </a:r>
            <a:r>
              <a:rPr lang="ja-JP" altLang="en-US" b="0" dirty="0" smtClean="0"/>
              <a:t>）▼</a:t>
            </a:r>
          </a:p>
          <a:p>
            <a:pPr marL="0" marR="0" lvl="0" indent="0" algn="l" rtl="0">
              <a:lnSpc>
                <a:spcPct val="100000"/>
              </a:lnSpc>
              <a:spcBef>
                <a:spcPts val="0"/>
              </a:spcBef>
              <a:spcAft>
                <a:spcPts val="0"/>
              </a:spcAft>
              <a:buClr>
                <a:schemeClr val="dk1"/>
              </a:buClr>
              <a:buSzPts val="1200"/>
              <a:buFont typeface="Arial"/>
              <a:buNone/>
            </a:pPr>
            <a:r>
              <a:rPr lang="vi-VN" altLang="ja-JP" b="0" smtClean="0"/>
              <a:t>Còn đây</a:t>
            </a:r>
            <a:r>
              <a:rPr lang="vi-VN" altLang="ja-JP" b="0" dirty="0" smtClean="0"/>
              <a:t>?</a:t>
            </a:r>
            <a:r>
              <a:rPr lang="ja-JP" altLang="en-US" b="0" smtClean="0"/>
              <a:t>▼</a:t>
            </a:r>
            <a:endParaRPr lang="ja-JP" altLang="en-US" b="0" dirty="0" smtClean="0"/>
          </a:p>
          <a:p>
            <a:pPr marL="0" marR="0" lvl="0" indent="0" algn="l" rtl="0">
              <a:lnSpc>
                <a:spcPct val="100000"/>
              </a:lnSpc>
              <a:spcBef>
                <a:spcPts val="0"/>
              </a:spcBef>
              <a:spcAft>
                <a:spcPts val="0"/>
              </a:spcAft>
              <a:buClr>
                <a:schemeClr val="dk1"/>
              </a:buClr>
              <a:buSzPts val="1200"/>
              <a:buFont typeface="Arial"/>
              <a:buNone/>
            </a:pPr>
            <a:r>
              <a:rPr lang="ja-JP" altLang="en-US" b="0" dirty="0" smtClean="0"/>
              <a:t>（</a:t>
            </a:r>
            <a:r>
              <a:rPr lang="vi-VN" altLang="ja-JP" b="0" dirty="0" smtClean="0"/>
              <a:t>Người tham gia trả lời: Thứ tư</a:t>
            </a:r>
            <a:r>
              <a:rPr lang="ja-JP" altLang="en-US" b="0" dirty="0" smtClean="0"/>
              <a:t>）▼</a:t>
            </a:r>
            <a:endParaRPr lang="vi-VN" altLang="ja-JP" b="0" dirty="0" smtClean="0"/>
          </a:p>
          <a:p>
            <a:pPr marL="0" marR="0" lvl="0" indent="0" algn="l" rtl="0">
              <a:lnSpc>
                <a:spcPct val="100000"/>
              </a:lnSpc>
              <a:spcBef>
                <a:spcPts val="0"/>
              </a:spcBef>
              <a:spcAft>
                <a:spcPts val="0"/>
              </a:spcAft>
              <a:buClr>
                <a:schemeClr val="dk1"/>
              </a:buClr>
              <a:buSzPts val="1200"/>
              <a:buFont typeface="Arial"/>
              <a:buNone/>
            </a:pPr>
            <a:r>
              <a:rPr lang="vi-VN" altLang="ja-JP" b="0" dirty="0" smtClean="0"/>
              <a:t>Đây là </a:t>
            </a:r>
            <a:r>
              <a:rPr lang="vi-VN" altLang="ja-JP" b="0" smtClean="0"/>
              <a:t>thứ mấy</a:t>
            </a:r>
            <a:r>
              <a:rPr lang="vi-VN" altLang="ja-JP" b="0" dirty="0" smtClean="0"/>
              <a:t>?</a:t>
            </a:r>
            <a:r>
              <a:rPr lang="ja-JP" altLang="en-US" b="0" smtClean="0"/>
              <a:t>▼</a:t>
            </a:r>
            <a:endParaRPr lang="ja-JP" altLang="en-US" b="0" dirty="0" smtClean="0"/>
          </a:p>
          <a:p>
            <a:pPr marL="0" marR="0" lvl="0" indent="0" algn="l" rtl="0">
              <a:lnSpc>
                <a:spcPct val="100000"/>
              </a:lnSpc>
              <a:spcBef>
                <a:spcPts val="0"/>
              </a:spcBef>
              <a:spcAft>
                <a:spcPts val="0"/>
              </a:spcAft>
              <a:buClr>
                <a:schemeClr val="dk1"/>
              </a:buClr>
              <a:buSzPts val="1200"/>
              <a:buFont typeface="Arial"/>
              <a:buNone/>
            </a:pPr>
            <a:r>
              <a:rPr lang="ja-JP" altLang="en-US" b="0" dirty="0" smtClean="0"/>
              <a:t>（</a:t>
            </a:r>
            <a:r>
              <a:rPr lang="vi-VN" altLang="ja-JP" b="0" dirty="0" smtClean="0"/>
              <a:t>Người tham gia trả lời: Thứ năm</a:t>
            </a:r>
            <a:r>
              <a:rPr lang="ja-JP" altLang="en-US" b="0" dirty="0" smtClean="0"/>
              <a:t>）▼</a:t>
            </a:r>
          </a:p>
          <a:p>
            <a:pPr marL="0" marR="0" lvl="0" indent="0" algn="l" rtl="0">
              <a:lnSpc>
                <a:spcPct val="100000"/>
              </a:lnSpc>
              <a:spcBef>
                <a:spcPts val="0"/>
              </a:spcBef>
              <a:spcAft>
                <a:spcPts val="0"/>
              </a:spcAft>
              <a:buClr>
                <a:schemeClr val="dk1"/>
              </a:buClr>
              <a:buSzPts val="1200"/>
              <a:buFont typeface="Arial"/>
              <a:buNone/>
            </a:pPr>
            <a:r>
              <a:rPr lang="vi-VN" altLang="ja-JP" b="0" smtClean="0"/>
              <a:t>Còn đây</a:t>
            </a:r>
            <a:r>
              <a:rPr lang="vi-VN" altLang="ja-JP" b="0" dirty="0" smtClean="0"/>
              <a:t>?</a:t>
            </a:r>
            <a:r>
              <a:rPr lang="ja-JP" altLang="en-US" b="0" smtClean="0"/>
              <a:t>▼</a:t>
            </a:r>
            <a:endParaRPr lang="ja-JP" altLang="en-US" b="0" dirty="0" smtClean="0"/>
          </a:p>
          <a:p>
            <a:pPr marL="0" marR="0" lvl="0" indent="0" algn="l" rtl="0">
              <a:lnSpc>
                <a:spcPct val="100000"/>
              </a:lnSpc>
              <a:spcBef>
                <a:spcPts val="0"/>
              </a:spcBef>
              <a:spcAft>
                <a:spcPts val="0"/>
              </a:spcAft>
              <a:buClr>
                <a:schemeClr val="dk1"/>
              </a:buClr>
              <a:buSzPts val="1200"/>
              <a:buFont typeface="Arial"/>
              <a:buNone/>
            </a:pPr>
            <a:r>
              <a:rPr lang="ja-JP" altLang="en-US" b="0" dirty="0" smtClean="0"/>
              <a:t>（</a:t>
            </a:r>
            <a:r>
              <a:rPr lang="vi-VN" altLang="ja-JP" b="0" dirty="0" smtClean="0"/>
              <a:t>Người tham gia trả lời: Thứ sáu</a:t>
            </a:r>
            <a:r>
              <a:rPr lang="ja-JP" altLang="en-US" b="0" dirty="0" smtClean="0"/>
              <a:t>）▼</a:t>
            </a:r>
          </a:p>
          <a:p>
            <a:pPr marL="0" marR="0" lvl="0" indent="0" algn="l" rtl="0">
              <a:lnSpc>
                <a:spcPct val="100000"/>
              </a:lnSpc>
              <a:spcBef>
                <a:spcPts val="0"/>
              </a:spcBef>
              <a:spcAft>
                <a:spcPts val="0"/>
              </a:spcAft>
              <a:buClr>
                <a:schemeClr val="dk1"/>
              </a:buClr>
              <a:buSzPts val="1200"/>
              <a:buFont typeface="Arial"/>
              <a:buNone/>
            </a:pPr>
            <a:r>
              <a:rPr lang="vi-VN" altLang="ja-JP" b="0" smtClean="0"/>
              <a:t>Còn đây</a:t>
            </a:r>
            <a:r>
              <a:rPr lang="vi-VN" altLang="ja-JP" b="0" dirty="0" smtClean="0"/>
              <a:t>?</a:t>
            </a:r>
            <a:r>
              <a:rPr lang="ja-JP" altLang="en-US" b="0" smtClean="0"/>
              <a:t>▼</a:t>
            </a:r>
            <a:endParaRPr lang="ja-JP" altLang="en-US" b="0" dirty="0" smtClean="0"/>
          </a:p>
          <a:p>
            <a:pPr marL="0" marR="0" lvl="0" indent="0" algn="l" rtl="0">
              <a:lnSpc>
                <a:spcPct val="100000"/>
              </a:lnSpc>
              <a:spcBef>
                <a:spcPts val="0"/>
              </a:spcBef>
              <a:spcAft>
                <a:spcPts val="0"/>
              </a:spcAft>
              <a:buClr>
                <a:schemeClr val="dk1"/>
              </a:buClr>
              <a:buSzPts val="1200"/>
              <a:buFont typeface="Arial"/>
              <a:buNone/>
            </a:pPr>
            <a:r>
              <a:rPr lang="ja-JP" altLang="en-US" b="0" dirty="0" smtClean="0"/>
              <a:t>（</a:t>
            </a:r>
            <a:r>
              <a:rPr lang="vi-VN" altLang="ja-JP" b="0" dirty="0" smtClean="0"/>
              <a:t>Người tham gia trả lời: Thứ bảy</a:t>
            </a:r>
            <a:r>
              <a:rPr lang="ja-JP" altLang="en-US" b="0" dirty="0" smtClean="0"/>
              <a:t>）▼</a:t>
            </a:r>
            <a:endParaRPr lang="vi-VN" altLang="ja-JP" b="0" dirty="0" smtClean="0"/>
          </a:p>
          <a:p>
            <a:pPr marL="0" marR="0" lvl="0" indent="0" algn="l" rtl="0">
              <a:lnSpc>
                <a:spcPct val="100000"/>
              </a:lnSpc>
              <a:spcBef>
                <a:spcPts val="0"/>
              </a:spcBef>
              <a:spcAft>
                <a:spcPts val="0"/>
              </a:spcAft>
              <a:buClr>
                <a:schemeClr val="dk1"/>
              </a:buClr>
              <a:buSzPts val="1200"/>
              <a:buFont typeface="Arial"/>
              <a:buNone/>
            </a:pPr>
            <a:r>
              <a:rPr lang="vi-VN" altLang="ja-JP" b="0" dirty="0" smtClean="0"/>
              <a:t>Vậy, hãy thử tìm. Cái chai nước nhựa này phải được vứt vào thứ mấy? Hãy tìm trong poster hình ảnh và chữ kanji chỉ thứ trong tuần. (Cho người tham gia 1 phút suy nghĩ) </a:t>
            </a:r>
            <a:r>
              <a:rPr lang="en-US" altLang="ja-JP" b="0" dirty="0" smtClean="0"/>
              <a:t>▼</a:t>
            </a:r>
            <a:endParaRPr lang="ja-JP" altLang="en-US" b="0" dirty="0" smtClean="0"/>
          </a:p>
          <a:p>
            <a:pPr marL="0" marR="0" lvl="0" indent="0" algn="l" rtl="0">
              <a:lnSpc>
                <a:spcPct val="100000"/>
              </a:lnSpc>
              <a:spcBef>
                <a:spcPts val="0"/>
              </a:spcBef>
              <a:spcAft>
                <a:spcPts val="0"/>
              </a:spcAft>
              <a:buClr>
                <a:schemeClr val="dk1"/>
              </a:buClr>
              <a:buSzPts val="1200"/>
              <a:buFont typeface="Arial"/>
              <a:buNone/>
            </a:pPr>
            <a:r>
              <a:rPr lang="vi-VN" b="0" dirty="0" smtClean="0"/>
              <a:t>Chai nước nhựa là vào thứ năm phải không nhỉ. </a:t>
            </a:r>
            <a:r>
              <a:rPr lang="ja-JP" altLang="en-US" b="0" dirty="0" smtClean="0"/>
              <a:t>▼</a:t>
            </a:r>
            <a:endParaRPr lang="vi-VN" altLang="ja-JP" b="0" dirty="0" smtClean="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vi-VN" b="0" dirty="0" smtClean="0"/>
              <a:t>Vậy</a:t>
            </a:r>
            <a:r>
              <a:rPr lang="vi-VN" b="0" baseline="0" dirty="0" smtClean="0"/>
              <a:t> </a:t>
            </a:r>
            <a:r>
              <a:rPr lang="vi-VN" b="0" dirty="0" smtClean="0"/>
              <a:t>cái vỏ túi khoai tây chiên này thì sao? (Cho người tham gia </a:t>
            </a:r>
            <a:r>
              <a:rPr lang="vi-VN" altLang="ja-JP" b="0" dirty="0" smtClean="0"/>
              <a:t>1 phút suy nghĩ) </a:t>
            </a:r>
            <a:r>
              <a:rPr lang="en-US" altLang="ja-JP" b="0" dirty="0" smtClean="0"/>
              <a:t>▼</a:t>
            </a:r>
            <a:endParaRPr lang="ja-JP" altLang="en-US" b="0" dirty="0" smtClean="0"/>
          </a:p>
          <a:p>
            <a:pPr marL="0" marR="0" lvl="0" indent="0" algn="l" rtl="0">
              <a:lnSpc>
                <a:spcPct val="100000"/>
              </a:lnSpc>
              <a:spcBef>
                <a:spcPts val="0"/>
              </a:spcBef>
              <a:spcAft>
                <a:spcPts val="0"/>
              </a:spcAft>
              <a:buClr>
                <a:schemeClr val="dk1"/>
              </a:buClr>
              <a:buSzPts val="1200"/>
              <a:buFont typeface="Arial"/>
              <a:buNone/>
            </a:pPr>
            <a:r>
              <a:rPr lang="vi-VN" b="0" dirty="0" smtClean="0"/>
              <a:t>Thứ ba và thứ sáu phải không.</a:t>
            </a:r>
            <a:r>
              <a:rPr lang="vi-VN" b="0" baseline="0" dirty="0" smtClean="0"/>
              <a:t> Các bạn thấy sao? Các bạn có tìm được không? Những chữ kanji cơ bản cũng được dùng rất nhiều trong đời sống, vậy nên dù không biết viết cũng được, nhưng hãy đọc được nhé. Hãy luyện tập thật nhiều. Nếu không hiểu, hãy hỏi người cùng công ty, hoặc người quản lý chung cư hay ký túc xá nhé. Vì có sự khác nhau tuỳ từng khu vực sống, nên khi đổ rác hãy kiểm tra lại cẩn thận nhé. </a:t>
            </a:r>
            <a:r>
              <a:rPr lang="ja-JP" altLang="en-US" b="0" dirty="0" smtClean="0"/>
              <a:t>▼</a:t>
            </a:r>
          </a:p>
        </p:txBody>
      </p:sp>
      <p:sp>
        <p:nvSpPr>
          <p:cNvPr id="364" name="Google Shape;36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29</a:t>
            </a:fld>
            <a:endParaRPr/>
          </a:p>
        </p:txBody>
      </p:sp>
    </p:spTree>
    <p:extLst>
      <p:ext uri="{BB962C8B-B14F-4D97-AF65-F5344CB8AC3E}">
        <p14:creationId xmlns:p14="http://schemas.microsoft.com/office/powerpoint/2010/main" val="3981802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dirty="0"/>
              <a:t>それではまず最初に今日の目標を確認しましょう。▼</a:t>
            </a:r>
            <a:endParaRPr b="0" dirty="0"/>
          </a:p>
          <a:p>
            <a:pPr marL="0" lvl="0" indent="0" algn="l" rtl="0">
              <a:spcBef>
                <a:spcPts val="0"/>
              </a:spcBef>
              <a:spcAft>
                <a:spcPts val="0"/>
              </a:spcAft>
              <a:buClr>
                <a:schemeClr val="dk1"/>
              </a:buClr>
              <a:buSzPts val="1200"/>
              <a:buFont typeface="Arial"/>
              <a:buNone/>
            </a:pPr>
            <a:r>
              <a:rPr lang="ja-JP" b="0" dirty="0"/>
              <a:t>1つ目は、日本の家とベトナムの家の違いを知る、です。▼</a:t>
            </a:r>
            <a:endParaRPr b="0" dirty="0"/>
          </a:p>
          <a:p>
            <a:pPr marL="0" lvl="0" indent="0" algn="l" rtl="0">
              <a:spcBef>
                <a:spcPts val="0"/>
              </a:spcBef>
              <a:spcAft>
                <a:spcPts val="0"/>
              </a:spcAft>
              <a:buClr>
                <a:schemeClr val="dk1"/>
              </a:buClr>
              <a:buSzPts val="1200"/>
              <a:buFont typeface="Arial"/>
              <a:buNone/>
            </a:pPr>
            <a:r>
              <a:rPr lang="ja-JP" b="0" dirty="0"/>
              <a:t>2つ目は、日本の家のルールやマナーを知る、です</a:t>
            </a:r>
            <a:r>
              <a:rPr lang="ja-JP" b="0" dirty="0" smtClean="0"/>
              <a:t>。</a:t>
            </a:r>
            <a:r>
              <a:rPr lang="ja-JP" altLang="ja-JP" b="0" dirty="0" smtClean="0"/>
              <a:t>▼</a:t>
            </a:r>
            <a:endParaRPr b="0" dirty="0"/>
          </a:p>
          <a:p>
            <a:pPr marL="0" lvl="0" indent="0" algn="l" rtl="0">
              <a:spcBef>
                <a:spcPts val="0"/>
              </a:spcBef>
              <a:spcAft>
                <a:spcPts val="0"/>
              </a:spcAft>
              <a:buClr>
                <a:schemeClr val="dk1"/>
              </a:buClr>
              <a:buSzPts val="1200"/>
              <a:buFont typeface="Arial"/>
              <a:buNone/>
            </a:pPr>
            <a:r>
              <a:rPr lang="ja-JP" b="0" dirty="0"/>
              <a:t>3つ目は、日本人</a:t>
            </a:r>
            <a:r>
              <a:rPr lang="ja-JP" altLang="en-US" b="0" dirty="0"/>
              <a:t>の考え方</a:t>
            </a:r>
            <a:r>
              <a:rPr lang="ja-JP" b="0" dirty="0"/>
              <a:t>を知る、です。以上の3つが、今日の目標です。</a:t>
            </a:r>
            <a:r>
              <a:rPr lang="ja-JP" b="0" dirty="0" smtClean="0"/>
              <a:t>▼</a:t>
            </a:r>
            <a:endParaRPr lang="vi-VN" altLang="ja-JP" b="0" dirty="0" smtClean="0"/>
          </a:p>
          <a:p>
            <a:pPr marL="0" lvl="0" indent="0" algn="l" rtl="0">
              <a:spcBef>
                <a:spcPts val="0"/>
              </a:spcBef>
              <a:spcAft>
                <a:spcPts val="0"/>
              </a:spcAft>
              <a:buClr>
                <a:schemeClr val="dk1"/>
              </a:buClr>
              <a:buSzPts val="1200"/>
              <a:buFont typeface="Arial"/>
              <a:buNone/>
            </a:pPr>
            <a:endParaRPr lang="vi-VN" b="0" dirty="0" smtClean="0"/>
          </a:p>
          <a:p>
            <a:pPr marL="0" lvl="0" indent="0" algn="l" rtl="0">
              <a:spcBef>
                <a:spcPts val="0"/>
              </a:spcBef>
              <a:spcAft>
                <a:spcPts val="0"/>
              </a:spcAft>
              <a:buClr>
                <a:schemeClr val="dk1"/>
              </a:buClr>
              <a:buSzPts val="1200"/>
              <a:buFont typeface="Arial"/>
              <a:buNone/>
            </a:pPr>
            <a:r>
              <a:rPr lang="vi-VN" b="0" dirty="0" smtClean="0"/>
              <a:t>Vậy thì đầu tiên, cùng xác định mục tiêu của ngày hôm nay. </a:t>
            </a:r>
            <a:r>
              <a:rPr lang="ja-JP" altLang="ja-JP" b="0" dirty="0" smtClean="0"/>
              <a:t>▼</a:t>
            </a:r>
            <a:endParaRPr lang="vi-VN" altLang="ja-JP" b="0" dirty="0" smtClean="0"/>
          </a:p>
          <a:p>
            <a:pPr marL="0" lvl="0" indent="0" algn="l" rtl="0">
              <a:spcBef>
                <a:spcPts val="0"/>
              </a:spcBef>
              <a:spcAft>
                <a:spcPts val="0"/>
              </a:spcAft>
              <a:buClr>
                <a:schemeClr val="dk1"/>
              </a:buClr>
              <a:buSzPts val="1200"/>
              <a:buFont typeface="Arial"/>
              <a:buNone/>
            </a:pPr>
            <a:r>
              <a:rPr lang="vi-VN" b="0" dirty="0" smtClean="0"/>
              <a:t>Mục tiêu thứ </a:t>
            </a:r>
            <a:r>
              <a:rPr lang="ja-JP" altLang="ja-JP" b="0" dirty="0" smtClean="0"/>
              <a:t>1</a:t>
            </a:r>
            <a:r>
              <a:rPr lang="vi-VN" altLang="ja-JP" b="0" dirty="0" smtClean="0"/>
              <a:t> là: Biết được những điểm khác nhau giữa nhà của Nhật và nhà của Việt N</a:t>
            </a:r>
            <a:r>
              <a:rPr lang="en-US" altLang="ja-JP" b="0" dirty="0" smtClean="0"/>
              <a:t>a</a:t>
            </a:r>
            <a:r>
              <a:rPr lang="vi-VN" altLang="ja-JP" b="0" dirty="0" smtClean="0"/>
              <a:t>m. </a:t>
            </a:r>
            <a:r>
              <a:rPr lang="ja-JP" altLang="ja-JP" b="0" dirty="0" smtClean="0"/>
              <a:t>▼</a:t>
            </a:r>
            <a:endParaRPr lang="vi-VN" altLang="ja-JP" b="0" dirty="0" smtClean="0"/>
          </a:p>
          <a:p>
            <a:pPr marL="0" lvl="0" indent="0" algn="l" rtl="0">
              <a:spcBef>
                <a:spcPts val="0"/>
              </a:spcBef>
              <a:spcAft>
                <a:spcPts val="0"/>
              </a:spcAft>
              <a:buClr>
                <a:schemeClr val="dk1"/>
              </a:buClr>
              <a:buSzPts val="1200"/>
              <a:buFont typeface="Arial"/>
              <a:buNone/>
            </a:pPr>
            <a:r>
              <a:rPr lang="vi-VN" b="0" dirty="0" smtClean="0"/>
              <a:t>Mục tiêu thứ 2 là: Biết được những quy định và quy tắc ứng xử </a:t>
            </a:r>
            <a:r>
              <a:rPr lang="vi-VN" b="0" smtClean="0"/>
              <a:t>trong </a:t>
            </a:r>
            <a:r>
              <a:rPr lang="en-US" b="0" smtClean="0"/>
              <a:t>sinh</a:t>
            </a:r>
            <a:r>
              <a:rPr lang="en-US" b="0" baseline="0" smtClean="0"/>
              <a:t> hoạt</a:t>
            </a:r>
            <a:r>
              <a:rPr lang="vi-VN" b="0" smtClean="0"/>
              <a:t> </a:t>
            </a:r>
            <a:r>
              <a:rPr lang="vi-VN" b="0" dirty="0" smtClean="0"/>
              <a:t>của Nhật. </a:t>
            </a:r>
            <a:r>
              <a:rPr lang="ja-JP" altLang="ja-JP" b="0" dirty="0" smtClean="0"/>
              <a:t>▼</a:t>
            </a:r>
            <a:endParaRPr lang="vi-VN" altLang="ja-JP" b="0" dirty="0" smtClean="0"/>
          </a:p>
          <a:p>
            <a:pPr marL="0" lvl="0" indent="0" algn="l" rtl="0">
              <a:spcBef>
                <a:spcPts val="0"/>
              </a:spcBef>
              <a:spcAft>
                <a:spcPts val="0"/>
              </a:spcAft>
              <a:buClr>
                <a:schemeClr val="dk1"/>
              </a:buClr>
              <a:buSzPts val="1200"/>
              <a:buFont typeface="Arial"/>
              <a:buNone/>
            </a:pPr>
            <a:r>
              <a:rPr lang="vi-VN" b="0" dirty="0" smtClean="0"/>
              <a:t>Mục tiêu thứ 3 là: Biết được cách suy nghĩ của người Nhật. 3</a:t>
            </a:r>
            <a:r>
              <a:rPr lang="vi-VN" b="0" baseline="0" dirty="0" smtClean="0"/>
              <a:t> điều trên là mục tiêu của ngày hôm nay. </a:t>
            </a:r>
            <a:r>
              <a:rPr lang="ja-JP" altLang="ja-JP" b="0" dirty="0" smtClean="0"/>
              <a:t>▼</a:t>
            </a:r>
            <a:endParaRPr lang="vi-VN" b="0" dirty="0" smtClean="0"/>
          </a:p>
          <a:p>
            <a:pPr marL="0" lvl="0" indent="0" algn="l" rtl="0">
              <a:spcBef>
                <a:spcPts val="0"/>
              </a:spcBef>
              <a:spcAft>
                <a:spcPts val="0"/>
              </a:spcAft>
              <a:buClr>
                <a:schemeClr val="dk1"/>
              </a:buClr>
              <a:buSzPts val="1200"/>
              <a:buFont typeface="Arial"/>
              <a:buNone/>
            </a:pPr>
            <a:endParaRPr b="1" dirty="0"/>
          </a:p>
          <a:p>
            <a:pPr marL="0" lvl="0" indent="0" algn="l" rtl="0">
              <a:spcBef>
                <a:spcPts val="0"/>
              </a:spcBef>
              <a:spcAft>
                <a:spcPts val="0"/>
              </a:spcAft>
              <a:buClr>
                <a:schemeClr val="dk1"/>
              </a:buClr>
              <a:buSzPts val="1200"/>
              <a:buFont typeface="Arial"/>
              <a:buNone/>
            </a:pPr>
            <a:endParaRPr b="1" dirty="0"/>
          </a:p>
        </p:txBody>
      </p:sp>
      <p:sp>
        <p:nvSpPr>
          <p:cNvPr id="103" name="Google Shape;10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ltLang="ja-JP"/>
              <a:t>3</a:t>
            </a:fld>
            <a:endParaRPr/>
          </a:p>
        </p:txBody>
      </p:sp>
    </p:spTree>
    <p:extLst>
      <p:ext uri="{BB962C8B-B14F-4D97-AF65-F5344CB8AC3E}">
        <p14:creationId xmlns:p14="http://schemas.microsoft.com/office/powerpoint/2010/main" val="7067528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dirty="0"/>
              <a:t>次に、騒音[そうおん]について見ていきしょう。特にアパートやマンションなどの建物に住んでいると、隣の部屋にも音が聞こえてしまうことがあります。▼</a:t>
            </a:r>
            <a:endParaRPr b="0" dirty="0"/>
          </a:p>
          <a:p>
            <a:pPr marL="0" lvl="0" indent="0" algn="l" rtl="0">
              <a:spcBef>
                <a:spcPts val="0"/>
              </a:spcBef>
              <a:spcAft>
                <a:spcPts val="0"/>
              </a:spcAft>
              <a:buClr>
                <a:schemeClr val="dk1"/>
              </a:buClr>
              <a:buSzPts val="1200"/>
              <a:buFont typeface="Arial"/>
              <a:buNone/>
            </a:pPr>
            <a:r>
              <a:rPr lang="ja-JP" b="0" dirty="0"/>
              <a:t>では、どんな音が近所の人の迷惑になると思いますか。（参加者数人に聞く。参加者の答えの例：テレビの音、音楽の音、掃除機の音、おしゃべり、など）</a:t>
            </a:r>
            <a:r>
              <a:rPr lang="ja-JP" sz="1200" b="0" dirty="0"/>
              <a:t>そうですね。でも絶対に音が出ないようにして生活することはできません。では、近所の人の迷惑になるような騒音[そうおん]を出さないためには、どうすればいいでしょうか。グループで5</a:t>
            </a:r>
            <a:r>
              <a:rPr lang="ja-JP" b="0" dirty="0"/>
              <a:t>分間話してください。（5分後、2～3グループに発表させる。参加者の答えの例：テレビの音を小さくする、音楽はイヤホンで聞く、掃除機は夜かけない、大声でおしゃべりしない、など）それでは少し説明します。▼</a:t>
            </a:r>
            <a:endParaRPr b="0" dirty="0"/>
          </a:p>
          <a:p>
            <a:pPr marL="0" lvl="0" indent="0" algn="l" rtl="0">
              <a:spcBef>
                <a:spcPts val="0"/>
              </a:spcBef>
              <a:spcAft>
                <a:spcPts val="0"/>
              </a:spcAft>
              <a:buClr>
                <a:schemeClr val="dk1"/>
              </a:buClr>
              <a:buSzPts val="1200"/>
              <a:buFont typeface="Arial"/>
              <a:buNone/>
            </a:pPr>
            <a:endParaRPr lang="vi-VN" b="0" dirty="0" smtClean="0"/>
          </a:p>
          <a:p>
            <a:pPr marL="0" lvl="0" indent="0" algn="l" rtl="0">
              <a:spcBef>
                <a:spcPts val="0"/>
              </a:spcBef>
              <a:spcAft>
                <a:spcPts val="0"/>
              </a:spcAft>
              <a:buClr>
                <a:schemeClr val="dk1"/>
              </a:buClr>
              <a:buSzPts val="1200"/>
              <a:buFont typeface="Arial"/>
              <a:buNone/>
            </a:pPr>
            <a:r>
              <a:rPr lang="vi-VN" b="0" dirty="0" smtClean="0"/>
              <a:t>Tiếp theo, hãy cùng bàn về vấn đề tiếng ồn. Đặc biệt là khi sống ở chung cư hay căn hộ...,</a:t>
            </a:r>
            <a:r>
              <a:rPr lang="vi-VN" b="0" baseline="0" dirty="0" smtClean="0"/>
              <a:t> sẽ có những khi nghe thấy âm thanh từ phòng bên cạnh. </a:t>
            </a:r>
            <a:r>
              <a:rPr lang="ja-JP" altLang="ja-JP" b="0" dirty="0" smtClean="0"/>
              <a:t>▼</a:t>
            </a:r>
            <a:endParaRPr lang="vi-VN" altLang="ja-JP" b="0" dirty="0" smtClean="0"/>
          </a:p>
          <a:p>
            <a:pPr marL="0" lvl="0" indent="0" algn="l" rtl="0">
              <a:spcBef>
                <a:spcPts val="0"/>
              </a:spcBef>
              <a:spcAft>
                <a:spcPts val="0"/>
              </a:spcAft>
              <a:buClr>
                <a:schemeClr val="dk1"/>
              </a:buClr>
              <a:buSzPts val="1200"/>
              <a:buFont typeface="Arial"/>
              <a:buNone/>
            </a:pPr>
            <a:r>
              <a:rPr lang="vi-VN" b="0" dirty="0" smtClean="0"/>
              <a:t>Vậy thì theo các bạn, những tiếng động như thế nào sẽ gây phiền phức tới hàng</a:t>
            </a:r>
            <a:r>
              <a:rPr lang="vi-VN" b="0" baseline="0" dirty="0" smtClean="0"/>
              <a:t> xóm? (Hỏi một vài người tham gia. Ví dụ người tham gia trả lời: tiếng TV, tiếng nhạc, tiếng máy hút bụi, tiếng nói chuyện...) Đúng vậy, nhưng cũng không thể sinh hoạt mà không phát ra tiếng ồn. Vậy thì phải làm thế nào để hạn chế những tiếng ồn làm ảnh hưởng đến hàng xóm? Hãy thảo luận theo nhóm trong 5 phút. (Sau 5 phút, mời 2-3 nhóm phát biểu. Ví dụ người tham gia trả lời: cho nhỏ tiếng TV, nghe nhạc bằng tai nghe, không dùng máy hút bụi buổi đêm, không nói chuyện to,...) Để tôi giải thích một chút. </a:t>
            </a:r>
            <a:r>
              <a:rPr lang="ja-JP" altLang="ja-JP" b="0" dirty="0" smtClean="0"/>
              <a:t>▼</a:t>
            </a:r>
            <a:endParaRPr b="0" dirty="0"/>
          </a:p>
        </p:txBody>
      </p:sp>
      <p:sp>
        <p:nvSpPr>
          <p:cNvPr id="390" name="Google Shape;390;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ltLang="ja-JP"/>
              <a:t>30</a:t>
            </a:fld>
            <a:endParaRPr/>
          </a:p>
        </p:txBody>
      </p:sp>
    </p:spTree>
    <p:extLst>
      <p:ext uri="{BB962C8B-B14F-4D97-AF65-F5344CB8AC3E}">
        <p14:creationId xmlns:p14="http://schemas.microsoft.com/office/powerpoint/2010/main" val="327829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dirty="0"/>
              <a:t>たとえばドアや窓を開け閉めするときは、ゆっくり静かに動かして、大きな音が出ないようにしましょう。▼</a:t>
            </a:r>
            <a:endParaRPr b="0" dirty="0"/>
          </a:p>
          <a:p>
            <a:pPr marL="0" lvl="0" indent="0" algn="l" rtl="0">
              <a:spcBef>
                <a:spcPts val="0"/>
              </a:spcBef>
              <a:spcAft>
                <a:spcPts val="0"/>
              </a:spcAft>
              <a:buClr>
                <a:schemeClr val="dk1"/>
              </a:buClr>
              <a:buSzPts val="1200"/>
              <a:buFont typeface="Arial"/>
              <a:buNone/>
            </a:pPr>
            <a:r>
              <a:rPr lang="ja-JP" b="0" dirty="0"/>
              <a:t>また掃除や洗濯は、あまり朝早くや夜遅くにはしないで、明るい時間帯に済ませましょう。▼</a:t>
            </a:r>
            <a:endParaRPr b="0" dirty="0"/>
          </a:p>
          <a:p>
            <a:pPr marL="0" lvl="0" indent="0" algn="l" rtl="0">
              <a:spcBef>
                <a:spcPts val="0"/>
              </a:spcBef>
              <a:spcAft>
                <a:spcPts val="0"/>
              </a:spcAft>
              <a:buClr>
                <a:schemeClr val="dk1"/>
              </a:buClr>
              <a:buSzPts val="1200"/>
              <a:buFont typeface="Arial"/>
              <a:buNone/>
            </a:pPr>
            <a:r>
              <a:rPr lang="ja-JP" b="0" dirty="0"/>
              <a:t>音楽を聴いたり、テレビを見たりするときも、あまり大きな音が出ないよう気をつけてください。▼</a:t>
            </a:r>
            <a:endParaRPr b="0" dirty="0"/>
          </a:p>
          <a:p>
            <a:pPr marL="0" lvl="0" indent="0" algn="l" rtl="0">
              <a:spcBef>
                <a:spcPts val="0"/>
              </a:spcBef>
              <a:spcAft>
                <a:spcPts val="0"/>
              </a:spcAft>
              <a:buClr>
                <a:schemeClr val="dk1"/>
              </a:buClr>
              <a:buSzPts val="1200"/>
              <a:buFont typeface="Arial"/>
              <a:buNone/>
            </a:pPr>
            <a:endParaRPr lang="vi-VN" b="0" dirty="0" smtClean="0"/>
          </a:p>
          <a:p>
            <a:pPr marL="0" lvl="0" indent="0" algn="l" rtl="0">
              <a:spcBef>
                <a:spcPts val="0"/>
              </a:spcBef>
              <a:spcAft>
                <a:spcPts val="0"/>
              </a:spcAft>
              <a:buClr>
                <a:schemeClr val="dk1"/>
              </a:buClr>
              <a:buSzPts val="1200"/>
              <a:buFont typeface="Arial"/>
              <a:buNone/>
            </a:pPr>
            <a:r>
              <a:rPr lang="vi-VN" b="0" dirty="0" smtClean="0"/>
              <a:t>Ví dụ khi đóng, mở cửa ra vào, hãy thao tác chậm và khẽ để không phát ra tiếng động lớn. </a:t>
            </a:r>
            <a:r>
              <a:rPr lang="ja-JP" altLang="ja-JP" b="0" dirty="0" smtClean="0"/>
              <a:t>▼</a:t>
            </a:r>
            <a:endParaRPr lang="vi-VN" altLang="ja-JP" b="0" dirty="0" smtClean="0"/>
          </a:p>
          <a:p>
            <a:pPr marL="0" lvl="0" indent="0" algn="l" rtl="0">
              <a:spcBef>
                <a:spcPts val="0"/>
              </a:spcBef>
              <a:spcAft>
                <a:spcPts val="0"/>
              </a:spcAft>
              <a:buClr>
                <a:schemeClr val="dk1"/>
              </a:buClr>
              <a:buSzPts val="1200"/>
              <a:buFont typeface="Arial"/>
              <a:buNone/>
            </a:pPr>
            <a:r>
              <a:rPr lang="vi-VN" b="0" dirty="0" smtClean="0"/>
              <a:t>Ngoài ra, máy hút bụi hay máy giặt thì không dùng vào sáng sớm hay tối muộn,</a:t>
            </a:r>
            <a:r>
              <a:rPr lang="vi-VN" b="0" baseline="0" dirty="0" smtClean="0"/>
              <a:t> hãy làm vào những khung giờ ban ngày. </a:t>
            </a:r>
            <a:r>
              <a:rPr lang="ja-JP" altLang="ja-JP" b="0" dirty="0" smtClean="0"/>
              <a:t>▼</a:t>
            </a:r>
            <a:endParaRPr lang="vi-VN" altLang="ja-JP" b="0" dirty="0" smtClean="0"/>
          </a:p>
          <a:p>
            <a:pPr marL="0" lvl="0" indent="0" algn="l" rtl="0">
              <a:spcBef>
                <a:spcPts val="0"/>
              </a:spcBef>
              <a:spcAft>
                <a:spcPts val="0"/>
              </a:spcAft>
              <a:buClr>
                <a:schemeClr val="dk1"/>
              </a:buClr>
              <a:buSzPts val="1200"/>
              <a:buFont typeface="Arial"/>
              <a:buNone/>
            </a:pPr>
            <a:r>
              <a:rPr lang="vi-VN" b="0" dirty="0" smtClean="0"/>
              <a:t>Khi nghe nhạc hay xem phim cũng vậy, hãy chú ý không để âm thanh lớn. </a:t>
            </a:r>
            <a:r>
              <a:rPr lang="ja-JP" altLang="ja-JP" b="0" dirty="0" smtClean="0"/>
              <a:t>▼</a:t>
            </a:r>
            <a:endParaRPr b="0" dirty="0"/>
          </a:p>
        </p:txBody>
      </p:sp>
      <p:sp>
        <p:nvSpPr>
          <p:cNvPr id="408" name="Google Shape;408;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ltLang="ja-JP"/>
              <a:t>31</a:t>
            </a:fld>
            <a:endParaRPr/>
          </a:p>
        </p:txBody>
      </p:sp>
    </p:spTree>
    <p:extLst>
      <p:ext uri="{BB962C8B-B14F-4D97-AF65-F5344CB8AC3E}">
        <p14:creationId xmlns:p14="http://schemas.microsoft.com/office/powerpoint/2010/main" val="15431882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dirty="0"/>
              <a:t>特に早朝や深夜はまわりが静かですから、ちょっとした音でも大きく聞こえてしまいます。▼</a:t>
            </a:r>
            <a:endParaRPr b="0" dirty="0"/>
          </a:p>
          <a:p>
            <a:pPr marL="0" lvl="0" indent="0" algn="l" rtl="0">
              <a:spcBef>
                <a:spcPts val="0"/>
              </a:spcBef>
              <a:spcAft>
                <a:spcPts val="0"/>
              </a:spcAft>
              <a:buClr>
                <a:schemeClr val="dk1"/>
              </a:buClr>
              <a:buSzPts val="1200"/>
              <a:buFont typeface="Arial"/>
              <a:buNone/>
            </a:pPr>
            <a:r>
              <a:rPr lang="ja-JP" b="0" dirty="0"/>
              <a:t>友だちが遊びに来たときなど、楽しくてつい話がはずんでしまうかもしれませんが、いつのまにか声が大きくなっていないか、ときどき自分で確認してみてください。▼</a:t>
            </a:r>
            <a:endParaRPr b="0" dirty="0"/>
          </a:p>
          <a:p>
            <a:pPr marL="0" lvl="0" indent="0" algn="l" rtl="0">
              <a:spcBef>
                <a:spcPts val="0"/>
              </a:spcBef>
              <a:spcAft>
                <a:spcPts val="0"/>
              </a:spcAft>
              <a:buClr>
                <a:schemeClr val="dk1"/>
              </a:buClr>
              <a:buSzPts val="1200"/>
              <a:buFont typeface="Arial"/>
              <a:buNone/>
            </a:pPr>
            <a:r>
              <a:rPr lang="ja-JP" b="0" dirty="0"/>
              <a:t>アパートの隣の部屋には赤ちゃんがいるかもしれません。病気で寝ている人がいるかもしれません。テスト勉強をしている人がいるかもしれません。皆さんも疲れているときなどは、静かに休みたいですよね。ですから生活の中でお互いに気をつけて、あまり大きな音をたてないように気配りをしましょう。▼</a:t>
            </a:r>
            <a:endParaRPr b="0" dirty="0"/>
          </a:p>
          <a:p>
            <a:pPr marL="0" lvl="0" indent="0" algn="l" rtl="0">
              <a:spcBef>
                <a:spcPts val="0"/>
              </a:spcBef>
              <a:spcAft>
                <a:spcPts val="0"/>
              </a:spcAft>
              <a:buNone/>
            </a:pPr>
            <a:endParaRPr lang="vi-VN" b="0" dirty="0" smtClean="0"/>
          </a:p>
          <a:p>
            <a:pPr marL="0" lvl="0" indent="0" algn="l" rtl="0">
              <a:spcBef>
                <a:spcPts val="0"/>
              </a:spcBef>
              <a:spcAft>
                <a:spcPts val="0"/>
              </a:spcAft>
              <a:buNone/>
            </a:pPr>
            <a:r>
              <a:rPr lang="vi-VN" b="0" dirty="0" smtClean="0"/>
              <a:t>Đặc biệt vào buổi sáng sớm hay buổi đêm, xung quanh rất yên tĩnh, ngay cả âm thanh nhỏ cũng</a:t>
            </a:r>
            <a:r>
              <a:rPr lang="vi-VN" b="0" baseline="0" dirty="0" smtClean="0"/>
              <a:t> có thể nghe thành lớn. </a:t>
            </a:r>
            <a:r>
              <a:rPr lang="ja-JP" altLang="ja-JP" b="0" dirty="0" smtClean="0"/>
              <a:t>▼</a:t>
            </a:r>
            <a:endParaRPr lang="vi-VN" altLang="ja-JP" b="0" dirty="0" smtClean="0"/>
          </a:p>
          <a:p>
            <a:pPr marL="0" lvl="0" indent="0" algn="l" rtl="0">
              <a:spcBef>
                <a:spcPts val="0"/>
              </a:spcBef>
              <a:spcAft>
                <a:spcPts val="0"/>
              </a:spcAft>
              <a:buNone/>
            </a:pPr>
            <a:r>
              <a:rPr lang="vi-VN" b="0" dirty="0" smtClean="0"/>
              <a:t>Khi bạn bè đến chơi nhà bạn, có thể các bạn </a:t>
            </a:r>
            <a:r>
              <a:rPr lang="vi-VN" b="0" smtClean="0"/>
              <a:t>sẽ vui </a:t>
            </a:r>
            <a:r>
              <a:rPr lang="vi-VN" b="0" dirty="0" smtClean="0"/>
              <a:t>vẻ và nói chuyện rôm rả, nhưng thi thoảng hãy tự kiểm tra </a:t>
            </a:r>
            <a:r>
              <a:rPr lang="vi-VN" b="0" smtClean="0"/>
              <a:t>xem </a:t>
            </a:r>
            <a:r>
              <a:rPr lang="en-US" b="0" smtClean="0"/>
              <a:t>mình</a:t>
            </a:r>
            <a:r>
              <a:rPr lang="en-US" b="0" baseline="0" smtClean="0"/>
              <a:t> có nói lớn tiếng quá không </a:t>
            </a:r>
            <a:r>
              <a:rPr lang="vi-VN" b="0" smtClean="0"/>
              <a:t>nhé</a:t>
            </a:r>
            <a:r>
              <a:rPr lang="vi-VN" b="0" dirty="0" smtClean="0"/>
              <a:t>. </a:t>
            </a:r>
            <a:r>
              <a:rPr lang="ja-JP" altLang="ja-JP" b="0" dirty="0" smtClean="0"/>
              <a:t>▼</a:t>
            </a:r>
            <a:endParaRPr lang="vi-VN" altLang="ja-JP" b="0" dirty="0" smtClean="0"/>
          </a:p>
          <a:p>
            <a:pPr marL="0" lvl="0" indent="0" algn="l" rtl="0">
              <a:spcBef>
                <a:spcPts val="0"/>
              </a:spcBef>
              <a:spcAft>
                <a:spcPts val="0"/>
              </a:spcAft>
              <a:buNone/>
            </a:pPr>
            <a:r>
              <a:rPr lang="vi-VN" b="0" dirty="0" smtClean="0"/>
              <a:t>Có thể nhà hàng xóm của bạn có em bé. Có thể có người bệnh đang nghỉ ngơi.</a:t>
            </a:r>
            <a:r>
              <a:rPr lang="vi-VN" b="0" baseline="0" dirty="0" smtClean="0"/>
              <a:t> Có thể có người đang ôn thi. Khi các bạn mệt mỏi, các bạn cũng muốn yên tĩnh nghỉ ngơi phải không. Vậy thì </a:t>
            </a:r>
            <a:r>
              <a:rPr lang="vi-VN" b="0" baseline="0" smtClean="0"/>
              <a:t>trong </a:t>
            </a:r>
            <a:r>
              <a:rPr lang="en-US" b="0" baseline="0" smtClean="0"/>
              <a:t>sinh hoạt</a:t>
            </a:r>
            <a:r>
              <a:rPr lang="vi-VN" b="0" baseline="0" smtClean="0"/>
              <a:t>, hãy </a:t>
            </a:r>
            <a:r>
              <a:rPr lang="en-US" b="0" baseline="0" smtClean="0"/>
              <a:t>quan tâm</a:t>
            </a:r>
            <a:r>
              <a:rPr lang="vi-VN" b="0" baseline="0" smtClean="0"/>
              <a:t> </a:t>
            </a:r>
            <a:r>
              <a:rPr lang="vi-VN" b="0" baseline="0" dirty="0" smtClean="0"/>
              <a:t>lẫn nhau, đừng gây những tiếng ồn lớn nhé. </a:t>
            </a:r>
            <a:r>
              <a:rPr lang="ja-JP" altLang="ja-JP" b="0" dirty="0" smtClean="0"/>
              <a:t>▼</a:t>
            </a:r>
            <a:endParaRPr b="0" dirty="0"/>
          </a:p>
        </p:txBody>
      </p:sp>
      <p:sp>
        <p:nvSpPr>
          <p:cNvPr id="419" name="Google Shape;419;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32</a:t>
            </a:fld>
            <a:endParaRPr/>
          </a:p>
        </p:txBody>
      </p:sp>
    </p:spTree>
    <p:extLst>
      <p:ext uri="{BB962C8B-B14F-4D97-AF65-F5344CB8AC3E}">
        <p14:creationId xmlns:p14="http://schemas.microsoft.com/office/powerpoint/2010/main" val="1204358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algn="just"/>
            <a:r>
              <a:rPr lang="ja-JP" altLang="ja-JP" sz="1800" b="0" kern="100" dirty="0">
                <a:effectLst/>
                <a:latin typeface="游明朝" panose="02020400000000000000" pitchFamily="18" charset="-128"/>
                <a:ea typeface="游明朝" panose="02020400000000000000" pitchFamily="18" charset="-128"/>
                <a:cs typeface="Arial" panose="020B0604020202020204" pitchFamily="34" charset="0"/>
              </a:rPr>
              <a:t>ベトナムでも、騒音はあるかもしれません。でも、ベトナム人がうるさいと感じる音の大きさと、日本人がうるさいと感じる音の大きさは違います。例えば、これがベトナムの交差点の音です。聞いてみてください。</a:t>
            </a:r>
            <a:r>
              <a:rPr lang="en-US" altLang="ja-JP" sz="1800" b="0" kern="100" dirty="0">
                <a:effectLst/>
                <a:latin typeface="游明朝" panose="02020400000000000000" pitchFamily="18" charset="-128"/>
                <a:ea typeface="游明朝" panose="02020400000000000000" pitchFamily="18" charset="-128"/>
                <a:cs typeface="Arial" panose="020B0604020202020204" pitchFamily="34" charset="0"/>
              </a:rPr>
              <a:t>▼</a:t>
            </a:r>
            <a:endParaRPr lang="ja-JP" altLang="ja-JP" sz="1800" b="0" kern="100" dirty="0">
              <a:effectLst/>
              <a:latin typeface="游明朝" panose="02020400000000000000" pitchFamily="18" charset="-128"/>
              <a:ea typeface="游明朝" panose="02020400000000000000" pitchFamily="18" charset="-128"/>
              <a:cs typeface="Arial" panose="020B0604020202020204" pitchFamily="34" charset="0"/>
            </a:endParaRPr>
          </a:p>
          <a:p>
            <a:pPr marL="0" algn="just"/>
            <a:r>
              <a:rPr lang="ja-JP" altLang="ja-JP" sz="1800" b="0" kern="100" dirty="0">
                <a:effectLst/>
                <a:latin typeface="游明朝" panose="02020400000000000000" pitchFamily="18" charset="-128"/>
                <a:ea typeface="游明朝" panose="02020400000000000000" pitchFamily="18" charset="-128"/>
                <a:cs typeface="Arial" panose="020B0604020202020204" pitchFamily="34" charset="0"/>
              </a:rPr>
              <a:t>次に、日本の交差点の音です。</a:t>
            </a:r>
            <a:r>
              <a:rPr lang="en-US" altLang="ja-JP" sz="1800" b="0" kern="100" dirty="0">
                <a:effectLst/>
                <a:latin typeface="游明朝" panose="02020400000000000000" pitchFamily="18" charset="-128"/>
                <a:ea typeface="游明朝" panose="02020400000000000000" pitchFamily="18" charset="-128"/>
                <a:cs typeface="Arial" panose="020B0604020202020204" pitchFamily="34" charset="0"/>
              </a:rPr>
              <a:t>▼</a:t>
            </a:r>
            <a:endParaRPr lang="ja-JP" altLang="ja-JP" sz="1800" b="0" kern="100" dirty="0">
              <a:effectLst/>
              <a:latin typeface="游明朝" panose="02020400000000000000" pitchFamily="18" charset="-128"/>
              <a:ea typeface="游明朝" panose="02020400000000000000" pitchFamily="18" charset="-128"/>
              <a:cs typeface="Arial" panose="020B0604020202020204" pitchFamily="34" charset="0"/>
            </a:endParaRPr>
          </a:p>
          <a:p>
            <a:pPr marL="0" algn="just"/>
            <a:r>
              <a:rPr lang="ja-JP" altLang="ja-JP" sz="1800" b="0" kern="100" dirty="0">
                <a:effectLst/>
                <a:latin typeface="游明朝" panose="02020400000000000000" pitchFamily="18" charset="-128"/>
                <a:ea typeface="游明朝" panose="02020400000000000000" pitchFamily="18" charset="-128"/>
                <a:cs typeface="Arial" panose="020B0604020202020204" pitchFamily="34" charset="0"/>
              </a:rPr>
              <a:t>どうですか。どちらのほうが静かですか。（参加者の答えの例：日本の方が静かです）このように日本人とベトナム人では、いつも聞いている音の大きさに違いがあります。</a:t>
            </a:r>
            <a:r>
              <a:rPr lang="en-US" altLang="ja-JP" sz="1800" b="0" kern="100" dirty="0">
                <a:effectLst/>
                <a:latin typeface="游明朝" panose="02020400000000000000" pitchFamily="18" charset="-128"/>
                <a:ea typeface="游明朝" panose="02020400000000000000" pitchFamily="18" charset="-128"/>
                <a:cs typeface="Arial" panose="020B0604020202020204" pitchFamily="34" charset="0"/>
              </a:rPr>
              <a:t>▼</a:t>
            </a:r>
            <a:endParaRPr lang="ja-JP" altLang="ja-JP" sz="1800" b="0" kern="100" dirty="0">
              <a:effectLst/>
              <a:latin typeface="游明朝" panose="02020400000000000000" pitchFamily="18" charset="-128"/>
              <a:ea typeface="游明朝" panose="02020400000000000000" pitchFamily="18" charset="-128"/>
              <a:cs typeface="Arial" panose="020B0604020202020204" pitchFamily="34" charset="0"/>
            </a:endParaRPr>
          </a:p>
          <a:p>
            <a:pPr marL="0" algn="just"/>
            <a:r>
              <a:rPr lang="ja-JP" altLang="ja-JP" sz="1800" b="0" kern="100" dirty="0">
                <a:effectLst/>
                <a:latin typeface="游明朝" panose="02020400000000000000" pitchFamily="18" charset="-128"/>
                <a:ea typeface="游明朝" panose="02020400000000000000" pitchFamily="18" charset="-128"/>
                <a:cs typeface="Arial" panose="020B0604020202020204" pitchFamily="34" charset="0"/>
              </a:rPr>
              <a:t>ですからどれぐらいの音をうるさく感じるかにも違いがあります。</a:t>
            </a:r>
            <a:r>
              <a:rPr lang="en-US" altLang="ja-JP" sz="1800" b="0" kern="100" dirty="0">
                <a:effectLst/>
                <a:latin typeface="游明朝" panose="02020400000000000000" pitchFamily="18" charset="-128"/>
                <a:ea typeface="游明朝" panose="02020400000000000000" pitchFamily="18" charset="-128"/>
                <a:cs typeface="Arial" panose="020B0604020202020204" pitchFamily="34" charset="0"/>
              </a:rPr>
              <a:t>▼</a:t>
            </a:r>
            <a:endParaRPr lang="ja-JP" altLang="ja-JP" sz="1800" b="0" kern="100" dirty="0">
              <a:effectLst/>
              <a:latin typeface="游明朝" panose="02020400000000000000" pitchFamily="18" charset="-128"/>
              <a:ea typeface="游明朝" panose="02020400000000000000" pitchFamily="18" charset="-128"/>
              <a:cs typeface="Arial" panose="020B0604020202020204" pitchFamily="34" charset="0"/>
            </a:endParaRPr>
          </a:p>
          <a:p>
            <a:pPr marL="0" lvl="0" indent="0" algn="l" rtl="0">
              <a:spcBef>
                <a:spcPts val="0"/>
              </a:spcBef>
              <a:spcAft>
                <a:spcPts val="0"/>
              </a:spcAft>
              <a:buNone/>
            </a:pPr>
            <a:endParaRPr lang="vi-VN" b="0" dirty="0" smtClean="0"/>
          </a:p>
          <a:p>
            <a:pPr marL="0" lvl="0" indent="0" algn="l" rtl="0">
              <a:spcBef>
                <a:spcPts val="0"/>
              </a:spcBef>
              <a:spcAft>
                <a:spcPts val="0"/>
              </a:spcAft>
              <a:buNone/>
            </a:pPr>
            <a:r>
              <a:rPr lang="vi-VN" b="0" dirty="0" smtClean="0"/>
              <a:t>Ở Việt N</a:t>
            </a:r>
            <a:r>
              <a:rPr lang="en-US" b="0" dirty="0" smtClean="0"/>
              <a:t>a</a:t>
            </a:r>
            <a:r>
              <a:rPr lang="vi-VN" b="0" dirty="0" smtClean="0"/>
              <a:t>m cũng vậy, có thể cũng có những tiếng ồn. Nhưng độ lớn của tiếng ồn mà người Việt Nam cảm nhận khác với độ lớn của tiếng ồn</a:t>
            </a:r>
            <a:r>
              <a:rPr lang="vi-VN" b="0" baseline="0" dirty="0" smtClean="0"/>
              <a:t> mà người Nhật cảm nhận. Ví dụ, đây là tiếng ồn ở ngã tư ở Việt Nam. Hãy thử nghe. </a:t>
            </a:r>
            <a:r>
              <a:rPr lang="en-US" altLang="ja-JP" sz="1200" b="0" kern="100" dirty="0" smtClean="0">
                <a:effectLst/>
                <a:latin typeface="游明朝" panose="02020400000000000000" pitchFamily="18" charset="-128"/>
                <a:ea typeface="游明朝" panose="02020400000000000000" pitchFamily="18" charset="-128"/>
                <a:cs typeface="Arial" panose="020B0604020202020204" pitchFamily="34" charset="0"/>
              </a:rPr>
              <a:t>▼</a:t>
            </a:r>
          </a:p>
          <a:p>
            <a:pPr marL="0" lvl="0" indent="0" algn="l" rtl="0">
              <a:spcBef>
                <a:spcPts val="0"/>
              </a:spcBef>
              <a:spcAft>
                <a:spcPts val="0"/>
              </a:spcAft>
              <a:buNone/>
            </a:pPr>
            <a:r>
              <a:rPr lang="vi-VN" sz="1200" b="0" kern="100" dirty="0" smtClean="0">
                <a:effectLst/>
                <a:latin typeface="游明朝" panose="02020400000000000000" pitchFamily="18" charset="-128"/>
                <a:ea typeface="游明朝" panose="02020400000000000000" pitchFamily="18" charset="-128"/>
                <a:cs typeface="Arial" panose="020B0604020202020204" pitchFamily="34" charset="0"/>
              </a:rPr>
              <a:t>Còn đây là tiếng ồn ở ngã tư ở Nhật Bản. </a:t>
            </a:r>
            <a:r>
              <a:rPr lang="en-US" altLang="ja-JP" sz="1200" b="0" kern="100" dirty="0" smtClean="0">
                <a:effectLst/>
                <a:latin typeface="游明朝" panose="02020400000000000000" pitchFamily="18" charset="-128"/>
                <a:ea typeface="游明朝" panose="02020400000000000000" pitchFamily="18" charset="-128"/>
                <a:cs typeface="Arial" panose="020B0604020202020204" pitchFamily="34" charset="0"/>
              </a:rPr>
              <a:t>▼</a:t>
            </a:r>
          </a:p>
          <a:p>
            <a:pPr marL="0" lvl="0" indent="0" algn="l" rtl="0">
              <a:spcBef>
                <a:spcPts val="0"/>
              </a:spcBef>
              <a:spcAft>
                <a:spcPts val="0"/>
              </a:spcAft>
              <a:buNone/>
            </a:pPr>
            <a:r>
              <a:rPr lang="vi-VN" sz="1200" b="0" kern="100" dirty="0" smtClean="0">
                <a:effectLst/>
                <a:latin typeface="游明朝" panose="02020400000000000000" pitchFamily="18" charset="-128"/>
                <a:ea typeface="游明朝" panose="02020400000000000000" pitchFamily="18" charset="-128"/>
                <a:cs typeface="Arial" panose="020B0604020202020204" pitchFamily="34" charset="0"/>
              </a:rPr>
              <a:t>Các bạn thấy thế nào? Bên nào yên tĩnh hơn? (Ví dụ người tham gia trả lời: Ở Nhật yên tĩnh hơn) Cũng như vậy, đối với người Nhật và người Việt Nam,</a:t>
            </a:r>
            <a:r>
              <a:rPr lang="vi-VN" sz="1200" b="0" kern="100" baseline="0" dirty="0" smtClean="0">
                <a:effectLst/>
                <a:latin typeface="游明朝" panose="02020400000000000000" pitchFamily="18" charset="-128"/>
                <a:ea typeface="游明朝" panose="02020400000000000000" pitchFamily="18" charset="-128"/>
                <a:cs typeface="Arial" panose="020B0604020202020204" pitchFamily="34" charset="0"/>
              </a:rPr>
              <a:t> độ lớn của âm thanh thường ngày khác nhau. </a:t>
            </a:r>
            <a:r>
              <a:rPr lang="en-US" altLang="ja-JP" sz="1200" b="0" kern="100" dirty="0" smtClean="0">
                <a:effectLst/>
                <a:latin typeface="游明朝" panose="02020400000000000000" pitchFamily="18" charset="-128"/>
                <a:ea typeface="游明朝" panose="02020400000000000000" pitchFamily="18" charset="-128"/>
                <a:cs typeface="Arial" panose="020B0604020202020204" pitchFamily="34" charset="0"/>
              </a:rPr>
              <a:t>▼</a:t>
            </a:r>
          </a:p>
          <a:p>
            <a:pPr marL="0" lvl="0" indent="0" algn="l" rtl="0">
              <a:spcBef>
                <a:spcPts val="0"/>
              </a:spcBef>
              <a:spcAft>
                <a:spcPts val="0"/>
              </a:spcAft>
              <a:buNone/>
            </a:pPr>
            <a:r>
              <a:rPr lang="vi-VN" sz="1200" b="0" kern="100" dirty="0" smtClean="0">
                <a:effectLst/>
                <a:latin typeface="游明朝" panose="02020400000000000000" pitchFamily="18" charset="-128"/>
                <a:ea typeface="游明朝" panose="02020400000000000000" pitchFamily="18" charset="-128"/>
                <a:cs typeface="Arial" panose="020B0604020202020204" pitchFamily="34" charset="0"/>
              </a:rPr>
              <a:t>Vậy nên có sự khác nhau khi cảm nhận mức độ của tiếng ồn. </a:t>
            </a:r>
            <a:r>
              <a:rPr lang="en-US" altLang="ja-JP" sz="1200" b="0" kern="100" dirty="0" smtClean="0">
                <a:effectLst/>
                <a:latin typeface="游明朝" panose="02020400000000000000" pitchFamily="18" charset="-128"/>
                <a:ea typeface="游明朝" panose="02020400000000000000" pitchFamily="18" charset="-128"/>
                <a:cs typeface="Arial" panose="020B0604020202020204" pitchFamily="34" charset="0"/>
              </a:rPr>
              <a:t>▼</a:t>
            </a:r>
            <a:endParaRPr b="0" dirty="0"/>
          </a:p>
        </p:txBody>
      </p:sp>
      <p:sp>
        <p:nvSpPr>
          <p:cNvPr id="123" name="Google Shape;12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33</a:t>
            </a:fld>
            <a:endParaRPr/>
          </a:p>
        </p:txBody>
      </p:sp>
    </p:spTree>
    <p:extLst>
      <p:ext uri="{BB962C8B-B14F-4D97-AF65-F5344CB8AC3E}">
        <p14:creationId xmlns:p14="http://schemas.microsoft.com/office/powerpoint/2010/main" val="24917234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de6bea387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gde6bea387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sz="1200" b="0" dirty="0"/>
              <a:t>このように</a:t>
            </a:r>
            <a:r>
              <a:rPr lang="ja-JP" altLang="en-US" sz="1200" b="0" dirty="0"/>
              <a:t>、</a:t>
            </a:r>
            <a:r>
              <a:rPr lang="ja-JP" sz="1200" b="0" dirty="0"/>
              <a:t>日本</a:t>
            </a:r>
            <a:r>
              <a:rPr lang="ja-JP" b="0" dirty="0"/>
              <a:t>の家で暮らすときは</a:t>
            </a:r>
            <a:r>
              <a:rPr lang="ja-JP" altLang="en-US" b="0" dirty="0"/>
              <a:t>、</a:t>
            </a:r>
            <a:r>
              <a:rPr lang="ja-JP" b="0" dirty="0" smtClean="0"/>
              <a:t>たくさん</a:t>
            </a:r>
            <a:r>
              <a:rPr lang="ja-JP" altLang="en-US" b="0" dirty="0" smtClean="0"/>
              <a:t>の</a:t>
            </a:r>
            <a:r>
              <a:rPr lang="ja-JP" b="0" dirty="0" smtClean="0"/>
              <a:t>ことに</a:t>
            </a:r>
            <a:r>
              <a:rPr lang="ja-JP" b="0" dirty="0"/>
              <a:t>気をつけなければなりません。大変ですね。ルールが多いと思いますか。</a:t>
            </a:r>
            <a:r>
              <a:rPr lang="ja-JP" altLang="en-US" b="0" dirty="0"/>
              <a:t>（参加者の答えの例：</a:t>
            </a:r>
            <a:r>
              <a:rPr lang="ja-JP" b="0" dirty="0"/>
              <a:t>はい</a:t>
            </a:r>
            <a:r>
              <a:rPr lang="ja-JP" altLang="en-US" b="0" dirty="0"/>
              <a:t>）</a:t>
            </a:r>
            <a:r>
              <a:rPr lang="ja-JP" b="0" dirty="0"/>
              <a:t>そうですね。じゃあ</a:t>
            </a:r>
            <a:r>
              <a:rPr lang="ja-JP" altLang="en-US" b="0" dirty="0"/>
              <a:t>、</a:t>
            </a:r>
            <a:r>
              <a:rPr lang="ja-JP" b="0" dirty="0"/>
              <a:t>どうして日本人は</a:t>
            </a:r>
            <a:r>
              <a:rPr lang="ja-JP" altLang="en-US" b="0" dirty="0"/>
              <a:t>、</a:t>
            </a:r>
            <a:r>
              <a:rPr lang="ja-JP" b="0" dirty="0"/>
              <a:t>こんなにゴミや騒音[そうおん]などに気をつけて生活しているんでしょうか。（参加者数人に聞く。参加者</a:t>
            </a:r>
            <a:r>
              <a:rPr lang="ja-JP" b="0" dirty="0" smtClean="0"/>
              <a:t>の答え</a:t>
            </a:r>
            <a:r>
              <a:rPr lang="ja-JP" b="0" dirty="0"/>
              <a:t>の例：ルールが好き</a:t>
            </a:r>
            <a:r>
              <a:rPr lang="ja-JP" altLang="en-US" b="0" dirty="0"/>
              <a:t>、日本人は</a:t>
            </a:r>
            <a:r>
              <a:rPr lang="ja-JP" b="0" dirty="0"/>
              <a:t>厳</a:t>
            </a:r>
            <a:r>
              <a:rPr lang="en-US" altLang="ja-JP" b="0" dirty="0"/>
              <a:t>[</a:t>
            </a:r>
            <a:r>
              <a:rPr lang="ja-JP" altLang="en-US" b="0" dirty="0"/>
              <a:t>きび</a:t>
            </a:r>
            <a:r>
              <a:rPr lang="en-US" altLang="ja-JP" b="0" dirty="0"/>
              <a:t>]</a:t>
            </a:r>
            <a:r>
              <a:rPr lang="ja-JP" b="0" dirty="0"/>
              <a:t>しい</a:t>
            </a:r>
            <a:r>
              <a:rPr lang="ja-JP" altLang="en-US" b="0" dirty="0"/>
              <a:t>、日本人は</a:t>
            </a:r>
            <a:r>
              <a:rPr lang="ja-JP" b="0" dirty="0"/>
              <a:t>真面目</a:t>
            </a:r>
            <a:r>
              <a:rPr lang="en-US" altLang="ja-JP" b="0" dirty="0"/>
              <a:t>[</a:t>
            </a:r>
            <a:r>
              <a:rPr lang="ja-JP" altLang="en-US" b="0" dirty="0"/>
              <a:t>まじめ</a:t>
            </a:r>
            <a:r>
              <a:rPr lang="en-US" altLang="ja-JP" b="0" dirty="0"/>
              <a:t>]</a:t>
            </a:r>
            <a:r>
              <a:rPr lang="ja-JP" altLang="en-US" b="0" dirty="0"/>
              <a:t>、</a:t>
            </a:r>
            <a:r>
              <a:rPr lang="ja-JP" b="0" dirty="0"/>
              <a:t>など</a:t>
            </a:r>
            <a:r>
              <a:rPr lang="ja-JP" altLang="en-US" b="0" dirty="0"/>
              <a:t>）</a:t>
            </a:r>
            <a:r>
              <a:rPr lang="ja-JP" b="0" dirty="0"/>
              <a:t>じゃあ</a:t>
            </a:r>
            <a:r>
              <a:rPr lang="ja-JP" altLang="en-US" b="0" dirty="0"/>
              <a:t>、</a:t>
            </a:r>
            <a:r>
              <a:rPr lang="ja-JP" b="0" dirty="0"/>
              <a:t>例を見て</a:t>
            </a:r>
            <a:r>
              <a:rPr lang="ja-JP" altLang="en-US" b="0" dirty="0"/>
              <a:t>、</a:t>
            </a:r>
            <a:r>
              <a:rPr lang="ja-JP" b="0" dirty="0"/>
              <a:t>いっしょに考えてみましょう</a:t>
            </a:r>
            <a:r>
              <a:rPr lang="ja-JP" altLang="en-US" b="0" dirty="0"/>
              <a:t>。</a:t>
            </a:r>
            <a:r>
              <a:rPr lang="ja-JP" altLang="en-US" b="0" dirty="0" smtClean="0"/>
              <a:t>▼</a:t>
            </a:r>
            <a:endParaRPr lang="vi-VN" altLang="ja-JP" b="0" dirty="0" smtClean="0"/>
          </a:p>
          <a:p>
            <a:pPr marL="0" lvl="0" indent="0" algn="l" rtl="0">
              <a:spcBef>
                <a:spcPts val="0"/>
              </a:spcBef>
              <a:spcAft>
                <a:spcPts val="0"/>
              </a:spcAft>
              <a:buClr>
                <a:schemeClr val="dk1"/>
              </a:buClr>
              <a:buSzPts val="1200"/>
              <a:buFont typeface="Arial"/>
              <a:buNone/>
            </a:pPr>
            <a:endParaRPr lang="vi-VN" b="0" dirty="0" smtClean="0"/>
          </a:p>
          <a:p>
            <a:pPr marL="0" lvl="0" indent="0" algn="l" rtl="0">
              <a:spcBef>
                <a:spcPts val="0"/>
              </a:spcBef>
              <a:spcAft>
                <a:spcPts val="0"/>
              </a:spcAft>
              <a:buClr>
                <a:schemeClr val="dk1"/>
              </a:buClr>
              <a:buSzPts val="1200"/>
              <a:buFont typeface="Arial"/>
              <a:buNone/>
            </a:pPr>
            <a:r>
              <a:rPr lang="vi-VN" b="0" dirty="0" smtClean="0"/>
              <a:t>Vì điều này, khi </a:t>
            </a:r>
            <a:r>
              <a:rPr lang="vi-VN" b="0" smtClean="0"/>
              <a:t>sinh hoạt</a:t>
            </a:r>
            <a:r>
              <a:rPr lang="vi-VN" b="0" baseline="0" smtClean="0"/>
              <a:t> </a:t>
            </a:r>
            <a:r>
              <a:rPr lang="vi-VN" b="0" smtClean="0"/>
              <a:t>ở </a:t>
            </a:r>
            <a:r>
              <a:rPr lang="vi-VN" b="0" dirty="0" smtClean="0"/>
              <a:t>Nhật, các bạn phải chú ý rất nhiều. Rất khó phải không.</a:t>
            </a:r>
            <a:r>
              <a:rPr lang="vi-VN" b="0" baseline="0" dirty="0" smtClean="0"/>
              <a:t> Có rất nhiều quy định phải không? (Ví dụ người tham gia trả lời: Vâng) Đúng vậy. Vậy thì tại sao người Nhật </a:t>
            </a:r>
            <a:r>
              <a:rPr lang="vi-VN" b="0" baseline="0" smtClean="0"/>
              <a:t>lại để </a:t>
            </a:r>
            <a:r>
              <a:rPr lang="vi-VN" b="0" baseline="0" dirty="0" smtClean="0"/>
              <a:t>ý đến những điều như là rác hay tiếng </a:t>
            </a:r>
            <a:r>
              <a:rPr lang="vi-VN" b="0" baseline="0" smtClean="0"/>
              <a:t>ồn </a:t>
            </a:r>
            <a:r>
              <a:rPr lang="en-US" b="0" baseline="0" smtClean="0"/>
              <a:t>trong sinh hoạt </a:t>
            </a:r>
            <a:r>
              <a:rPr lang="vi-VN" b="0" baseline="0" smtClean="0"/>
              <a:t>như </a:t>
            </a:r>
            <a:r>
              <a:rPr lang="vi-VN" b="0" baseline="0" dirty="0" smtClean="0"/>
              <a:t>vậy? (Hỏi một vài người tham gia. Ví dụ người tham gia trả lời: vì họ thích những quy định, vì họ rất khắt khe, người Nhật rất nghiêm túc...) Vậy, hãy thử xem ví dụ sau và cùng suy nghĩ nhé. </a:t>
            </a:r>
            <a:r>
              <a:rPr lang="ja-JP" altLang="en-US" b="0" dirty="0" smtClean="0"/>
              <a:t>▼</a:t>
            </a:r>
            <a:endParaRPr lang="vi-VN" b="0" baseline="0" dirty="0" smtClean="0"/>
          </a:p>
        </p:txBody>
      </p:sp>
      <p:sp>
        <p:nvSpPr>
          <p:cNvPr id="464" name="Google Shape;464;gde6bea387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ltLang="ja-JP"/>
              <a:t>34</a:t>
            </a:fld>
            <a:endParaRPr/>
          </a:p>
        </p:txBody>
      </p:sp>
    </p:spTree>
    <p:extLst>
      <p:ext uri="{BB962C8B-B14F-4D97-AF65-F5344CB8AC3E}">
        <p14:creationId xmlns:p14="http://schemas.microsoft.com/office/powerpoint/2010/main" val="3824692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de6bea3877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gde6bea3877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altLang="en-US" b="0" dirty="0"/>
              <a:t>階</a:t>
            </a:r>
            <a:r>
              <a:rPr lang="ja-JP" b="0" dirty="0"/>
              <a:t>段で座って話している人がいますね。皆さんは</a:t>
            </a:r>
            <a:r>
              <a:rPr lang="ja-JP" altLang="en-US" b="0" dirty="0"/>
              <a:t>、</a:t>
            </a:r>
            <a:r>
              <a:rPr lang="ja-JP" b="0" dirty="0"/>
              <a:t>アパートの階段や床に座っている人を見たら、どう思いますか。よくないと思う人？別に気にしない人？</a:t>
            </a:r>
            <a:r>
              <a:rPr lang="ja-JP" altLang="en-US" b="0" dirty="0"/>
              <a:t>（参加者に</a:t>
            </a:r>
            <a:r>
              <a:rPr lang="ja-JP" b="0" dirty="0"/>
              <a:t>手を上げさせる</a:t>
            </a:r>
            <a:r>
              <a:rPr lang="ja-JP" altLang="en-US" b="0" dirty="0"/>
              <a:t>）では、</a:t>
            </a:r>
            <a:r>
              <a:rPr lang="ja-JP" b="0" dirty="0"/>
              <a:t>日本人はどう思うと思いますか。（参加者数人に聞く。参加者の答えの例：よくないと思う）</a:t>
            </a:r>
            <a:r>
              <a:rPr lang="ja-JP" altLang="en-US" b="0" dirty="0"/>
              <a:t>▼</a:t>
            </a:r>
            <a:endParaRPr lang="en-US" altLang="ja-JP" b="0" dirty="0"/>
          </a:p>
          <a:p>
            <a:pPr marL="0" lvl="0" indent="0" algn="l" rtl="0">
              <a:spcBef>
                <a:spcPts val="0"/>
              </a:spcBef>
              <a:spcAft>
                <a:spcPts val="0"/>
              </a:spcAft>
              <a:buClr>
                <a:schemeClr val="dk1"/>
              </a:buClr>
              <a:buSzPts val="1200"/>
              <a:buFont typeface="Arial"/>
              <a:buNone/>
            </a:pPr>
            <a:r>
              <a:rPr lang="ja-JP" b="0" dirty="0"/>
              <a:t>そうですね。日本人はよくないと思う人が多いんです。じゃあ、どうして日本人はそう考える</a:t>
            </a:r>
            <a:r>
              <a:rPr lang="ja-JP" altLang="en-US" b="0" dirty="0"/>
              <a:t>の</a:t>
            </a:r>
            <a:r>
              <a:rPr lang="ja-JP" b="0" dirty="0"/>
              <a:t>でしょう</a:t>
            </a:r>
            <a:r>
              <a:rPr lang="ja-JP" altLang="en-US" b="0" dirty="0"/>
              <a:t>か。</a:t>
            </a:r>
            <a:r>
              <a:rPr lang="ja-JP" altLang="en-US" b="0" dirty="0" smtClean="0"/>
              <a:t>▼</a:t>
            </a:r>
            <a:endParaRPr lang="vi-VN" altLang="ja-JP" b="0" dirty="0" smtClean="0"/>
          </a:p>
          <a:p>
            <a:pPr marL="0" lvl="0" indent="0" algn="l" rtl="0">
              <a:spcBef>
                <a:spcPts val="0"/>
              </a:spcBef>
              <a:spcAft>
                <a:spcPts val="0"/>
              </a:spcAft>
              <a:buClr>
                <a:schemeClr val="dk1"/>
              </a:buClr>
              <a:buSzPts val="1200"/>
              <a:buFont typeface="Arial"/>
              <a:buNone/>
            </a:pPr>
            <a:endParaRPr b="0" dirty="0"/>
          </a:p>
          <a:p>
            <a:pPr marL="0" lvl="0" indent="0" algn="l" rtl="0">
              <a:spcBef>
                <a:spcPts val="0"/>
              </a:spcBef>
              <a:spcAft>
                <a:spcPts val="0"/>
              </a:spcAft>
              <a:buClr>
                <a:schemeClr val="dk1"/>
              </a:buClr>
              <a:buSzPts val="1200"/>
              <a:buFont typeface="Arial"/>
              <a:buNone/>
            </a:pPr>
            <a:r>
              <a:rPr lang="vi-VN" b="0" dirty="0" smtClean="0"/>
              <a:t>Có người đang ngồi ở cầu thang nói chuyện phải không.</a:t>
            </a:r>
            <a:r>
              <a:rPr lang="vi-VN" b="0" baseline="0" dirty="0" smtClean="0"/>
              <a:t> Khi các bạn thấy những người ngồi ở cầu thang hay sàn của chung cư, các bạn nghĩ gì? Ai nghĩ là không tốt? Ai không quan tâm? (Mời người tham gia giơ tay) Vậy các bạn cho rằng người Nhật sẽ nghĩ gì? (Hỏi một vài người tham gia. Ví dụ người tham gia trả lời: họ nghĩ là không tốt. )</a:t>
            </a:r>
            <a:r>
              <a:rPr lang="ja-JP" altLang="en-US" b="0" dirty="0" smtClean="0"/>
              <a:t> ▼</a:t>
            </a:r>
            <a:endParaRPr lang="vi-VN" altLang="ja-JP" b="0" dirty="0" smtClean="0"/>
          </a:p>
          <a:p>
            <a:pPr marL="0" lvl="0" indent="0" algn="l" rtl="0">
              <a:spcBef>
                <a:spcPts val="0"/>
              </a:spcBef>
              <a:spcAft>
                <a:spcPts val="0"/>
              </a:spcAft>
              <a:buClr>
                <a:schemeClr val="dk1"/>
              </a:buClr>
              <a:buSzPts val="1200"/>
              <a:buFont typeface="Arial"/>
              <a:buNone/>
            </a:pPr>
            <a:r>
              <a:rPr lang="vi-VN" b="0" dirty="0" smtClean="0"/>
              <a:t>Đúng vậy. Rất nhiều người Nhật cho rằng như vậy là không tốt. Vậy thì tại sao người Nhật lại có suy nghĩ như vậy? </a:t>
            </a:r>
            <a:r>
              <a:rPr lang="ja-JP" altLang="en-US" b="0" dirty="0" smtClean="0"/>
              <a:t>▼</a:t>
            </a:r>
            <a:endParaRPr b="0" dirty="0"/>
          </a:p>
        </p:txBody>
      </p:sp>
      <p:sp>
        <p:nvSpPr>
          <p:cNvPr id="473" name="Google Shape;473;gde6bea3877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ltLang="ja-JP"/>
              <a:t>35</a:t>
            </a:fld>
            <a:endParaRPr/>
          </a:p>
        </p:txBody>
      </p:sp>
    </p:spTree>
    <p:extLst>
      <p:ext uri="{BB962C8B-B14F-4D97-AF65-F5344CB8AC3E}">
        <p14:creationId xmlns:p14="http://schemas.microsoft.com/office/powerpoint/2010/main" val="7417763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de6bea3877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de6bea3877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ja-JP" altLang="en-US" b="0" dirty="0"/>
              <a:t>たとえば、友だちと</a:t>
            </a:r>
            <a:r>
              <a:rPr lang="ja-JP" b="0" dirty="0"/>
              <a:t>階段に座って話したいなと思いますよね。</a:t>
            </a:r>
            <a:r>
              <a:rPr lang="ja-JP" altLang="en-US" b="0" dirty="0"/>
              <a:t>▼</a:t>
            </a:r>
            <a:endParaRPr lang="en-US" altLang="ja-JP" b="0" dirty="0"/>
          </a:p>
          <a:p>
            <a:pPr marL="0" lvl="0" indent="0" algn="l" rtl="0">
              <a:spcBef>
                <a:spcPts val="0"/>
              </a:spcBef>
              <a:spcAft>
                <a:spcPts val="0"/>
              </a:spcAft>
              <a:buNone/>
            </a:pPr>
            <a:r>
              <a:rPr lang="ja-JP" b="0" dirty="0"/>
              <a:t>そのとき「自分がしたい」という気持ちと「他の人の迷惑になるかもしれない」という気持ちがあります</a:t>
            </a:r>
            <a:r>
              <a:rPr lang="ja-JP" altLang="en-US" b="0" dirty="0"/>
              <a:t>。</a:t>
            </a:r>
            <a:r>
              <a:rPr lang="ja-JP" b="0" dirty="0"/>
              <a:t>日本人にとってどちらが大切だと思いますか。（参加者数人に聞く。参加者の答えの例：他の人</a:t>
            </a:r>
            <a:r>
              <a:rPr lang="ja-JP" altLang="en-US" b="0" dirty="0"/>
              <a:t>の気持ち</a:t>
            </a:r>
            <a:r>
              <a:rPr lang="ja-JP" b="0" dirty="0"/>
              <a:t>）そう</a:t>
            </a:r>
            <a:r>
              <a:rPr lang="ja-JP" b="0" dirty="0" smtClean="0"/>
              <a:t>ですね</a:t>
            </a:r>
            <a:r>
              <a:rPr lang="ja-JP" b="0" dirty="0"/>
              <a:t>。</a:t>
            </a:r>
            <a:r>
              <a:rPr lang="ja-JP" altLang="en-US" b="0" dirty="0" smtClean="0"/>
              <a:t>▼</a:t>
            </a:r>
            <a:endParaRPr lang="vi-VN" altLang="ja-JP" b="0" dirty="0" smtClean="0"/>
          </a:p>
          <a:p>
            <a:pPr marL="0" lvl="0" indent="0" algn="l" rtl="0">
              <a:spcBef>
                <a:spcPts val="0"/>
              </a:spcBef>
              <a:spcAft>
                <a:spcPts val="0"/>
              </a:spcAft>
              <a:buNone/>
            </a:pPr>
            <a:endParaRPr lang="vi-VN" b="0" dirty="0" smtClean="0"/>
          </a:p>
          <a:p>
            <a:pPr marL="0" lvl="0" indent="0" algn="l" rtl="0">
              <a:spcBef>
                <a:spcPts val="0"/>
              </a:spcBef>
              <a:spcAft>
                <a:spcPts val="0"/>
              </a:spcAft>
              <a:buNone/>
            </a:pPr>
            <a:r>
              <a:rPr lang="vi-VN" b="0" dirty="0" smtClean="0"/>
              <a:t>Ví dụ, bạn muốn ngồi ở cầu thang nói chuyện với bạn bè. </a:t>
            </a:r>
            <a:r>
              <a:rPr lang="ja-JP" altLang="en-US" b="0" dirty="0" smtClean="0"/>
              <a:t>▼</a:t>
            </a:r>
            <a:endParaRPr lang="vi-VN" altLang="ja-JP" b="0" dirty="0" smtClean="0"/>
          </a:p>
          <a:p>
            <a:pPr marL="0" lvl="0" indent="0" algn="l" rtl="0">
              <a:spcBef>
                <a:spcPts val="0"/>
              </a:spcBef>
              <a:spcAft>
                <a:spcPts val="0"/>
              </a:spcAft>
              <a:buNone/>
            </a:pPr>
            <a:r>
              <a:rPr lang="vi-VN" b="0" dirty="0" smtClean="0"/>
              <a:t>Trong lúc đó,</a:t>
            </a:r>
            <a:r>
              <a:rPr lang="vi-VN" b="0" baseline="0" dirty="0" smtClean="0"/>
              <a:t> bạn sẽ </a:t>
            </a:r>
            <a:r>
              <a:rPr lang="vi-VN" b="0" baseline="0" smtClean="0"/>
              <a:t>có hai suy nghĩ là </a:t>
            </a:r>
            <a:r>
              <a:rPr lang="vi-VN" b="0" baseline="0" dirty="0" smtClean="0"/>
              <a:t>“tôi muốn làm điều đó” và “có </a:t>
            </a:r>
            <a:r>
              <a:rPr lang="vi-VN" b="0" baseline="0" smtClean="0"/>
              <a:t>thể người khác sẽ cảm thấy phiền”. </a:t>
            </a:r>
            <a:r>
              <a:rPr lang="vi-VN" b="0" baseline="0" dirty="0" smtClean="0"/>
              <a:t>Theo các bạn, đối với người Nhật, điều gì quan trọng hơn? (Hỏi một vài người tham gia. Ví dụ người tham gia trả lời: cảm xúc của người khác.) Đúng vậy. </a:t>
            </a:r>
            <a:r>
              <a:rPr lang="ja-JP" altLang="en-US" b="0" dirty="0" smtClean="0"/>
              <a:t>▼</a:t>
            </a:r>
            <a:endParaRPr b="0" dirty="0"/>
          </a:p>
        </p:txBody>
      </p:sp>
      <p:sp>
        <p:nvSpPr>
          <p:cNvPr id="482" name="Google Shape;482;gde6bea3877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ja-JP"/>
              <a:t>36</a:t>
            </a:fld>
            <a:endParaRPr/>
          </a:p>
        </p:txBody>
      </p:sp>
    </p:spTree>
    <p:extLst>
      <p:ext uri="{BB962C8B-B14F-4D97-AF65-F5344CB8AC3E}">
        <p14:creationId xmlns:p14="http://schemas.microsoft.com/office/powerpoint/2010/main" val="8922410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dirty="0"/>
              <a:t>日本人には子供の時から、両親[りょうしん]や学校の先生に「他の人に迷惑[めいわく]をかけてはいけません」と言われてきた人が多いです。</a:t>
            </a:r>
            <a:r>
              <a:rPr lang="ja-JP" altLang="en-US" b="0" dirty="0"/>
              <a:t>ですので、大人になっても「人に</a:t>
            </a:r>
            <a:r>
              <a:rPr lang="ja-JP" altLang="en-US" b="0" dirty="0" smtClean="0"/>
              <a:t>迷惑を</a:t>
            </a:r>
            <a:r>
              <a:rPr lang="ja-JP" altLang="en-US" b="0" dirty="0"/>
              <a:t>かけない」ことが大切だと思っています。</a:t>
            </a:r>
            <a:r>
              <a:rPr lang="ja-JP" altLang="en-US" b="0" dirty="0" smtClean="0"/>
              <a:t>▼</a:t>
            </a:r>
            <a:endParaRPr lang="vi-VN" altLang="ja-JP" b="0" dirty="0" smtClean="0"/>
          </a:p>
          <a:p>
            <a:pPr marL="0" lvl="0" indent="0" algn="l" rtl="0">
              <a:spcBef>
                <a:spcPts val="0"/>
              </a:spcBef>
              <a:spcAft>
                <a:spcPts val="0"/>
              </a:spcAft>
              <a:buClr>
                <a:schemeClr val="dk1"/>
              </a:buClr>
              <a:buSzPts val="1200"/>
              <a:buFont typeface="Arial"/>
              <a:buNone/>
            </a:pPr>
            <a:endParaRPr lang="vi-VN" b="0" dirty="0" smtClean="0"/>
          </a:p>
          <a:p>
            <a:pPr marL="0" lvl="0" indent="0" algn="l" rtl="0">
              <a:spcBef>
                <a:spcPts val="0"/>
              </a:spcBef>
              <a:spcAft>
                <a:spcPts val="0"/>
              </a:spcAft>
              <a:buClr>
                <a:schemeClr val="dk1"/>
              </a:buClr>
              <a:buSzPts val="1200"/>
              <a:buFont typeface="Arial"/>
              <a:buNone/>
            </a:pPr>
            <a:r>
              <a:rPr lang="vi-VN" b="0" smtClean="0"/>
              <a:t>Từ</a:t>
            </a:r>
            <a:r>
              <a:rPr lang="vi-VN" b="0" baseline="0" smtClean="0"/>
              <a:t> khi còn nhỏ, c</a:t>
            </a:r>
            <a:r>
              <a:rPr lang="vi-VN" b="0" smtClean="0"/>
              <a:t>ó </a:t>
            </a:r>
            <a:r>
              <a:rPr lang="vi-VN" b="0" dirty="0" smtClean="0"/>
              <a:t>rất nhiều</a:t>
            </a:r>
            <a:r>
              <a:rPr lang="vi-VN" b="0" baseline="0" dirty="0" smtClean="0"/>
              <a:t> </a:t>
            </a:r>
            <a:r>
              <a:rPr lang="vi-VN" b="0" baseline="0" smtClean="0"/>
              <a:t>người Nhật được </a:t>
            </a:r>
            <a:r>
              <a:rPr lang="vi-VN" b="0" baseline="0" dirty="0" smtClean="0"/>
              <a:t>dạy là “không được làm phiền người khác” từ cha mẹ và giáo viên ở trường. Vì vậy, ngay cả khi lớn lên họ cũng cho rằng “không làm phiền người khác” là một điều quan trọng. </a:t>
            </a:r>
            <a:r>
              <a:rPr lang="ja-JP" altLang="en-US" b="0" dirty="0" smtClean="0"/>
              <a:t>▼</a:t>
            </a:r>
            <a:endParaRPr b="0" dirty="0"/>
          </a:p>
        </p:txBody>
      </p:sp>
      <p:sp>
        <p:nvSpPr>
          <p:cNvPr id="492" name="Google Shape;492;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ltLang="ja-JP"/>
              <a:t>37</a:t>
            </a:fld>
            <a:endParaRPr/>
          </a:p>
        </p:txBody>
      </p:sp>
    </p:spTree>
    <p:extLst>
      <p:ext uri="{BB962C8B-B14F-4D97-AF65-F5344CB8AC3E}">
        <p14:creationId xmlns:p14="http://schemas.microsoft.com/office/powerpoint/2010/main" val="176758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dirty="0"/>
              <a:t>どれぐらいの音を騒音[そうおん]と感じるかが、ベトナムと日本とでは違うように、どんなことを迷惑だと思うかも、ベトナムと日本とでは少し違うと思います。ですから、この講座を参考に、日本の家のルールやマナーを知ることで、お互いに迷惑をかけないようにして、みんなで気持ちよく生活できる</a:t>
            </a:r>
            <a:r>
              <a:rPr lang="ja-JP" b="0" dirty="0" smtClean="0"/>
              <a:t>ように</a:t>
            </a:r>
            <a:r>
              <a:rPr lang="ja-JP" b="0" dirty="0"/>
              <a:t>なってください。</a:t>
            </a:r>
            <a:r>
              <a:rPr lang="ja-JP" b="0" dirty="0" smtClean="0"/>
              <a:t>▼</a:t>
            </a:r>
            <a:endParaRPr lang="vi-VN" altLang="ja-JP" b="0" dirty="0" smtClean="0"/>
          </a:p>
          <a:p>
            <a:pPr marL="0" lvl="0" indent="0" algn="l" rtl="0">
              <a:spcBef>
                <a:spcPts val="0"/>
              </a:spcBef>
              <a:spcAft>
                <a:spcPts val="0"/>
              </a:spcAft>
              <a:buClr>
                <a:schemeClr val="dk1"/>
              </a:buClr>
              <a:buSzPts val="1200"/>
              <a:buFont typeface="Arial"/>
              <a:buNone/>
            </a:pPr>
            <a:endParaRPr lang="vi-VN" b="0" dirty="0" smtClean="0"/>
          </a:p>
          <a:p>
            <a:pPr marL="0" lvl="0" indent="0" algn="l" rtl="0">
              <a:spcBef>
                <a:spcPts val="0"/>
              </a:spcBef>
              <a:spcAft>
                <a:spcPts val="0"/>
              </a:spcAft>
              <a:buClr>
                <a:schemeClr val="dk1"/>
              </a:buClr>
              <a:buSzPts val="1200"/>
              <a:buFont typeface="Arial"/>
              <a:buNone/>
            </a:pPr>
            <a:r>
              <a:rPr lang="vi-VN" b="0" dirty="0" smtClean="0"/>
              <a:t>Giống như sự khác nhau giữa người Việt Nam và người Nhật trong việc cảm nhận về tiếng ồn, người Việt Nam và người Nhật cũng có những suy nghĩ khác nhau về những việc có thể gây phiền đến người khác.</a:t>
            </a:r>
            <a:r>
              <a:rPr lang="vi-VN" b="0" baseline="0" dirty="0" smtClean="0"/>
              <a:t> Vậy nên hãy tham khảo bài giảng này, bằng những hiểu biết về những quy định và quy tắc ứng xử </a:t>
            </a:r>
            <a:r>
              <a:rPr lang="vi-VN" b="0" baseline="0" smtClean="0"/>
              <a:t>trong sinh hoạt ở </a:t>
            </a:r>
            <a:r>
              <a:rPr lang="vi-VN" b="0" baseline="0" dirty="0" smtClean="0"/>
              <a:t>Nhật, các bạn có thể sống thoải mái và không làm phiền lẫn nhau. </a:t>
            </a:r>
            <a:r>
              <a:rPr lang="ja-JP" altLang="ja-JP" b="0" dirty="0" smtClean="0"/>
              <a:t>▼</a:t>
            </a:r>
            <a:endParaRPr b="0" dirty="0"/>
          </a:p>
        </p:txBody>
      </p:sp>
      <p:sp>
        <p:nvSpPr>
          <p:cNvPr id="500" name="Google Shape;500;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ltLang="ja-JP"/>
              <a:t>38</a:t>
            </a:fld>
            <a:endParaRPr/>
          </a:p>
        </p:txBody>
      </p:sp>
    </p:spTree>
    <p:extLst>
      <p:ext uri="{BB962C8B-B14F-4D97-AF65-F5344CB8AC3E}">
        <p14:creationId xmlns:p14="http://schemas.microsoft.com/office/powerpoint/2010/main" val="7247970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dirty="0"/>
              <a:t>また近所の人たちに会ったときはあいさつをして、顔見知りになりましょう。まわりにどんな人が住んでいるのか知っていれば、ちょっとうるさいなと思っても、お互いに受け止める気持ちを持つことができます。またゴミのルールなどでわからないことがあったら、近所の人に聞くこともできます。知り合いをたくさん作って、日本語を使う機会を増やしてください。</a:t>
            </a:r>
            <a:r>
              <a:rPr lang="ja-JP" b="0" dirty="0" smtClean="0"/>
              <a:t>▼</a:t>
            </a:r>
            <a:endParaRPr lang="vi-VN" altLang="ja-JP" b="0" dirty="0" smtClean="0"/>
          </a:p>
          <a:p>
            <a:pPr marL="0" lvl="0" indent="0" algn="l" rtl="0">
              <a:spcBef>
                <a:spcPts val="0"/>
              </a:spcBef>
              <a:spcAft>
                <a:spcPts val="0"/>
              </a:spcAft>
              <a:buClr>
                <a:schemeClr val="dk1"/>
              </a:buClr>
              <a:buSzPts val="1200"/>
              <a:buFont typeface="Arial"/>
              <a:buNone/>
            </a:pPr>
            <a:endParaRPr lang="vi-VN" b="0" dirty="0" smtClean="0"/>
          </a:p>
          <a:p>
            <a:pPr marL="0" lvl="0" indent="0" algn="l" rtl="0">
              <a:spcBef>
                <a:spcPts val="0"/>
              </a:spcBef>
              <a:spcAft>
                <a:spcPts val="0"/>
              </a:spcAft>
              <a:buClr>
                <a:schemeClr val="dk1"/>
              </a:buClr>
              <a:buSzPts val="1200"/>
              <a:buFont typeface="Arial"/>
              <a:buNone/>
            </a:pPr>
            <a:r>
              <a:rPr lang="vi-VN" b="0" dirty="0" smtClean="0"/>
              <a:t>Ngoài ra, khi gặp những người hàng xóm,</a:t>
            </a:r>
            <a:r>
              <a:rPr lang="vi-VN" b="0" baseline="0" dirty="0" smtClean="0"/>
              <a:t> hãy chào hỏi và làm quen với họ. Khi biết về những người đang sống xung quanh, dù bạn có cảm thấy hơi ồn ào đi nữa, bạn cũng có thể thông cảm được với họ. Hơn nữa, khi không biết về những điều như là quy định về đổ rác, các bạn cũng có thể hỏi hàng xóm. Hãy làm quen với nhiều người để tăng cơ hội sử dụng tiếng Nhật nhé. </a:t>
            </a:r>
            <a:r>
              <a:rPr lang="ja-JP" altLang="ja-JP" b="0" dirty="0" smtClean="0"/>
              <a:t>▼</a:t>
            </a:r>
            <a:endParaRPr b="0" dirty="0"/>
          </a:p>
        </p:txBody>
      </p:sp>
      <p:sp>
        <p:nvSpPr>
          <p:cNvPr id="506" name="Google Shape;506;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ltLang="ja-JP"/>
              <a:t>39</a:t>
            </a:fld>
            <a:endParaRPr/>
          </a:p>
        </p:txBody>
      </p:sp>
    </p:spTree>
    <p:extLst>
      <p:ext uri="{BB962C8B-B14F-4D97-AF65-F5344CB8AC3E}">
        <p14:creationId xmlns:p14="http://schemas.microsoft.com/office/powerpoint/2010/main" val="197902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dirty="0"/>
              <a:t>日本の家について見る前に、ベトナムの家について少し考えてみましょう。ベトナムにはどんな家がありますか。</a:t>
            </a:r>
            <a:r>
              <a:rPr lang="ja-JP" altLang="en-US" b="0" dirty="0"/>
              <a:t>一戸建て、アパート、木で出来た家、コンクリートの家・・・</a:t>
            </a:r>
            <a:r>
              <a:rPr lang="ja-JP" b="0" dirty="0"/>
              <a:t>（参加者数人に聞く。参加者の</a:t>
            </a:r>
            <a:r>
              <a:rPr lang="ja-JP" b="0" dirty="0" smtClean="0"/>
              <a:t>答え</a:t>
            </a:r>
            <a:r>
              <a:rPr lang="ja-JP" b="0" dirty="0"/>
              <a:t>の例：1階建て、２階建て、アパート、など）</a:t>
            </a:r>
            <a:r>
              <a:rPr lang="ja-JP" b="0" dirty="0" smtClean="0"/>
              <a:t>▼</a:t>
            </a:r>
            <a:endParaRPr lang="vi-VN" altLang="ja-JP" b="0" dirty="0" smtClean="0"/>
          </a:p>
          <a:p>
            <a:pPr marL="0" lvl="0" indent="0" algn="l" rtl="0">
              <a:spcBef>
                <a:spcPts val="0"/>
              </a:spcBef>
              <a:spcAft>
                <a:spcPts val="0"/>
              </a:spcAft>
              <a:buClr>
                <a:schemeClr val="dk1"/>
              </a:buClr>
              <a:buSzPts val="1200"/>
              <a:buFont typeface="Arial"/>
              <a:buNone/>
            </a:pPr>
            <a:endParaRPr lang="vi-VN" b="0" dirty="0" smtClean="0"/>
          </a:p>
          <a:p>
            <a:pPr marL="0" lvl="0" indent="0" algn="l" rtl="0">
              <a:spcBef>
                <a:spcPts val="0"/>
              </a:spcBef>
              <a:spcAft>
                <a:spcPts val="0"/>
              </a:spcAft>
              <a:buClr>
                <a:schemeClr val="dk1"/>
              </a:buClr>
              <a:buSzPts val="1200"/>
              <a:buFont typeface="Arial"/>
              <a:buNone/>
            </a:pPr>
            <a:r>
              <a:rPr lang="vi-VN" b="0" dirty="0" smtClean="0"/>
              <a:t>Trước khi tìm hiểu về nhà của Nhật, hãy cùng bàn về nhà ở Việt Nam. Ở Việt Nam có những loại nhà nào? Nhà mặt đất, chung cư, nhà bằng gỗ, nhà bằng bê tông...</a:t>
            </a:r>
            <a:r>
              <a:rPr lang="vi-VN" b="0" baseline="0" dirty="0" smtClean="0"/>
              <a:t> (Hỏi một vài người tham gia. Ví dụ người tham gia trả lời: nhà 1 tầng, nhà 2 tầng, nhà chung cư...) </a:t>
            </a:r>
            <a:r>
              <a:rPr lang="ja-JP" altLang="ja-JP" b="0" dirty="0" smtClean="0"/>
              <a:t>▼</a:t>
            </a:r>
            <a:endParaRPr b="0" dirty="0"/>
          </a:p>
        </p:txBody>
      </p:sp>
      <p:sp>
        <p:nvSpPr>
          <p:cNvPr id="113" name="Google Shape;11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ltLang="ja-JP"/>
              <a:t>4</a:t>
            </a:fld>
            <a:endParaRPr/>
          </a:p>
        </p:txBody>
      </p:sp>
    </p:spTree>
    <p:extLst>
      <p:ext uri="{BB962C8B-B14F-4D97-AF65-F5344CB8AC3E}">
        <p14:creationId xmlns:p14="http://schemas.microsoft.com/office/powerpoint/2010/main" val="6634177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dirty="0"/>
              <a:t>それでは最後にもう一度、今日の目標を確認しましょう。▼</a:t>
            </a:r>
            <a:endParaRPr b="0" dirty="0"/>
          </a:p>
          <a:p>
            <a:pPr marL="0" lvl="0" indent="0" algn="l" rtl="0">
              <a:spcBef>
                <a:spcPts val="0"/>
              </a:spcBef>
              <a:spcAft>
                <a:spcPts val="0"/>
              </a:spcAft>
              <a:buClr>
                <a:schemeClr val="dk1"/>
              </a:buClr>
              <a:buSzPts val="1200"/>
              <a:buFont typeface="Arial"/>
              <a:buNone/>
            </a:pPr>
            <a:r>
              <a:rPr lang="ja-JP" b="0" dirty="0"/>
              <a:t>１つ目は、日本の家とベトナムの家の違いを知る、です。日本の家についてどんなことがわかりましたか。（参加者の答えの例：家に入るときに靴を脱ぐ、いつでもお湯が出る、など）はい、そうですね。ベトナムの家と同じところも違うところもありました。それではこれの目標は達成です。▼▼</a:t>
            </a:r>
            <a:endParaRPr b="0" dirty="0"/>
          </a:p>
          <a:p>
            <a:pPr marL="0" lvl="0" indent="0" algn="l" rtl="0">
              <a:spcBef>
                <a:spcPts val="0"/>
              </a:spcBef>
              <a:spcAft>
                <a:spcPts val="0"/>
              </a:spcAft>
              <a:buClr>
                <a:schemeClr val="dk1"/>
              </a:buClr>
              <a:buSzPts val="1200"/>
              <a:buFont typeface="Arial"/>
              <a:buNone/>
            </a:pPr>
            <a:r>
              <a:rPr lang="ja-JP" b="0" dirty="0"/>
              <a:t>２つ目は、日本の家のルールやマナーを知る、です。日本にはどんな家のルールやマナーがありましたか。（参加者の答えの例：ゴミは分けて決まった日に出す、夜遅くなったら静かにする、など）よく勉強しましたね。2つ目の目標も達成です。▼▼</a:t>
            </a:r>
            <a:endParaRPr b="0" dirty="0"/>
          </a:p>
          <a:p>
            <a:pPr marL="0" lvl="0" indent="0" algn="l" rtl="0">
              <a:spcBef>
                <a:spcPts val="0"/>
              </a:spcBef>
              <a:spcAft>
                <a:spcPts val="0"/>
              </a:spcAft>
              <a:buClr>
                <a:schemeClr val="dk1"/>
              </a:buClr>
              <a:buSzPts val="1200"/>
              <a:buFont typeface="Arial"/>
              <a:buNone/>
            </a:pPr>
            <a:r>
              <a:rPr lang="ja-JP" b="0" dirty="0"/>
              <a:t>最後は、日本人</a:t>
            </a:r>
            <a:r>
              <a:rPr lang="ja-JP" altLang="en-US" b="0" dirty="0"/>
              <a:t>の考え方</a:t>
            </a:r>
            <a:r>
              <a:rPr lang="ja-JP" b="0" dirty="0"/>
              <a:t>を知る、です。日本人は</a:t>
            </a:r>
            <a:r>
              <a:rPr lang="ja-JP" altLang="en-US" b="0" dirty="0"/>
              <a:t>自分がしたいことと、他の人の迷惑にならないことの、どちらを大切に思っていますか</a:t>
            </a:r>
            <a:r>
              <a:rPr lang="ja-JP" b="0" dirty="0"/>
              <a:t>。（参加者の答えの例：</a:t>
            </a:r>
            <a:r>
              <a:rPr lang="ja-JP" altLang="en-US" b="0" dirty="0"/>
              <a:t>他の</a:t>
            </a:r>
            <a:r>
              <a:rPr lang="ja-JP" b="0" dirty="0"/>
              <a:t>人に迷惑をかけない）はい、よくできました。3つ目の目標も達成できました。▼</a:t>
            </a:r>
            <a:endParaRPr b="0" dirty="0"/>
          </a:p>
          <a:p>
            <a:pPr marL="0" lvl="0" indent="0" algn="l" rtl="0">
              <a:spcBef>
                <a:spcPts val="0"/>
              </a:spcBef>
              <a:spcAft>
                <a:spcPts val="0"/>
              </a:spcAft>
              <a:buClr>
                <a:schemeClr val="dk1"/>
              </a:buClr>
              <a:buSzPts val="1200"/>
              <a:buFont typeface="Arial"/>
              <a:buNone/>
            </a:pPr>
            <a:r>
              <a:rPr lang="ja-JP" b="0" dirty="0"/>
              <a:t>これで皆さんも日本の家に住んで、</a:t>
            </a:r>
            <a:r>
              <a:rPr lang="ja-JP" b="0" dirty="0" smtClean="0"/>
              <a:t>日本</a:t>
            </a:r>
            <a:r>
              <a:rPr lang="ja-JP" b="0" dirty="0"/>
              <a:t>での生活を楽しめますね。近所の人と仲良くして、日本のことをたくさん学んでください。</a:t>
            </a:r>
            <a:r>
              <a:rPr lang="ja-JP" b="0" dirty="0" smtClean="0"/>
              <a:t>▼</a:t>
            </a:r>
            <a:endParaRPr lang="vi-VN" altLang="ja-JP" b="0" dirty="0" smtClean="0"/>
          </a:p>
          <a:p>
            <a:pPr marL="0" lvl="0" indent="0" algn="l" rtl="0">
              <a:spcBef>
                <a:spcPts val="0"/>
              </a:spcBef>
              <a:spcAft>
                <a:spcPts val="0"/>
              </a:spcAft>
              <a:buClr>
                <a:schemeClr val="dk1"/>
              </a:buClr>
              <a:buSzPts val="1200"/>
              <a:buFont typeface="Arial"/>
              <a:buNone/>
            </a:pPr>
            <a:endParaRPr lang="vi-VN" b="0" dirty="0" smtClean="0"/>
          </a:p>
          <a:p>
            <a:pPr marL="0" lvl="0" indent="0" algn="l" rtl="0">
              <a:spcBef>
                <a:spcPts val="0"/>
              </a:spcBef>
              <a:spcAft>
                <a:spcPts val="0"/>
              </a:spcAft>
              <a:buClr>
                <a:schemeClr val="dk1"/>
              </a:buClr>
              <a:buSzPts val="1200"/>
              <a:buFont typeface="Arial"/>
              <a:buNone/>
            </a:pPr>
            <a:r>
              <a:rPr lang="vi-VN" b="0" dirty="0" smtClean="0"/>
              <a:t>Cuối bài, hãy cũng điểm lại một lần nữa mục tiêu của bài hôm nay. </a:t>
            </a:r>
            <a:r>
              <a:rPr lang="ja-JP" altLang="ja-JP" b="0" dirty="0" smtClean="0"/>
              <a:t>▼</a:t>
            </a:r>
            <a:endParaRPr lang="vi-VN" altLang="ja-JP" b="0" dirty="0" smtClean="0"/>
          </a:p>
          <a:p>
            <a:pPr marL="0" lvl="0" indent="0" algn="l" rtl="0">
              <a:spcBef>
                <a:spcPts val="0"/>
              </a:spcBef>
              <a:spcAft>
                <a:spcPts val="0"/>
              </a:spcAft>
              <a:buClr>
                <a:schemeClr val="dk1"/>
              </a:buClr>
              <a:buSzPts val="1200"/>
              <a:buFont typeface="Arial"/>
              <a:buNone/>
            </a:pPr>
            <a:r>
              <a:rPr lang="vi-VN" altLang="ja-JP" b="0" dirty="0" smtClean="0"/>
              <a:t>Mục tiêu thứ </a:t>
            </a:r>
            <a:r>
              <a:rPr lang="ja-JP" altLang="ja-JP" b="0" dirty="0" smtClean="0"/>
              <a:t>1</a:t>
            </a:r>
            <a:r>
              <a:rPr lang="vi-VN" altLang="ja-JP" b="0" dirty="0" smtClean="0"/>
              <a:t> là: Biết được những điểm khác nhau giữa nhà của Nhật và nhà của Việt N</a:t>
            </a:r>
            <a:r>
              <a:rPr lang="en-US" altLang="ja-JP" b="0" dirty="0" smtClean="0"/>
              <a:t>a</a:t>
            </a:r>
            <a:r>
              <a:rPr lang="vi-VN" altLang="ja-JP" b="0" dirty="0" smtClean="0"/>
              <a:t>m. Các bạn đã biết gì về nhà</a:t>
            </a:r>
            <a:r>
              <a:rPr lang="vi-VN" altLang="ja-JP" b="0" baseline="0" dirty="0" smtClean="0"/>
              <a:t> của Nhật? (Ví dụ người tham gia trả lời: khi vào nhà phải cởi giày, có thể dùng nước nóng bất cứ khi nào</a:t>
            </a:r>
            <a:r>
              <a:rPr lang="vi-VN" altLang="ja-JP" b="0" baseline="0" smtClean="0"/>
              <a:t>...) V</a:t>
            </a:r>
            <a:r>
              <a:rPr lang="en-US" altLang="ja-JP" b="0" baseline="0" smtClean="0"/>
              <a:t>âng</a:t>
            </a:r>
            <a:r>
              <a:rPr lang="vi-VN" altLang="ja-JP" b="0" baseline="0" smtClean="0"/>
              <a:t>, </a:t>
            </a:r>
            <a:r>
              <a:rPr lang="vi-VN" altLang="ja-JP" b="0" baseline="0" dirty="0" smtClean="0"/>
              <a:t>đúng vậy. Có những điều giống và khác nhà ở Việt Nam.  Vậy thì mục tiêu thứ</a:t>
            </a:r>
            <a:r>
              <a:rPr lang="vi-VN" altLang="ja-JP" b="0" dirty="0" smtClean="0"/>
              <a:t> </a:t>
            </a:r>
            <a:r>
              <a:rPr lang="ja-JP" altLang="ja-JP" b="0" dirty="0" smtClean="0"/>
              <a:t>1</a:t>
            </a:r>
            <a:r>
              <a:rPr lang="vi-VN" altLang="ja-JP" b="0" baseline="0" dirty="0" smtClean="0"/>
              <a:t> đã hoàn thành. </a:t>
            </a:r>
            <a:r>
              <a:rPr lang="ja-JP" altLang="ja-JP" b="0" dirty="0" smtClean="0"/>
              <a:t>▼▼</a:t>
            </a:r>
            <a:endParaRPr lang="vi-VN" altLang="ja-JP" b="0" dirty="0" smtClean="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vi-VN" altLang="ja-JP" b="0" dirty="0" smtClean="0"/>
              <a:t>Mục tiêu thứ 2 là: Biết được những quy định và quy tắc ứng xử </a:t>
            </a:r>
            <a:r>
              <a:rPr lang="vi-VN" altLang="ja-JP" b="0" smtClean="0"/>
              <a:t>trong </a:t>
            </a:r>
            <a:r>
              <a:rPr lang="en-US" altLang="ja-JP" b="0" smtClean="0"/>
              <a:t>sinh</a:t>
            </a:r>
            <a:r>
              <a:rPr lang="en-US" altLang="ja-JP" b="0" baseline="0" smtClean="0"/>
              <a:t> hoạt ở</a:t>
            </a:r>
            <a:r>
              <a:rPr lang="vi-VN" altLang="ja-JP" b="0" smtClean="0"/>
              <a:t> </a:t>
            </a:r>
            <a:r>
              <a:rPr lang="vi-VN" altLang="ja-JP" b="0" dirty="0" smtClean="0"/>
              <a:t>Nhật.</a:t>
            </a:r>
            <a:r>
              <a:rPr lang="en-US" altLang="ja-JP" b="0" baseline="0" dirty="0" smtClean="0"/>
              <a:t> </a:t>
            </a:r>
            <a:r>
              <a:rPr lang="vi-VN" altLang="ja-JP" b="0" dirty="0" smtClean="0"/>
              <a:t>Ở Nhật có những quy định và quy tắc ứng xử </a:t>
            </a:r>
            <a:r>
              <a:rPr lang="vi-VN" altLang="ja-JP" b="0" smtClean="0"/>
              <a:t>nào </a:t>
            </a:r>
            <a:r>
              <a:rPr lang="en-US" altLang="ja-JP" b="0" smtClean="0"/>
              <a:t>tron</a:t>
            </a:r>
            <a:r>
              <a:rPr lang="en-US" altLang="ja-JP" b="0" baseline="0" smtClean="0"/>
              <a:t>g sinh hoạt</a:t>
            </a:r>
            <a:r>
              <a:rPr lang="vi-VN" altLang="ja-JP" b="0" smtClean="0"/>
              <a:t>? </a:t>
            </a:r>
            <a:r>
              <a:rPr lang="vi-VN" altLang="ja-JP" b="0" dirty="0" smtClean="0"/>
              <a:t>(Ví dụ người tham gia trả lời: phân loại rác và đổ rác đúng ngày quy định, phải yên lặng vào đêm khya...) Các bạn đã học rất tốt. Vậy mục tiêu thứ 2 hoàn thành. </a:t>
            </a:r>
            <a:r>
              <a:rPr lang="ja-JP" altLang="ja-JP" b="0" dirty="0" smtClean="0"/>
              <a:t>▼▼</a:t>
            </a:r>
            <a:endParaRPr lang="vi-VN" altLang="ja-JP" b="0" dirty="0" smtClean="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vi-VN" altLang="ja-JP" b="0" dirty="0" smtClean="0"/>
              <a:t>Cuối cùng là: biết được cách suy nghĩ của người Nhật. Người Nhật cho rằng, giữa việc mình muốn làm và </a:t>
            </a:r>
            <a:r>
              <a:rPr lang="vi-VN" altLang="ja-JP" b="0" smtClean="0"/>
              <a:t>việc</a:t>
            </a:r>
            <a:r>
              <a:rPr lang="vi-VN" altLang="ja-JP" b="0" baseline="0" smtClean="0"/>
              <a:t> </a:t>
            </a:r>
            <a:r>
              <a:rPr lang="en-US" altLang="ja-JP" b="0" baseline="0" smtClean="0"/>
              <a:t>tránh </a:t>
            </a:r>
            <a:r>
              <a:rPr lang="vi-VN" altLang="ja-JP" b="0" baseline="0" smtClean="0"/>
              <a:t>gây </a:t>
            </a:r>
            <a:r>
              <a:rPr lang="vi-VN" altLang="ja-JP" b="0" baseline="0" dirty="0" smtClean="0"/>
              <a:t>phiền phức cho người khác, việc nào quan trọng hơn? (Ví dụ người tham gia trả lời</a:t>
            </a:r>
            <a:r>
              <a:rPr lang="vi-VN" altLang="ja-JP" b="0" baseline="0" smtClean="0"/>
              <a:t>: </a:t>
            </a:r>
            <a:r>
              <a:rPr lang="en-US" altLang="ja-JP" b="0" baseline="0" smtClean="0"/>
              <a:t>tránh </a:t>
            </a:r>
            <a:r>
              <a:rPr lang="vi-VN" altLang="ja-JP" b="0" baseline="0" smtClean="0"/>
              <a:t>gây </a:t>
            </a:r>
            <a:r>
              <a:rPr lang="vi-VN" altLang="ja-JP" b="0" baseline="0" dirty="0" smtClean="0"/>
              <a:t>phiền phức cho người khác) Vâng, các bạn làm rất tốt. Mục tiêu thứ 3 cũng đã hoàn thành. </a:t>
            </a:r>
            <a:r>
              <a:rPr lang="ja-JP" altLang="ja-JP" b="0" dirty="0" smtClean="0"/>
              <a:t>▼</a:t>
            </a:r>
            <a:endParaRPr lang="vi-VN" altLang="ja-JP" b="0" dirty="0" smtClean="0"/>
          </a:p>
          <a:p>
            <a:pPr marL="0" lvl="0" indent="0" algn="l" rtl="0">
              <a:spcBef>
                <a:spcPts val="0"/>
              </a:spcBef>
              <a:spcAft>
                <a:spcPts val="0"/>
              </a:spcAft>
              <a:buClr>
                <a:schemeClr val="dk1"/>
              </a:buClr>
              <a:buSzPts val="1200"/>
              <a:buFont typeface="Arial"/>
              <a:buNone/>
            </a:pPr>
            <a:r>
              <a:rPr lang="vi-VN" b="0" baseline="0" dirty="0" smtClean="0"/>
              <a:t>Bây giờ các bạn có thể sống trong ngôi nhà ở Nhật và tận hưởng cuộc sống ở Nhật phải không. Hãy thân thiết với những người hàng xóm và học hỏi thật nhiều điều nhé. </a:t>
            </a:r>
            <a:r>
              <a:rPr lang="ja-JP" altLang="ja-JP" b="0" dirty="0" smtClean="0"/>
              <a:t>▼</a:t>
            </a:r>
            <a:endParaRPr b="0" dirty="0"/>
          </a:p>
        </p:txBody>
      </p:sp>
      <p:sp>
        <p:nvSpPr>
          <p:cNvPr id="516" name="Google Shape;516;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ltLang="ja-JP"/>
              <a:t>40</a:t>
            </a:fld>
            <a:endParaRPr/>
          </a:p>
        </p:txBody>
      </p:sp>
    </p:spTree>
    <p:extLst>
      <p:ext uri="{BB962C8B-B14F-4D97-AF65-F5344CB8AC3E}">
        <p14:creationId xmlns:p14="http://schemas.microsoft.com/office/powerpoint/2010/main" val="18380940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35:notes"/>
          <p:cNvSpPr>
            <a:spLocks noGrp="1" noRot="1" noChangeAspect="1"/>
          </p:cNvSpPr>
          <p:nvPr>
            <p:ph type="sldImg" idx="2"/>
          </p:nvPr>
        </p:nvSpPr>
        <p:spPr>
          <a:xfrm>
            <a:off x="2049463" y="568325"/>
            <a:ext cx="5038725" cy="28352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32" name="Google Shape;83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dirty="0"/>
              <a:t>それではこれで終わります。</a:t>
            </a:r>
            <a:r>
              <a:rPr lang="ja-JP" dirty="0"/>
              <a:t>ご清聴ありがとうございました。</a:t>
            </a:r>
            <a:endParaRPr dirty="0"/>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vi-VN" altLang="ja-JP" dirty="0" smtClean="0"/>
              <a:t>B</a:t>
            </a:r>
            <a:r>
              <a:rPr lang="fr-FR" altLang="ja-JP" dirty="0" smtClean="0"/>
              <a:t>à</a:t>
            </a:r>
            <a:r>
              <a:rPr lang="vi-VN" altLang="ja-JP" dirty="0" smtClean="0"/>
              <a:t>i</a:t>
            </a:r>
            <a:r>
              <a:rPr lang="vi-VN" altLang="ja-JP" baseline="0" dirty="0" smtClean="0"/>
              <a:t> giảng đến đây là kết thúc. </a:t>
            </a:r>
            <a:r>
              <a:rPr lang="ja-JP" dirty="0" smtClean="0"/>
              <a:t>Cảm </a:t>
            </a:r>
            <a:r>
              <a:rPr lang="ja-JP" dirty="0"/>
              <a:t>ơn các bạn đã chú ý lắng nghe.</a:t>
            </a:r>
            <a:endParaRPr dirty="0"/>
          </a:p>
        </p:txBody>
      </p:sp>
      <p:sp>
        <p:nvSpPr>
          <p:cNvPr id="833" name="Google Shape;833;p3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rgbClr val="000000"/>
                </a:solidFill>
                <a:latin typeface="Arial"/>
                <a:ea typeface="Arial"/>
                <a:cs typeface="Arial"/>
                <a:sym typeface="Arial"/>
              </a:rPr>
              <a:t>2013　日本語プロモーション　ニッポンクイズ</a:t>
            </a:r>
            <a:endParaRPr sz="1200" b="0" i="0" u="none" strike="noStrike" cap="none">
              <a:solidFill>
                <a:srgbClr val="000000"/>
              </a:solidFill>
              <a:latin typeface="Arial"/>
              <a:ea typeface="Arial"/>
              <a:cs typeface="Arial"/>
              <a:sym typeface="Arial"/>
            </a:endParaRPr>
          </a:p>
        </p:txBody>
      </p:sp>
      <p:sp>
        <p:nvSpPr>
          <p:cNvPr id="834" name="Google Shape;834;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000000"/>
                </a:solidFill>
                <a:latin typeface="Arial"/>
                <a:ea typeface="Arial"/>
                <a:cs typeface="Arial"/>
                <a:sym typeface="Arial"/>
              </a:rPr>
              <a:t>41</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961863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dirty="0"/>
          </a:p>
        </p:txBody>
      </p:sp>
      <p:sp>
        <p:nvSpPr>
          <p:cNvPr id="538" name="Google Shape;53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ltLang="ja-JP"/>
              <a:t>42</a:t>
            </a:fld>
            <a:endParaRPr/>
          </a:p>
        </p:txBody>
      </p:sp>
    </p:spTree>
    <p:extLst>
      <p:ext uri="{BB962C8B-B14F-4D97-AF65-F5344CB8AC3E}">
        <p14:creationId xmlns:p14="http://schemas.microsoft.com/office/powerpoint/2010/main" val="12542327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dirty="0"/>
          </a:p>
        </p:txBody>
      </p:sp>
      <p:sp>
        <p:nvSpPr>
          <p:cNvPr id="538" name="Google Shape;53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ltLang="ja-JP"/>
              <a:t>43</a:t>
            </a:fld>
            <a:endParaRPr/>
          </a:p>
        </p:txBody>
      </p:sp>
    </p:spTree>
    <p:extLst>
      <p:ext uri="{BB962C8B-B14F-4D97-AF65-F5344CB8AC3E}">
        <p14:creationId xmlns:p14="http://schemas.microsoft.com/office/powerpoint/2010/main" val="563211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dirty="0"/>
              <a:t>では家に入るとき、靴はどうしますか。（参加者の答えの例：ぬぎます、そのままです、など）寝るときはベッドですか。（参加者の答えの例：はい/いいえ）</a:t>
            </a:r>
            <a:r>
              <a:rPr lang="ja-JP" b="0" dirty="0" smtClean="0"/>
              <a:t>トイレ</a:t>
            </a:r>
            <a:r>
              <a:rPr lang="ja-JP" altLang="en-US" b="0" dirty="0"/>
              <a:t>や</a:t>
            </a:r>
            <a:r>
              <a:rPr lang="ja-JP" b="0" dirty="0"/>
              <a:t>シャワーは</a:t>
            </a:r>
            <a:r>
              <a:rPr lang="ja-JP" altLang="en-US" b="0" dirty="0"/>
              <a:t>、それぞれ別になっていますか</a:t>
            </a:r>
            <a:r>
              <a:rPr lang="ja-JP" b="0" dirty="0"/>
              <a:t>。（参加者の答えの例：はい</a:t>
            </a:r>
            <a:r>
              <a:rPr lang="ja-JP" altLang="en-US" b="0" dirty="0"/>
              <a:t>、別々です</a:t>
            </a:r>
            <a:r>
              <a:rPr lang="ja-JP" b="0" dirty="0"/>
              <a:t>/いいえ</a:t>
            </a:r>
            <a:r>
              <a:rPr lang="ja-JP" altLang="en-US" b="0" dirty="0"/>
              <a:t>、いっしょです</a:t>
            </a:r>
            <a:r>
              <a:rPr lang="ja-JP" b="0" dirty="0"/>
              <a:t>）</a:t>
            </a:r>
            <a:r>
              <a:rPr lang="ja-JP" b="0" dirty="0" smtClean="0"/>
              <a:t>▼</a:t>
            </a:r>
            <a:endParaRPr lang="vi-VN" altLang="ja-JP" b="0" dirty="0" smtClean="0"/>
          </a:p>
          <a:p>
            <a:pPr marL="0" lvl="0" indent="0" algn="l" rtl="0">
              <a:spcBef>
                <a:spcPts val="0"/>
              </a:spcBef>
              <a:spcAft>
                <a:spcPts val="0"/>
              </a:spcAft>
              <a:buClr>
                <a:schemeClr val="dk1"/>
              </a:buClr>
              <a:buSzPts val="1200"/>
              <a:buFont typeface="Arial"/>
              <a:buNone/>
            </a:pPr>
            <a:endParaRPr lang="vi-VN" b="0" dirty="0" smtClean="0"/>
          </a:p>
          <a:p>
            <a:pPr marL="0" lvl="0" indent="0" algn="l" rtl="0">
              <a:spcBef>
                <a:spcPts val="0"/>
              </a:spcBef>
              <a:spcAft>
                <a:spcPts val="0"/>
              </a:spcAft>
              <a:buClr>
                <a:schemeClr val="dk1"/>
              </a:buClr>
              <a:buSzPts val="1200"/>
              <a:buFont typeface="Arial"/>
              <a:buNone/>
            </a:pPr>
            <a:r>
              <a:rPr lang="vi-VN" b="0" dirty="0" smtClean="0"/>
              <a:t>Vậy khi vào nhà, giày dép sẽ để thế nào? (Ví dụ người tham gia trả lời: cởi ra,</a:t>
            </a:r>
            <a:r>
              <a:rPr lang="vi-VN" b="0" baseline="0" dirty="0" smtClean="0"/>
              <a:t> để nguyên,...) Khi ngủ thì nằm trên giường phải không? (Ví dụ người tham gia trả lời: đúng/ không) Nhà vệ sinh và nhà tắm riêng biệt phải không? (Ví dụ người tham gia trả lời: đúng, riêng biệt/ không, chung nhau) </a:t>
            </a:r>
            <a:r>
              <a:rPr lang="ja-JP" altLang="ja-JP" b="0" dirty="0" smtClean="0"/>
              <a:t>▼</a:t>
            </a:r>
            <a:endParaRPr b="0" dirty="0"/>
          </a:p>
        </p:txBody>
      </p:sp>
      <p:sp>
        <p:nvSpPr>
          <p:cNvPr id="121" name="Google Shape;12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ltLang="ja-JP"/>
              <a:t>5</a:t>
            </a:fld>
            <a:endParaRPr/>
          </a:p>
        </p:txBody>
      </p:sp>
    </p:spTree>
    <p:extLst>
      <p:ext uri="{BB962C8B-B14F-4D97-AF65-F5344CB8AC3E}">
        <p14:creationId xmlns:p14="http://schemas.microsoft.com/office/powerpoint/2010/main" val="326625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22222"/>
              </a:buClr>
              <a:buSzPts val="1200"/>
              <a:buFont typeface="Arial"/>
              <a:buNone/>
            </a:pPr>
            <a:r>
              <a:rPr lang="ja-JP" b="0" i="0" dirty="0">
                <a:solidFill>
                  <a:srgbClr val="222222"/>
                </a:solidFill>
                <a:latin typeface="Arial"/>
                <a:ea typeface="Arial"/>
                <a:cs typeface="Arial"/>
                <a:sym typeface="Arial"/>
              </a:rPr>
              <a:t>では日本の家はベトナムの家とくらべて、どんなところが違うと思いますか。さきほど答えてくれた「靴」「寝るとき」「シャワー</a:t>
            </a:r>
            <a:r>
              <a:rPr lang="ja-JP" altLang="en-US" b="0" i="0" dirty="0">
                <a:solidFill>
                  <a:srgbClr val="222222"/>
                </a:solidFill>
                <a:latin typeface="Arial"/>
                <a:ea typeface="Arial"/>
                <a:cs typeface="Arial"/>
                <a:sym typeface="Arial"/>
              </a:rPr>
              <a:t>や</a:t>
            </a:r>
            <a:r>
              <a:rPr lang="ja-JP" b="0" i="0" dirty="0">
                <a:solidFill>
                  <a:srgbClr val="222222"/>
                </a:solidFill>
                <a:latin typeface="Arial"/>
                <a:ea typeface="Arial"/>
                <a:cs typeface="Arial"/>
                <a:sym typeface="Arial"/>
              </a:rPr>
              <a:t>トイレ」などについて、グループで考えてみてください。それ以外にも思いつくことがあれば発表してください。</a:t>
            </a:r>
            <a:r>
              <a:rPr lang="ja-JP" b="0" i="0" dirty="0">
                <a:solidFill>
                  <a:srgbClr val="222222"/>
                </a:solidFill>
                <a:latin typeface="arial"/>
                <a:ea typeface="arial"/>
                <a:cs typeface="arial"/>
                <a:sym typeface="arial"/>
              </a:rPr>
              <a:t> </a:t>
            </a:r>
            <a:r>
              <a:rPr lang="ja-JP" b="0" i="0" dirty="0">
                <a:solidFill>
                  <a:srgbClr val="000000"/>
                </a:solidFill>
                <a:latin typeface="arial"/>
                <a:ea typeface="arial"/>
                <a:cs typeface="arial"/>
                <a:sym typeface="arial"/>
              </a:rPr>
              <a:t>(参加者にグループで３分考えさせて、発表させる。</a:t>
            </a:r>
            <a:r>
              <a:rPr lang="ja-JP" b="0" dirty="0"/>
              <a:t>参加者の答えの例：日本の家はベトナムと同じように靴をぬぐと思います、寝る時はベッドだと思います、トイレとシャワーは別だと思います、など）では、</a:t>
            </a:r>
            <a:r>
              <a:rPr lang="ja-JP" b="0" i="0" dirty="0">
                <a:solidFill>
                  <a:srgbClr val="000000"/>
                </a:solidFill>
                <a:latin typeface="arial"/>
                <a:ea typeface="arial"/>
                <a:cs typeface="arial"/>
                <a:sym typeface="arial"/>
              </a:rPr>
              <a:t>みなさんが考えたのと同じかどうか、</a:t>
            </a:r>
            <a:r>
              <a:rPr lang="ja-JP" b="0" i="0" dirty="0" smtClean="0">
                <a:solidFill>
                  <a:srgbClr val="000000"/>
                </a:solidFill>
                <a:latin typeface="arial"/>
                <a:ea typeface="arial"/>
                <a:cs typeface="arial"/>
                <a:sym typeface="arial"/>
              </a:rPr>
              <a:t>まずは</a:t>
            </a:r>
            <a:r>
              <a:rPr lang="ja-JP" b="0" i="0" dirty="0">
                <a:solidFill>
                  <a:srgbClr val="000000"/>
                </a:solidFill>
                <a:latin typeface="arial"/>
                <a:ea typeface="arial"/>
                <a:cs typeface="arial"/>
                <a:sym typeface="arial"/>
              </a:rPr>
              <a:t>クイズで確認してみましょう。</a:t>
            </a:r>
            <a:r>
              <a:rPr lang="ja-JP" b="0" i="0" dirty="0" smtClean="0">
                <a:solidFill>
                  <a:srgbClr val="000000"/>
                </a:solidFill>
                <a:latin typeface="arial"/>
                <a:ea typeface="arial"/>
                <a:cs typeface="arial"/>
                <a:sym typeface="arial"/>
              </a:rPr>
              <a:t>▼</a:t>
            </a:r>
            <a:endParaRPr lang="vi-VN" altLang="ja-JP" b="0" i="0" dirty="0" smtClean="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222222"/>
              </a:buClr>
              <a:buSzPts val="1200"/>
              <a:buFont typeface="Arial"/>
              <a:buNone/>
            </a:pPr>
            <a:endParaRPr lang="vi-VN" b="0" i="0" dirty="0" smtClean="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222222"/>
              </a:buClr>
              <a:buSzPts val="1200"/>
              <a:buFont typeface="Arial"/>
              <a:buNone/>
            </a:pPr>
            <a:r>
              <a:rPr lang="vi-VN" b="0" i="0" dirty="0" smtClean="0">
                <a:solidFill>
                  <a:srgbClr val="000000"/>
                </a:solidFill>
                <a:latin typeface="arial"/>
                <a:ea typeface="arial"/>
                <a:cs typeface="arial"/>
                <a:sym typeface="arial"/>
              </a:rPr>
              <a:t>Vậy theo các bạn, nhà của Nhật với nhà của Việt Nam, có điểm gì khác nhau? Hãy bàn bạc theo nhóm về những câu trả lời vừa rồi:</a:t>
            </a:r>
            <a:r>
              <a:rPr lang="vi-VN" b="0" i="0" baseline="0" dirty="0" smtClean="0">
                <a:solidFill>
                  <a:srgbClr val="000000"/>
                </a:solidFill>
                <a:latin typeface="arial"/>
                <a:ea typeface="arial"/>
                <a:cs typeface="arial"/>
                <a:sym typeface="arial"/>
              </a:rPr>
              <a:t> giày dép, khi đi ngủ, phòng tắm và phòng vệ sinh... Hãy phát biểu cả những ý kiến ngoài những điều trên nữa nhé. (Cho các nhóm 3 phút thảo luận, sau đó mời phát biểu. Ví dụ người tham gia trả lời: Tôi </a:t>
            </a:r>
            <a:r>
              <a:rPr lang="vi-VN" b="0" i="0" baseline="0" smtClean="0">
                <a:solidFill>
                  <a:srgbClr val="000000"/>
                </a:solidFill>
                <a:latin typeface="arial"/>
                <a:ea typeface="arial"/>
                <a:cs typeface="arial"/>
                <a:sym typeface="arial"/>
              </a:rPr>
              <a:t>nghĩ </a:t>
            </a:r>
            <a:r>
              <a:rPr lang="en-US" b="0" i="0" baseline="0" smtClean="0">
                <a:solidFill>
                  <a:srgbClr val="000000"/>
                </a:solidFill>
                <a:latin typeface="arial"/>
                <a:ea typeface="arial"/>
                <a:cs typeface="arial"/>
                <a:sym typeface="arial"/>
              </a:rPr>
              <a:t>khi vào </a:t>
            </a:r>
            <a:r>
              <a:rPr lang="vi-VN" b="0" i="0" baseline="0" smtClean="0">
                <a:solidFill>
                  <a:srgbClr val="000000"/>
                </a:solidFill>
                <a:latin typeface="arial"/>
                <a:ea typeface="arial"/>
                <a:cs typeface="arial"/>
                <a:sym typeface="arial"/>
              </a:rPr>
              <a:t>nhà </a:t>
            </a:r>
            <a:r>
              <a:rPr lang="vi-VN" b="0" i="0" baseline="0" dirty="0" smtClean="0">
                <a:solidFill>
                  <a:srgbClr val="000000"/>
                </a:solidFill>
                <a:latin typeface="arial"/>
                <a:ea typeface="arial"/>
                <a:cs typeface="arial"/>
                <a:sym typeface="arial"/>
              </a:rPr>
              <a:t>của Nhật cũng cởi </a:t>
            </a:r>
            <a:r>
              <a:rPr lang="vi-VN" b="0" i="0" baseline="0" smtClean="0">
                <a:solidFill>
                  <a:srgbClr val="000000"/>
                </a:solidFill>
                <a:latin typeface="arial"/>
                <a:ea typeface="arial"/>
                <a:cs typeface="arial"/>
                <a:sym typeface="arial"/>
              </a:rPr>
              <a:t>giày giống </a:t>
            </a:r>
            <a:r>
              <a:rPr lang="vi-VN" b="0" i="0" baseline="0" dirty="0" smtClean="0">
                <a:solidFill>
                  <a:srgbClr val="000000"/>
                </a:solidFill>
                <a:latin typeface="arial"/>
                <a:ea typeface="arial"/>
                <a:cs typeface="arial"/>
                <a:sym typeface="arial"/>
              </a:rPr>
              <a:t>ở Việt Nam, tôi nghĩ ngủ trên giường, nhà vệ sinh và nhà tắm riêng biệt...) Để biết những ý kiến của các bạn đúng hay sai, trước hết hãy trả lời những câu đố vui sau. </a:t>
            </a:r>
            <a:r>
              <a:rPr lang="ja-JP" altLang="ja-JP" b="0" dirty="0" smtClean="0"/>
              <a:t>▼</a:t>
            </a:r>
            <a:endParaRPr b="0" i="0" dirty="0">
              <a:solidFill>
                <a:srgbClr val="222222"/>
              </a:solidFill>
              <a:latin typeface="Arial"/>
              <a:ea typeface="Arial"/>
              <a:cs typeface="Arial"/>
              <a:sym typeface="Arial"/>
            </a:endParaRPr>
          </a:p>
        </p:txBody>
      </p:sp>
      <p:sp>
        <p:nvSpPr>
          <p:cNvPr id="131" name="Google Shape;13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ltLang="ja-JP"/>
              <a:t>6</a:t>
            </a:fld>
            <a:endParaRPr/>
          </a:p>
        </p:txBody>
      </p:sp>
    </p:spTree>
    <p:extLst>
      <p:ext uri="{BB962C8B-B14F-4D97-AF65-F5344CB8AC3E}">
        <p14:creationId xmlns:p14="http://schemas.microsoft.com/office/powerpoint/2010/main" val="629232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dirty="0"/>
              <a:t>○✕クイズです。</a:t>
            </a:r>
            <a:r>
              <a:rPr lang="ja-JP" b="0" dirty="0" smtClean="0"/>
              <a:t>▼</a:t>
            </a:r>
            <a:endParaRPr lang="vi-VN" altLang="ja-JP" b="0" dirty="0" smtClean="0"/>
          </a:p>
          <a:p>
            <a:pPr marL="0" lvl="0" indent="0" algn="l" rtl="0">
              <a:spcBef>
                <a:spcPts val="0"/>
              </a:spcBef>
              <a:spcAft>
                <a:spcPts val="0"/>
              </a:spcAft>
              <a:buClr>
                <a:schemeClr val="dk1"/>
              </a:buClr>
              <a:buSzPts val="1200"/>
              <a:buFont typeface="Arial"/>
              <a:buNone/>
            </a:pPr>
            <a:r>
              <a:rPr lang="vi-VN" b="0" dirty="0" smtClean="0"/>
              <a:t>Hãy trả lời Đúng hay Sai. </a:t>
            </a:r>
            <a:r>
              <a:rPr lang="ja-JP" altLang="ja-JP" b="0" dirty="0" smtClean="0"/>
              <a:t>▼</a:t>
            </a:r>
            <a:endParaRPr b="0" dirty="0"/>
          </a:p>
        </p:txBody>
      </p:sp>
      <p:sp>
        <p:nvSpPr>
          <p:cNvPr id="140" name="Google Shape;14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ltLang="ja-JP"/>
              <a:t>7</a:t>
            </a:fld>
            <a:endParaRPr/>
          </a:p>
        </p:txBody>
      </p:sp>
    </p:spTree>
    <p:extLst>
      <p:ext uri="{BB962C8B-B14F-4D97-AF65-F5344CB8AC3E}">
        <p14:creationId xmlns:p14="http://schemas.microsoft.com/office/powerpoint/2010/main" val="1297351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strike="noStrike" dirty="0"/>
              <a:t>問題１）ここは玄関です。</a:t>
            </a:r>
            <a:r>
              <a:rPr lang="ja-JP" b="0" dirty="0"/>
              <a:t>日本では玄関［げんかん］で靴を脱ぎます。〇ですか、✕ですか。▼</a:t>
            </a:r>
            <a:endParaRPr b="0" dirty="0"/>
          </a:p>
          <a:p>
            <a:pPr marL="0" lvl="0" indent="0" algn="l" rtl="0">
              <a:spcBef>
                <a:spcPts val="0"/>
              </a:spcBef>
              <a:spcAft>
                <a:spcPts val="0"/>
              </a:spcAft>
              <a:buClr>
                <a:schemeClr val="dk1"/>
              </a:buClr>
              <a:buSzPts val="1200"/>
              <a:buFont typeface="Arial"/>
              <a:buNone/>
            </a:pPr>
            <a:r>
              <a:rPr lang="ja-JP" b="0" dirty="0"/>
              <a:t>〇　▼</a:t>
            </a:r>
            <a:endParaRPr b="0" dirty="0"/>
          </a:p>
          <a:p>
            <a:pPr marL="0" lvl="0" indent="0" algn="l" rtl="0">
              <a:spcBef>
                <a:spcPts val="0"/>
              </a:spcBef>
              <a:spcAft>
                <a:spcPts val="0"/>
              </a:spcAft>
              <a:buClr>
                <a:schemeClr val="dk1"/>
              </a:buClr>
              <a:buSzPts val="1200"/>
              <a:buFont typeface="Arial"/>
              <a:buNone/>
            </a:pPr>
            <a:endParaRPr b="0" dirty="0"/>
          </a:p>
          <a:p>
            <a:pPr marL="0" lvl="0" indent="0" algn="l" rtl="0">
              <a:spcBef>
                <a:spcPts val="0"/>
              </a:spcBef>
              <a:spcAft>
                <a:spcPts val="0"/>
              </a:spcAft>
              <a:buClr>
                <a:schemeClr val="dk1"/>
              </a:buClr>
              <a:buSzPts val="1200"/>
              <a:buFont typeface="Arial"/>
              <a:buNone/>
            </a:pPr>
            <a:r>
              <a:rPr lang="vi-VN" altLang="ja-JP" b="0" dirty="0" smtClean="0"/>
              <a:t>Câu 1) </a:t>
            </a:r>
            <a:r>
              <a:rPr lang="ja-JP" b="0" dirty="0" smtClean="0"/>
              <a:t>Đây </a:t>
            </a:r>
            <a:r>
              <a:rPr lang="ja-JP" b="0" dirty="0"/>
              <a:t>là tiền sảnh. Ở Nhật, mọi người sẽ cởi giày ở tiền sảnh. Đúng hay sai? ▼</a:t>
            </a:r>
            <a:endParaRPr b="0" dirty="0"/>
          </a:p>
          <a:p>
            <a:pPr marL="0" lvl="0" indent="0" algn="l" rtl="0">
              <a:spcBef>
                <a:spcPts val="0"/>
              </a:spcBef>
              <a:spcAft>
                <a:spcPts val="0"/>
              </a:spcAft>
              <a:buClr>
                <a:schemeClr val="dk1"/>
              </a:buClr>
              <a:buSzPts val="1200"/>
              <a:buFont typeface="Arial"/>
              <a:buNone/>
            </a:pPr>
            <a:r>
              <a:rPr lang="ja-JP" b="0" dirty="0"/>
              <a:t>〇　▼</a:t>
            </a:r>
            <a:endParaRPr b="0" dirty="0"/>
          </a:p>
          <a:p>
            <a:pPr marL="0" lvl="0" indent="0" algn="l" rtl="0">
              <a:spcBef>
                <a:spcPts val="0"/>
              </a:spcBef>
              <a:spcAft>
                <a:spcPts val="0"/>
              </a:spcAft>
              <a:buClr>
                <a:schemeClr val="dk1"/>
              </a:buClr>
              <a:buSzPts val="1200"/>
              <a:buFont typeface="Arial"/>
              <a:buNone/>
            </a:pPr>
            <a:endParaRPr dirty="0"/>
          </a:p>
        </p:txBody>
      </p:sp>
      <p:sp>
        <p:nvSpPr>
          <p:cNvPr id="149" name="Google Shape;14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ltLang="ja-JP"/>
              <a:t>8</a:t>
            </a:fld>
            <a:endParaRPr/>
          </a:p>
        </p:txBody>
      </p:sp>
    </p:spTree>
    <p:extLst>
      <p:ext uri="{BB962C8B-B14F-4D97-AF65-F5344CB8AC3E}">
        <p14:creationId xmlns:p14="http://schemas.microsoft.com/office/powerpoint/2010/main" val="1181663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ja-JP" b="0" strike="noStrike" dirty="0"/>
              <a:t>問題２）ここはお風呂です</a:t>
            </a:r>
            <a:r>
              <a:rPr lang="ja-JP" b="0" strike="noStrike" dirty="0" smtClean="0"/>
              <a:t>。日本人</a:t>
            </a:r>
            <a:r>
              <a:rPr lang="ja-JP" b="0" strike="noStrike" dirty="0"/>
              <a:t>は</a:t>
            </a:r>
            <a:r>
              <a:rPr lang="ja-JP" b="0" u="none" dirty="0"/>
              <a:t>毎日お風呂に入ります。</a:t>
            </a:r>
            <a:r>
              <a:rPr lang="ja-JP" dirty="0"/>
              <a:t>○ですか、✕ですか。▼</a:t>
            </a:r>
            <a:endParaRPr dirty="0"/>
          </a:p>
          <a:p>
            <a:pPr marL="0" lvl="0" indent="0" algn="l" rtl="0">
              <a:spcBef>
                <a:spcPts val="0"/>
              </a:spcBef>
              <a:spcAft>
                <a:spcPts val="0"/>
              </a:spcAft>
              <a:buClr>
                <a:schemeClr val="dk1"/>
              </a:buClr>
              <a:buSzPts val="1200"/>
              <a:buFont typeface="Arial"/>
              <a:buNone/>
            </a:pPr>
            <a:r>
              <a:rPr lang="ja-JP" dirty="0"/>
              <a:t>✕　▼</a:t>
            </a:r>
            <a:endParaRPr dirty="0"/>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vi-VN" altLang="ja-JP" dirty="0" smtClean="0"/>
              <a:t>Câu 2) </a:t>
            </a:r>
            <a:r>
              <a:rPr lang="ja-JP" dirty="0" smtClean="0"/>
              <a:t>Đây </a:t>
            </a:r>
            <a:r>
              <a:rPr lang="ja-JP" dirty="0"/>
              <a:t>là nhà tắm. </a:t>
            </a:r>
            <a:r>
              <a:rPr lang="vi-VN" altLang="ja-JP" dirty="0" smtClean="0"/>
              <a:t>Người Nhật tắm bồn hàng ngày</a:t>
            </a:r>
            <a:r>
              <a:rPr lang="ja-JP" dirty="0" smtClean="0"/>
              <a:t>. </a:t>
            </a:r>
            <a:r>
              <a:rPr lang="ja-JP" dirty="0"/>
              <a:t>Đúng hay sai? ▼</a:t>
            </a:r>
            <a:endParaRPr dirty="0"/>
          </a:p>
          <a:p>
            <a:pPr marL="0" lvl="0" indent="0" algn="l" rtl="0">
              <a:spcBef>
                <a:spcPts val="0"/>
              </a:spcBef>
              <a:spcAft>
                <a:spcPts val="0"/>
              </a:spcAft>
              <a:buClr>
                <a:schemeClr val="dk1"/>
              </a:buClr>
              <a:buSzPts val="1200"/>
              <a:buFont typeface="Arial"/>
              <a:buNone/>
            </a:pPr>
            <a:r>
              <a:rPr lang="ja-JP" dirty="0"/>
              <a:t>✕　▼</a:t>
            </a:r>
            <a:endParaRPr dirty="0"/>
          </a:p>
          <a:p>
            <a:pPr marL="0" lvl="0" indent="0" algn="l" rtl="0">
              <a:spcBef>
                <a:spcPts val="0"/>
              </a:spcBef>
              <a:spcAft>
                <a:spcPts val="0"/>
              </a:spcAft>
              <a:buClr>
                <a:schemeClr val="dk1"/>
              </a:buClr>
              <a:buSzPts val="1200"/>
              <a:buFont typeface="Arial"/>
              <a:buNone/>
            </a:pPr>
            <a:endParaRPr dirty="0"/>
          </a:p>
        </p:txBody>
      </p:sp>
      <p:sp>
        <p:nvSpPr>
          <p:cNvPr id="158" name="Google Shape;15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ltLang="ja-JP"/>
              <a:t>9</a:t>
            </a:fld>
            <a:endParaRPr/>
          </a:p>
        </p:txBody>
      </p:sp>
    </p:spTree>
    <p:extLst>
      <p:ext uri="{BB962C8B-B14F-4D97-AF65-F5344CB8AC3E}">
        <p14:creationId xmlns:p14="http://schemas.microsoft.com/office/powerpoint/2010/main" val="1804097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15"/>
        <p:cNvGrpSpPr/>
        <p:nvPr/>
      </p:nvGrpSpPr>
      <p:grpSpPr>
        <a:xfrm>
          <a:off x="0" y="0"/>
          <a:ext cx="0" cy="0"/>
          <a:chOff x="0" y="0"/>
          <a:chExt cx="0" cy="0"/>
        </a:xfrm>
      </p:grpSpPr>
      <p:sp>
        <p:nvSpPr>
          <p:cNvPr id="16" name="Google Shape;16;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72"/>
        <p:cNvGrpSpPr/>
        <p:nvPr/>
      </p:nvGrpSpPr>
      <p:grpSpPr>
        <a:xfrm>
          <a:off x="0" y="0"/>
          <a:ext cx="0" cy="0"/>
          <a:chOff x="0" y="0"/>
          <a:chExt cx="0" cy="0"/>
        </a:xfrm>
      </p:grpSpPr>
      <p:sp>
        <p:nvSpPr>
          <p:cNvPr id="73" name="Google Shape;73;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8"/>
        <p:cNvGrpSpPr/>
        <p:nvPr/>
      </p:nvGrpSpPr>
      <p:grpSpPr>
        <a:xfrm>
          <a:off x="0" y="0"/>
          <a:ext cx="0" cy="0"/>
          <a:chOff x="0" y="0"/>
          <a:chExt cx="0" cy="0"/>
        </a:xfrm>
      </p:grpSpPr>
      <p:sp>
        <p:nvSpPr>
          <p:cNvPr id="79" name="Google Shape;79;p5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9"/>
        <p:cNvGrpSpPr/>
        <p:nvPr/>
      </p:nvGrpSpPr>
      <p:grpSpPr>
        <a:xfrm>
          <a:off x="0" y="0"/>
          <a:ext cx="0" cy="0"/>
          <a:chOff x="0" y="0"/>
          <a:chExt cx="0" cy="0"/>
        </a:xfrm>
      </p:grpSpPr>
      <p:sp>
        <p:nvSpPr>
          <p:cNvPr id="20" name="Google Shape;20;p4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5"/>
        <p:cNvGrpSpPr/>
        <p:nvPr/>
      </p:nvGrpSpPr>
      <p:grpSpPr>
        <a:xfrm>
          <a:off x="0" y="0"/>
          <a:ext cx="0" cy="0"/>
          <a:chOff x="0" y="0"/>
          <a:chExt cx="0" cy="0"/>
        </a:xfrm>
      </p:grpSpPr>
      <p:sp>
        <p:nvSpPr>
          <p:cNvPr id="26" name="Google Shape;26;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31"/>
        <p:cNvGrpSpPr/>
        <p:nvPr/>
      </p:nvGrpSpPr>
      <p:grpSpPr>
        <a:xfrm>
          <a:off x="0" y="0"/>
          <a:ext cx="0" cy="0"/>
          <a:chOff x="0" y="0"/>
          <a:chExt cx="0" cy="0"/>
        </a:xfrm>
      </p:grpSpPr>
      <p:sp>
        <p:nvSpPr>
          <p:cNvPr id="32" name="Google Shape;32;p4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7"/>
        <p:cNvGrpSpPr/>
        <p:nvPr/>
      </p:nvGrpSpPr>
      <p:grpSpPr>
        <a:xfrm>
          <a:off x="0" y="0"/>
          <a:ext cx="0" cy="0"/>
          <a:chOff x="0" y="0"/>
          <a:chExt cx="0" cy="0"/>
        </a:xfrm>
      </p:grpSpPr>
      <p:sp>
        <p:nvSpPr>
          <p:cNvPr id="38" name="Google Shape;38;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4"/>
        <p:cNvGrpSpPr/>
        <p:nvPr/>
      </p:nvGrpSpPr>
      <p:grpSpPr>
        <a:xfrm>
          <a:off x="0" y="0"/>
          <a:ext cx="0" cy="0"/>
          <a:chOff x="0" y="0"/>
          <a:chExt cx="0" cy="0"/>
        </a:xfrm>
      </p:grpSpPr>
      <p:sp>
        <p:nvSpPr>
          <p:cNvPr id="45" name="Google Shape;45;p4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4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4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53"/>
        <p:cNvGrpSpPr/>
        <p:nvPr/>
      </p:nvGrpSpPr>
      <p:grpSpPr>
        <a:xfrm>
          <a:off x="0" y="0"/>
          <a:ext cx="0" cy="0"/>
          <a:chOff x="0" y="0"/>
          <a:chExt cx="0" cy="0"/>
        </a:xfrm>
      </p:grpSpPr>
      <p:sp>
        <p:nvSpPr>
          <p:cNvPr id="54" name="Google Shape;54;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58"/>
        <p:cNvGrpSpPr/>
        <p:nvPr/>
      </p:nvGrpSpPr>
      <p:grpSpPr>
        <a:xfrm>
          <a:off x="0" y="0"/>
          <a:ext cx="0" cy="0"/>
          <a:chOff x="0" y="0"/>
          <a:chExt cx="0" cy="0"/>
        </a:xfrm>
      </p:grpSpPr>
      <p:sp>
        <p:nvSpPr>
          <p:cNvPr id="59" name="Google Shape;59;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5"/>
        <p:cNvGrpSpPr/>
        <p:nvPr/>
      </p:nvGrpSpPr>
      <p:grpSpPr>
        <a:xfrm>
          <a:off x="0" y="0"/>
          <a:ext cx="0" cy="0"/>
          <a:chOff x="0" y="0"/>
          <a:chExt cx="0" cy="0"/>
        </a:xfrm>
      </p:grpSpPr>
      <p:sp>
        <p:nvSpPr>
          <p:cNvPr id="66" name="Google Shape;66;p5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8" name="Google Shape;68;p5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7.jp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jpg"/><Relationship Id="rId7"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jpg"/><Relationship Id="rId9"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2.jp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4.jpg"/><Relationship Id="rId7"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64.png"/><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png"/><Relationship Id="rId17" Type="http://schemas.openxmlformats.org/officeDocument/2006/relationships/image" Target="../media/image79.png"/><Relationship Id="rId2" Type="http://schemas.openxmlformats.org/officeDocument/2006/relationships/notesSlide" Target="../notesSlides/notesSlide25.xml"/><Relationship Id="rId16" Type="http://schemas.openxmlformats.org/officeDocument/2006/relationships/image" Target="../media/image78.png"/><Relationship Id="rId1" Type="http://schemas.openxmlformats.org/officeDocument/2006/relationships/slideLayout" Target="../slideLayouts/slideLayout3.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5" Type="http://schemas.openxmlformats.org/officeDocument/2006/relationships/image" Target="../media/image7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 Id="rId14" Type="http://schemas.openxmlformats.org/officeDocument/2006/relationships/image" Target="../media/image76.png"/></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jpg"/></Relationships>
</file>

<file path=ppt/slides/_rels/slide2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86.png"/></Relationships>
</file>

<file path=ppt/slides/_rels/slide28.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12" Type="http://schemas.openxmlformats.org/officeDocument/2006/relationships/image" Target="../media/image96.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8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s>
</file>

<file path=ppt/slides/_rels/slide2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74.png"/><Relationship Id="rId4" Type="http://schemas.openxmlformats.org/officeDocument/2006/relationships/image" Target="../media/image9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hyperlink" Target="https://1.bp.blogspot.com/-ZQ5AyUEzd9U/XWS5YAajlcI/AAAAAAABURc/JlKRKHbjeO0owvxw9db1pCpAY8vW4afGgCLcBGAs/s1600/chintai_solo_building.png" TargetMode="External"/><Relationship Id="rId7" Type="http://schemas.openxmlformats.org/officeDocument/2006/relationships/image" Target="../media/image103.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31.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32.xml.rels><?xml version="1.0" encoding="UTF-8" standalone="yes"?>
<Relationships xmlns="http://schemas.openxmlformats.org/package/2006/relationships"><Relationship Id="rId3" Type="http://schemas.openxmlformats.org/officeDocument/2006/relationships/image" Target="../media/image111.jpg"/><Relationship Id="rId7" Type="http://schemas.openxmlformats.org/officeDocument/2006/relationships/image" Target="../media/image115.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33.xml.rels><?xml version="1.0" encoding="UTF-8" standalone="yes"?>
<Relationships xmlns="http://schemas.openxmlformats.org/package/2006/relationships"><Relationship Id="rId8" Type="http://schemas.openxmlformats.org/officeDocument/2006/relationships/image" Target="../media/image117.png"/><Relationship Id="rId3" Type="http://schemas.microsoft.com/office/2007/relationships/media" Target="../media/media2.m4a"/><Relationship Id="rId7" Type="http://schemas.openxmlformats.org/officeDocument/2006/relationships/image" Target="../media/image116.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notesSlide" Target="../notesSlides/notesSlide33.xml"/><Relationship Id="rId5" Type="http://schemas.openxmlformats.org/officeDocument/2006/relationships/slideLayout" Target="../slideLayouts/slideLayout1.xml"/><Relationship Id="rId10" Type="http://schemas.openxmlformats.org/officeDocument/2006/relationships/image" Target="../media/image119.png"/><Relationship Id="rId4" Type="http://schemas.openxmlformats.org/officeDocument/2006/relationships/audio" Target="../media/media2.m4a"/><Relationship Id="rId9" Type="http://schemas.openxmlformats.org/officeDocument/2006/relationships/image" Target="../media/image118.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20.png"/></Relationships>
</file>

<file path=ppt/slides/_rels/slide35.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22.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3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116.png"/><Relationship Id="rId4" Type="http://schemas.openxmlformats.org/officeDocument/2006/relationships/image" Target="../media/image63.png"/></Relationships>
</file>

<file path=ppt/slides/_rels/slide38.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hyperlink" Target="https://www.city.tsuchiura.lg.jp/data/doc/1460631472_doc_19_1.pdf" TargetMode="External"/><Relationship Id="rId13" Type="http://schemas.openxmlformats.org/officeDocument/2006/relationships/hyperlink" Target="https://minnanokyozai.jp/kyozai/top/ja/render.do" TargetMode="External"/><Relationship Id="rId3" Type="http://schemas.openxmlformats.org/officeDocument/2006/relationships/hyperlink" Target="http://www.aqura.co.jp/lab/ah/ah20170209/" TargetMode="External"/><Relationship Id="rId7" Type="http://schemas.openxmlformats.org/officeDocument/2006/relationships/hyperlink" Target="https://jpf.org.vn/irodori" TargetMode="External"/><Relationship Id="rId12" Type="http://schemas.openxmlformats.org/officeDocument/2006/relationships/hyperlink" Target="https://free-materials.com/"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hyperlink" Target="https://www.city.urayasu.lg.jp/todokede/gomi/dashikata/1007908/index.html" TargetMode="External"/><Relationship Id="rId11" Type="http://schemas.openxmlformats.org/officeDocument/2006/relationships/hyperlink" Target="https://www.irasutoya.com/" TargetMode="External"/><Relationship Id="rId5" Type="http://schemas.openxmlformats.org/officeDocument/2006/relationships/hyperlink" Target="https://myel.myvoice.jp/products/detail.php?product_id=20307" TargetMode="External"/><Relationship Id="rId10" Type="http://schemas.openxmlformats.org/officeDocument/2006/relationships/hyperlink" Target="http://www.env.go.jp/air/ippan/kinrin/attach/sonooto.pdf" TargetMode="External"/><Relationship Id="rId4" Type="http://schemas.openxmlformats.org/officeDocument/2006/relationships/hyperlink" Target="https://www.muji.net/lab/living/thm03-01-report01.html" TargetMode="External"/><Relationship Id="rId9" Type="http://schemas.openxmlformats.org/officeDocument/2006/relationships/hyperlink" Target="https://www.env.go.jp/air/seikatsu.pdf"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www.city.tsuchiura.lg.jp/data/doc/1460631472_doc_19_1.pdf" TargetMode="External"/><Relationship Id="rId13" Type="http://schemas.openxmlformats.org/officeDocument/2006/relationships/hyperlink" Target="https://minnanokyozai.jp/kyozai/top/ja/render.do" TargetMode="External"/><Relationship Id="rId3" Type="http://schemas.openxmlformats.org/officeDocument/2006/relationships/hyperlink" Target="http://www.aqura.co.jp/lab/ah/ah20170209/" TargetMode="External"/><Relationship Id="rId7" Type="http://schemas.openxmlformats.org/officeDocument/2006/relationships/hyperlink" Target="https://jpf.org.vn/irodori" TargetMode="External"/><Relationship Id="rId12" Type="http://schemas.openxmlformats.org/officeDocument/2006/relationships/hyperlink" Target="https://free-materials.com/"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hyperlink" Target="https://www.city.urayasu.lg.jp/todokede/gomi/dashikata/1007908/index.html" TargetMode="External"/><Relationship Id="rId11" Type="http://schemas.openxmlformats.org/officeDocument/2006/relationships/hyperlink" Target="https://www.irasutoya.com/" TargetMode="External"/><Relationship Id="rId5" Type="http://schemas.openxmlformats.org/officeDocument/2006/relationships/hyperlink" Target="https://myel.myvoice.jp/products/detail.php?product_id=20307" TargetMode="External"/><Relationship Id="rId10" Type="http://schemas.openxmlformats.org/officeDocument/2006/relationships/hyperlink" Target="http://www.env.go.jp/air/ippan/kinrin/attach/sonooto.pdf" TargetMode="External"/><Relationship Id="rId4" Type="http://schemas.openxmlformats.org/officeDocument/2006/relationships/hyperlink" Target="https://www.muji.net/lab/living/thm03-01-report01.html" TargetMode="External"/><Relationship Id="rId9" Type="http://schemas.openxmlformats.org/officeDocument/2006/relationships/hyperlink" Target="https://www.env.go.jp/air/seikatsu.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91" name="Google Shape;91;p1"/>
          <p:cNvPicPr preferRelativeResize="0"/>
          <p:nvPr/>
        </p:nvPicPr>
        <p:blipFill rotWithShape="1">
          <a:blip r:embed="rId3">
            <a:alphaModFix/>
          </a:blip>
          <a:srcRect/>
          <a:stretch/>
        </p:blipFill>
        <p:spPr>
          <a:xfrm>
            <a:off x="6096000" y="1199279"/>
            <a:ext cx="5912234" cy="4459441"/>
          </a:xfrm>
          <a:prstGeom prst="rect">
            <a:avLst/>
          </a:prstGeom>
          <a:noFill/>
          <a:ln>
            <a:noFill/>
          </a:ln>
        </p:spPr>
      </p:pic>
      <p:sp>
        <p:nvSpPr>
          <p:cNvPr id="5" name="正方形/長方形 4">
            <a:extLst>
              <a:ext uri="{FF2B5EF4-FFF2-40B4-BE49-F238E27FC236}">
                <a16:creationId xmlns:a16="http://schemas.microsoft.com/office/drawing/2014/main" id="{0FC76815-53EA-4F7F-9EFA-D702DAE52869}"/>
              </a:ext>
            </a:extLst>
          </p:cNvPr>
          <p:cNvSpPr/>
          <p:nvPr/>
        </p:nvSpPr>
        <p:spPr>
          <a:xfrm>
            <a:off x="0" y="0"/>
            <a:ext cx="6096000" cy="6858000"/>
          </a:xfrm>
          <a:prstGeom prst="rect">
            <a:avLst/>
          </a:prstGeom>
          <a:solidFill>
            <a:srgbClr val="F47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ja-JP" sz="7200" b="1" kern="0" dirty="0" smtClean="0">
              <a:solidFill>
                <a:schemeClr val="bg1"/>
              </a:solidFil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5000" b="1" kern="0" dirty="0" smtClean="0">
                <a:solidFill>
                  <a:schemeClr val="tx1"/>
                </a:solidFill>
                <a:ea typeface="Arial"/>
                <a:cs typeface="Arial"/>
                <a:sym typeface="Arial"/>
              </a:rPr>
              <a:t>いえ</a:t>
            </a:r>
            <a:endParaRPr kumimoji="0" lang="vi-VN" altLang="ja-JP" sz="5000" b="1" i="0" u="none" strike="noStrike" kern="0" cap="none" spc="0" normalizeH="0" baseline="0" noProof="0" dirty="0">
              <a:ln>
                <a:noFill/>
              </a:ln>
              <a:solidFill>
                <a:schemeClr val="tx1"/>
              </a:solidFill>
              <a:effectLst/>
              <a:uLnTx/>
              <a:uFillTx/>
              <a:ea typeface="Arial"/>
              <a:cs typeface="Arial"/>
              <a:sym typeface="Arial"/>
            </a:endParaRPr>
          </a:p>
        </p:txBody>
      </p:sp>
      <p:sp>
        <p:nvSpPr>
          <p:cNvPr id="4" name="テキスト ボックス 3"/>
          <p:cNvSpPr txBox="1"/>
          <p:nvPr/>
        </p:nvSpPr>
        <p:spPr>
          <a:xfrm>
            <a:off x="0" y="2312023"/>
            <a:ext cx="4739395" cy="1200329"/>
          </a:xfrm>
          <a:prstGeom prst="rect">
            <a:avLst/>
          </a:prstGeom>
          <a:noFill/>
        </p:spPr>
        <p:txBody>
          <a:bodyPr wrap="square" rtlCol="0">
            <a:spAutoFit/>
          </a:bodyPr>
          <a:lstStyle/>
          <a:p>
            <a:pPr>
              <a:defRPr/>
            </a:pPr>
            <a:r>
              <a:rPr kumimoji="0" lang="vi-VN" altLang="ja-JP" sz="7200" b="1" kern="0" dirty="0" smtClean="0">
                <a:solidFill>
                  <a:schemeClr val="tx1"/>
                </a:solidFill>
                <a:ea typeface="Arial"/>
                <a:cs typeface="Times New Roman" panose="02020603050405020304" pitchFamily="18" charset="0"/>
                <a:sym typeface="Arial"/>
              </a:rPr>
              <a:t>Nhà cửa</a:t>
            </a:r>
            <a:endParaRPr kumimoji="0" lang="en-US" altLang="ja-JP" sz="7200" b="1" kern="0" dirty="0">
              <a:solidFill>
                <a:schemeClr val="tx1"/>
              </a:solidFill>
              <a:ea typeface="Arial"/>
              <a:cs typeface="Times New Roman" panose="02020603050405020304" pitchFamily="18" charset="0"/>
              <a:sym typeface="Arial"/>
            </a:endParaRPr>
          </a:p>
        </p:txBody>
      </p:sp>
      <p:pic>
        <p:nvPicPr>
          <p:cNvPr id="7" name="図 6">
            <a:extLst>
              <a:ext uri="{FF2B5EF4-FFF2-40B4-BE49-F238E27FC236}">
                <a16:creationId xmlns:a16="http://schemas.microsoft.com/office/drawing/2014/main" id="{73136B2B-22E5-42B0-ABAB-82BF20C66F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8118" y="6446421"/>
            <a:ext cx="1280417" cy="303517"/>
          </a:xfrm>
          <a:prstGeom prst="rect">
            <a:avLst/>
          </a:prstGeom>
        </p:spPr>
      </p:pic>
    </p:spTree>
    <p:extLst>
      <p:ext uri="{BB962C8B-B14F-4D97-AF65-F5344CB8AC3E}">
        <p14:creationId xmlns:p14="http://schemas.microsoft.com/office/powerpoint/2010/main" val="636797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10"/>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2963768" y="1656111"/>
            <a:ext cx="6264464" cy="4541736"/>
          </a:xfrm>
          <a:prstGeom prst="rect">
            <a:avLst/>
          </a:prstGeom>
          <a:noFill/>
          <a:ln>
            <a:noFill/>
          </a:ln>
        </p:spPr>
      </p:pic>
      <p:sp>
        <p:nvSpPr>
          <p:cNvPr id="170" name="Google Shape;170;p10"/>
          <p:cNvSpPr/>
          <p:nvPr/>
        </p:nvSpPr>
        <p:spPr>
          <a:xfrm>
            <a:off x="2954920" y="942212"/>
            <a:ext cx="6280255" cy="5834529"/>
          </a:xfrm>
          <a:prstGeom prst="mathMultiply">
            <a:avLst>
              <a:gd name="adj1" fmla="val 12137"/>
            </a:avLst>
          </a:prstGeom>
          <a:solidFill>
            <a:srgbClr val="FF0000"/>
          </a:solid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800"/>
              <a:buFont typeface="Times New Roman"/>
              <a:buNone/>
            </a:pPr>
            <a:endParaRPr sz="1800">
              <a:solidFill>
                <a:schemeClr val="dk1"/>
              </a:solidFill>
              <a:latin typeface="Arial"/>
              <a:ea typeface="Arial"/>
              <a:cs typeface="Arial"/>
              <a:sym typeface="Arial"/>
            </a:endParaRPr>
          </a:p>
        </p:txBody>
      </p:sp>
      <p:sp>
        <p:nvSpPr>
          <p:cNvPr id="171" name="Google Shape;171;p10"/>
          <p:cNvSpPr txBox="1"/>
          <p:nvPr/>
        </p:nvSpPr>
        <p:spPr>
          <a:xfrm>
            <a:off x="-1904" y="0"/>
            <a:ext cx="12193904" cy="584735"/>
          </a:xfrm>
          <a:prstGeom prst="rect">
            <a:avLst/>
          </a:prstGeom>
          <a:solidFill>
            <a:srgbClr val="F47921"/>
          </a:solidFill>
          <a:ln>
            <a:noFill/>
          </a:ln>
        </p:spPr>
        <p:txBody>
          <a:bodyPr spcFirstLastPara="1" wrap="square" lIns="91425" tIns="45700" rIns="91425" bIns="45700" anchor="t" anchorCtr="0">
            <a:spAutoFit/>
          </a:bodyPr>
          <a:lstStyle/>
          <a:p>
            <a:pPr lvl="0"/>
            <a:r>
              <a:rPr lang="ja-JP" sz="3200" b="1" dirty="0">
                <a:solidFill>
                  <a:schemeClr val="dk1"/>
                </a:solidFill>
                <a:sym typeface="Arial"/>
              </a:rPr>
              <a:t>3) </a:t>
            </a:r>
            <a:r>
              <a:rPr lang="ja-JP" altLang="ja-JP" sz="3200" b="1" dirty="0"/>
              <a:t>Ở Nhật</a:t>
            </a:r>
            <a:r>
              <a:rPr lang="vi-VN" altLang="ja-JP" sz="3200" b="1" dirty="0"/>
              <a:t>, có nhiều</a:t>
            </a:r>
            <a:r>
              <a:rPr lang="ja-JP" altLang="ja-JP" sz="3200" b="1" dirty="0"/>
              <a:t> người trải chăn đệm xuống đất ngủ. </a:t>
            </a:r>
            <a:endParaRPr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11" descr="トイレクリーナーのイラスト（流す）"/>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3570679" y="1476375"/>
            <a:ext cx="5050642" cy="4601696"/>
          </a:xfrm>
          <a:prstGeom prst="rect">
            <a:avLst/>
          </a:prstGeom>
          <a:noFill/>
          <a:ln>
            <a:noFill/>
          </a:ln>
        </p:spPr>
      </p:pic>
      <p:sp>
        <p:nvSpPr>
          <p:cNvPr id="178" name="Google Shape;178;p11"/>
          <p:cNvSpPr txBox="1"/>
          <p:nvPr/>
        </p:nvSpPr>
        <p:spPr>
          <a:xfrm>
            <a:off x="0" y="0"/>
            <a:ext cx="12191999" cy="1077178"/>
          </a:xfrm>
          <a:prstGeom prst="rect">
            <a:avLst/>
          </a:prstGeom>
          <a:solidFill>
            <a:srgbClr val="F47921"/>
          </a:solidFill>
          <a:ln>
            <a:noFill/>
          </a:ln>
        </p:spPr>
        <p:txBody>
          <a:bodyPr spcFirstLastPara="1" wrap="square" lIns="91425" tIns="45700" rIns="91425" bIns="45700" anchor="t" anchorCtr="0">
            <a:spAutoFit/>
          </a:bodyPr>
          <a:lstStyle/>
          <a:p>
            <a:pPr lvl="0"/>
            <a:r>
              <a:rPr lang="ja-JP" sz="3200" b="1" dirty="0">
                <a:solidFill>
                  <a:schemeClr val="dk1"/>
                </a:solidFill>
                <a:latin typeface="Arial"/>
                <a:ea typeface="Arial"/>
                <a:cs typeface="Arial"/>
                <a:sym typeface="Arial"/>
              </a:rPr>
              <a:t>4) </a:t>
            </a:r>
            <a:r>
              <a:rPr lang="vi-VN" altLang="ja-JP" sz="3200" b="1" dirty="0">
                <a:solidFill>
                  <a:schemeClr val="dk1"/>
                </a:solidFill>
              </a:rPr>
              <a:t>Ở Nhật, có thể bỏ luôn giấy vệ sinh </a:t>
            </a:r>
            <a:r>
              <a:rPr lang="vi-VN" altLang="ja-JP" sz="3200" b="1">
                <a:solidFill>
                  <a:schemeClr val="dk1"/>
                </a:solidFill>
              </a:rPr>
              <a:t>vào </a:t>
            </a:r>
            <a:r>
              <a:rPr lang="vi-VN" altLang="ja-JP" sz="3200" b="1" smtClean="0">
                <a:solidFill>
                  <a:schemeClr val="dk1"/>
                </a:solidFill>
              </a:rPr>
              <a:t>bồn</a:t>
            </a:r>
            <a:r>
              <a:rPr lang="en-US" altLang="ja-JP" sz="3200" b="1" smtClean="0">
                <a:solidFill>
                  <a:schemeClr val="dk1"/>
                </a:solidFill>
              </a:rPr>
              <a:t> cầu</a:t>
            </a:r>
            <a:r>
              <a:rPr lang="vi-VN" altLang="ja-JP" sz="3200" b="1" smtClean="0">
                <a:solidFill>
                  <a:schemeClr val="dk1"/>
                </a:solidFill>
              </a:rPr>
              <a:t> </a:t>
            </a:r>
            <a:r>
              <a:rPr lang="vi-VN" altLang="ja-JP" sz="3200" b="1" dirty="0">
                <a:solidFill>
                  <a:schemeClr val="dk1"/>
                </a:solidFill>
              </a:rPr>
              <a:t>và xả nước.</a:t>
            </a:r>
            <a:endParaRPr dirty="0"/>
          </a:p>
        </p:txBody>
      </p:sp>
      <p:sp>
        <p:nvSpPr>
          <p:cNvPr id="179" name="Google Shape;179;p11"/>
          <p:cNvSpPr/>
          <p:nvPr/>
        </p:nvSpPr>
        <p:spPr>
          <a:xfrm>
            <a:off x="3986174" y="1826993"/>
            <a:ext cx="4307979" cy="4364896"/>
          </a:xfrm>
          <a:prstGeom prst="donut">
            <a:avLst>
              <a:gd name="adj" fmla="val 12794"/>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12"/>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279454" y="1429123"/>
            <a:ext cx="5860710" cy="5160637"/>
          </a:xfrm>
          <a:prstGeom prst="rect">
            <a:avLst/>
          </a:prstGeom>
          <a:noFill/>
          <a:ln>
            <a:noFill/>
          </a:ln>
        </p:spPr>
      </p:pic>
      <p:pic>
        <p:nvPicPr>
          <p:cNvPr id="186" name="Google Shape;186;p12"/>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6140164" y="1429123"/>
            <a:ext cx="5836540" cy="3907039"/>
          </a:xfrm>
          <a:prstGeom prst="rect">
            <a:avLst/>
          </a:prstGeom>
          <a:noFill/>
          <a:ln>
            <a:noFill/>
          </a:ln>
        </p:spPr>
      </p:pic>
      <p:sp>
        <p:nvSpPr>
          <p:cNvPr id="187" name="Google Shape;187;p12"/>
          <p:cNvSpPr/>
          <p:nvPr/>
        </p:nvSpPr>
        <p:spPr>
          <a:xfrm>
            <a:off x="3986174" y="1826993"/>
            <a:ext cx="4307979" cy="4364896"/>
          </a:xfrm>
          <a:prstGeom prst="donut">
            <a:avLst>
              <a:gd name="adj" fmla="val 12794"/>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 name="Google Shape;188;p12"/>
          <p:cNvSpPr txBox="1"/>
          <p:nvPr/>
        </p:nvSpPr>
        <p:spPr>
          <a:xfrm>
            <a:off x="-1906" y="-1681"/>
            <a:ext cx="12193904" cy="1077218"/>
          </a:xfrm>
          <a:prstGeom prst="rect">
            <a:avLst/>
          </a:prstGeom>
          <a:solidFill>
            <a:srgbClr val="F4792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dirty="0">
                <a:solidFill>
                  <a:schemeClr val="dk1"/>
                </a:solidFill>
                <a:latin typeface="Arial"/>
                <a:ea typeface="Arial"/>
                <a:cs typeface="Arial"/>
                <a:sym typeface="Arial"/>
              </a:rPr>
              <a:t>5) Trong nhà tắm hay trong bếp, chỉ cần mở vòi là sẽ có nước nóng ngay. </a:t>
            </a:r>
            <a:endParaRPr sz="3200" b="1"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13"/>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8166971" y="2225457"/>
            <a:ext cx="3692674" cy="4475968"/>
          </a:xfrm>
          <a:prstGeom prst="rect">
            <a:avLst/>
          </a:prstGeom>
          <a:noFill/>
          <a:ln>
            <a:noFill/>
          </a:ln>
        </p:spPr>
      </p:pic>
      <p:sp>
        <p:nvSpPr>
          <p:cNvPr id="195" name="Google Shape;195;p13"/>
          <p:cNvSpPr txBox="1"/>
          <p:nvPr/>
        </p:nvSpPr>
        <p:spPr>
          <a:xfrm>
            <a:off x="927292" y="710119"/>
            <a:ext cx="7540669" cy="1862048"/>
          </a:xfrm>
          <a:prstGeom prst="rect">
            <a:avLst/>
          </a:prstGeom>
          <a:solidFill>
            <a:srgbClr val="F47921"/>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1500"/>
              <a:buFont typeface="Arial"/>
              <a:buNone/>
            </a:pPr>
            <a:r>
              <a:rPr lang="ja-JP" sz="11500" b="1">
                <a:solidFill>
                  <a:schemeClr val="lt1"/>
                </a:solidFill>
                <a:latin typeface="Arial"/>
                <a:ea typeface="Arial"/>
                <a:cs typeface="Arial"/>
                <a:sym typeface="Arial"/>
              </a:rPr>
              <a:t>Giải thích</a:t>
            </a:r>
            <a:endParaRPr sz="11500" b="1">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4"/>
          <p:cNvSpPr/>
          <p:nvPr/>
        </p:nvSpPr>
        <p:spPr>
          <a:xfrm>
            <a:off x="-38100" y="3208"/>
            <a:ext cx="3222702" cy="6854792"/>
          </a:xfrm>
          <a:prstGeom prst="rect">
            <a:avLst/>
          </a:prstGeom>
          <a:solidFill>
            <a:srgbClr val="F47921"/>
          </a:solidFill>
          <a:ln>
            <a:noFill/>
          </a:ln>
        </p:spPr>
        <p:txBody>
          <a:bodyPr spcFirstLastPara="1" wrap="square" lIns="91425" tIns="45700" rIns="91425" bIns="45700" anchor="ctr" anchorCtr="0">
            <a:noAutofit/>
          </a:bodyPr>
          <a:lstStyle/>
          <a:p>
            <a:pPr lvl="0" algn="ctr"/>
            <a:r>
              <a:rPr lang="en-US" altLang="ja-JP" sz="4000" b="1" dirty="0" err="1">
                <a:solidFill>
                  <a:schemeClr val="dk1"/>
                </a:solidFill>
              </a:rPr>
              <a:t>Nhà</a:t>
            </a:r>
            <a:r>
              <a:rPr lang="en-US" altLang="ja-JP" sz="4000" b="1" dirty="0">
                <a:solidFill>
                  <a:schemeClr val="dk1"/>
                </a:solidFill>
              </a:rPr>
              <a:t> ở </a:t>
            </a:r>
            <a:r>
              <a:rPr lang="en-US" altLang="ja-JP" sz="4000" b="1" dirty="0" err="1">
                <a:solidFill>
                  <a:schemeClr val="dk1"/>
                </a:solidFill>
              </a:rPr>
              <a:t>Nhật</a:t>
            </a:r>
            <a:endParaRPr lang="en-US" altLang="ja-JP" sz="4000" b="1" dirty="0">
              <a:solidFill>
                <a:schemeClr val="dk1"/>
              </a:solidFill>
            </a:endParaRPr>
          </a:p>
        </p:txBody>
      </p:sp>
      <p:pic>
        <p:nvPicPr>
          <p:cNvPr id="7" name="図 6" descr="建物の外観&#10;&#10;中程度の精度で自動的に生成された説明">
            <a:extLst>
              <a:ext uri="{FF2B5EF4-FFF2-40B4-BE49-F238E27FC236}">
                <a16:creationId xmlns:a16="http://schemas.microsoft.com/office/drawing/2014/main" id="{9BA4B816-E7B4-45E6-8FF6-54331A37BC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327352" y="857250"/>
            <a:ext cx="6858000" cy="5143500"/>
          </a:xfrm>
          <a:prstGeom prst="rect">
            <a:avLst/>
          </a:prstGeom>
        </p:spPr>
      </p:pic>
      <p:pic>
        <p:nvPicPr>
          <p:cNvPr id="1026" name="Picture 2">
            <a:extLst>
              <a:ext uri="{FF2B5EF4-FFF2-40B4-BE49-F238E27FC236}">
                <a16:creationId xmlns:a16="http://schemas.microsoft.com/office/drawing/2014/main" id="{FABED667-07AF-4F63-B8CC-86623BDE249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306031" y="3417425"/>
            <a:ext cx="3885969" cy="34405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15B1108-155D-45DC-840A-CE4BC5B360AA}"/>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294200" y="0"/>
            <a:ext cx="3897800" cy="3417423"/>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527;p13"/>
          <p:cNvSpPr/>
          <p:nvPr/>
        </p:nvSpPr>
        <p:spPr>
          <a:xfrm>
            <a:off x="1224000" y="1980000"/>
            <a:ext cx="713678" cy="694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ja-JP" altLang="en-US" sz="4000" dirty="0"/>
              <a:t>４</a:t>
            </a:r>
            <a:endParaRP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15"/>
          <p:cNvPicPr preferRelativeResize="0"/>
          <p:nvPr/>
        </p:nvPicPr>
        <p:blipFill rotWithShape="1">
          <a:blip r:embed="rId3">
            <a:alphaModFix/>
            <a:extLst>
              <a:ext uri="{28A0092B-C50C-407E-A947-70E740481C1C}">
                <a14:useLocalDpi xmlns:a14="http://schemas.microsoft.com/office/drawing/2010/main"/>
              </a:ext>
            </a:extLst>
          </a:blip>
          <a:srcRect/>
          <a:stretch/>
        </p:blipFill>
        <p:spPr>
          <a:xfrm flipH="1">
            <a:off x="9049759" y="4892881"/>
            <a:ext cx="3161736" cy="1617879"/>
          </a:xfrm>
          <a:prstGeom prst="rect">
            <a:avLst/>
          </a:prstGeom>
          <a:noFill/>
          <a:ln>
            <a:noFill/>
          </a:ln>
        </p:spPr>
      </p:pic>
      <p:pic>
        <p:nvPicPr>
          <p:cNvPr id="210" name="Google Shape;210;p15"/>
          <p:cNvPicPr preferRelativeResize="0"/>
          <p:nvPr/>
        </p:nvPicPr>
        <p:blipFill rotWithShape="1">
          <a:blip r:embed="rId4">
            <a:alphaModFix/>
            <a:extLst>
              <a:ext uri="{28A0092B-C50C-407E-A947-70E740481C1C}">
                <a14:useLocalDpi xmlns:a14="http://schemas.microsoft.com/office/drawing/2010/main"/>
              </a:ext>
            </a:extLst>
          </a:blip>
          <a:srcRect/>
          <a:stretch/>
        </p:blipFill>
        <p:spPr>
          <a:xfrm flipH="1">
            <a:off x="10583048" y="2302283"/>
            <a:ext cx="1628447" cy="3157377"/>
          </a:xfrm>
          <a:prstGeom prst="rect">
            <a:avLst/>
          </a:prstGeom>
          <a:noFill/>
          <a:ln>
            <a:noFill/>
          </a:ln>
        </p:spPr>
      </p:pic>
      <p:pic>
        <p:nvPicPr>
          <p:cNvPr id="211" name="Google Shape;211;p15"/>
          <p:cNvPicPr preferRelativeResize="0"/>
          <p:nvPr/>
        </p:nvPicPr>
        <p:blipFill rotWithShape="1">
          <a:blip r:embed="rId5">
            <a:alphaModFix/>
            <a:extLst>
              <a:ext uri="{28A0092B-C50C-407E-A947-70E740481C1C}">
                <a14:useLocalDpi xmlns:a14="http://schemas.microsoft.com/office/drawing/2010/main"/>
              </a:ext>
            </a:extLst>
          </a:blip>
          <a:srcRect/>
          <a:stretch/>
        </p:blipFill>
        <p:spPr>
          <a:xfrm flipH="1">
            <a:off x="8013540" y="5243047"/>
            <a:ext cx="1210854" cy="878727"/>
          </a:xfrm>
          <a:prstGeom prst="rect">
            <a:avLst/>
          </a:prstGeom>
          <a:noFill/>
          <a:ln>
            <a:noFill/>
          </a:ln>
        </p:spPr>
      </p:pic>
      <p:pic>
        <p:nvPicPr>
          <p:cNvPr id="212" name="Google Shape;212;p1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99687" y="0"/>
            <a:ext cx="5870693" cy="5119923"/>
          </a:xfrm>
          <a:prstGeom prst="rect">
            <a:avLst/>
          </a:prstGeom>
          <a:noFill/>
          <a:ln>
            <a:noFill/>
          </a:ln>
        </p:spPr>
      </p:pic>
      <p:pic>
        <p:nvPicPr>
          <p:cNvPr id="213" name="Google Shape;213;p15"/>
          <p:cNvPicPr preferRelativeResize="0"/>
          <p:nvPr/>
        </p:nvPicPr>
        <p:blipFill rotWithShape="1">
          <a:blip r:embed="rId7">
            <a:alphaModFix/>
            <a:extLst>
              <a:ext uri="{28A0092B-C50C-407E-A947-70E740481C1C}">
                <a14:useLocalDpi xmlns:a14="http://schemas.microsoft.com/office/drawing/2010/main"/>
              </a:ext>
            </a:extLst>
          </a:blip>
          <a:srcRect/>
          <a:stretch/>
        </p:blipFill>
        <p:spPr>
          <a:xfrm flipH="1">
            <a:off x="5741471" y="1549527"/>
            <a:ext cx="2171762" cy="4257373"/>
          </a:xfrm>
          <a:prstGeom prst="rect">
            <a:avLst/>
          </a:prstGeom>
          <a:noFill/>
          <a:ln>
            <a:noFill/>
          </a:ln>
        </p:spPr>
      </p:pic>
      <p:pic>
        <p:nvPicPr>
          <p:cNvPr id="5" name="図 4" descr="屋内, 部屋, 小さい, 流し が含まれている画像&#10;&#10;自動的に生成された説明">
            <a:extLst>
              <a:ext uri="{FF2B5EF4-FFF2-40B4-BE49-F238E27FC236}">
                <a16:creationId xmlns:a16="http://schemas.microsoft.com/office/drawing/2014/main" id="{50B5E4D3-7268-451F-A5B6-C9F7AA1190D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5400000" flipV="1">
            <a:off x="-561903" y="2981271"/>
            <a:ext cx="4438891" cy="33775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1000"/>
                                        <p:tgtEl>
                                          <p:spTgt spid="211"/>
                                        </p:tgtEl>
                                      </p:cBhvr>
                                    </p:animEffect>
                                  </p:childTnLst>
                                </p:cTn>
                              </p:par>
                              <p:par>
                                <p:cTn id="8" presetID="10" presetClass="entr" presetSubtype="0" fill="hold" nodeType="withEffect">
                                  <p:stCondLst>
                                    <p:cond delay="0"/>
                                  </p:stCondLst>
                                  <p:childTnLst>
                                    <p:set>
                                      <p:cBhvr>
                                        <p:cTn id="9" dur="1" fill="hold">
                                          <p:stCondLst>
                                            <p:cond delay="0"/>
                                          </p:stCondLst>
                                        </p:cTn>
                                        <p:tgtEl>
                                          <p:spTgt spid="210"/>
                                        </p:tgtEl>
                                        <p:attrNameLst>
                                          <p:attrName>style.visibility</p:attrName>
                                        </p:attrNameLst>
                                      </p:cBhvr>
                                      <p:to>
                                        <p:strVal val="visible"/>
                                      </p:to>
                                    </p:set>
                                    <p:animEffect transition="in" filter="fade">
                                      <p:cBhvr>
                                        <p:cTn id="10" dur="1000"/>
                                        <p:tgtEl>
                                          <p:spTgt spid="210"/>
                                        </p:tgtEl>
                                      </p:cBhvr>
                                    </p:animEffect>
                                  </p:childTnLst>
                                </p:cTn>
                              </p:par>
                              <p:par>
                                <p:cTn id="11" presetID="10" presetClass="entr" presetSubtype="0" fill="hold" nodeType="withEffect">
                                  <p:stCondLst>
                                    <p:cond delay="0"/>
                                  </p:stCondLst>
                                  <p:childTnLst>
                                    <p:set>
                                      <p:cBhvr>
                                        <p:cTn id="12" dur="1" fill="hold">
                                          <p:stCondLst>
                                            <p:cond delay="0"/>
                                          </p:stCondLst>
                                        </p:cTn>
                                        <p:tgtEl>
                                          <p:spTgt spid="209"/>
                                        </p:tgtEl>
                                        <p:attrNameLst>
                                          <p:attrName>style.visibility</p:attrName>
                                        </p:attrNameLst>
                                      </p:cBhvr>
                                      <p:to>
                                        <p:strVal val="visible"/>
                                      </p:to>
                                    </p:set>
                                    <p:animEffect transition="in" filter="fade">
                                      <p:cBhvr>
                                        <p:cTn id="13" dur="10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16"/>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333192" y="1913873"/>
            <a:ext cx="6132261" cy="4457178"/>
          </a:xfrm>
          <a:prstGeom prst="rect">
            <a:avLst/>
          </a:prstGeom>
          <a:noFill/>
          <a:ln>
            <a:noFill/>
          </a:ln>
        </p:spPr>
      </p:pic>
      <p:pic>
        <p:nvPicPr>
          <p:cNvPr id="220" name="Google Shape;220;p16"/>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7098030" y="605790"/>
            <a:ext cx="4943658" cy="3701419"/>
          </a:xfrm>
          <a:prstGeom prst="rect">
            <a:avLst/>
          </a:prstGeom>
          <a:noFill/>
          <a:ln>
            <a:noFill/>
          </a:ln>
        </p:spPr>
      </p:pic>
      <p:sp>
        <p:nvSpPr>
          <p:cNvPr id="221" name="Google Shape;221;p16"/>
          <p:cNvSpPr/>
          <p:nvPr/>
        </p:nvSpPr>
        <p:spPr>
          <a:xfrm>
            <a:off x="3022690" y="2686051"/>
            <a:ext cx="4020855" cy="3430670"/>
          </a:xfrm>
          <a:prstGeom prst="donut">
            <a:avLst>
              <a:gd name="adj" fmla="val 8386"/>
            </a:avLst>
          </a:prstGeom>
          <a:solidFill>
            <a:srgbClr val="92D050"/>
          </a:solidFill>
          <a:ln w="127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 name="Google Shape;222;p16"/>
          <p:cNvSpPr/>
          <p:nvPr/>
        </p:nvSpPr>
        <p:spPr>
          <a:xfrm rot="-1838180">
            <a:off x="6475587" y="4138699"/>
            <a:ext cx="2677802" cy="726120"/>
          </a:xfrm>
          <a:prstGeom prst="rightArrow">
            <a:avLst>
              <a:gd name="adj1" fmla="val 50000"/>
              <a:gd name="adj2" fmla="val 50000"/>
            </a:avLst>
          </a:prstGeom>
          <a:solidFill>
            <a:srgbClr val="92D050"/>
          </a:solidFill>
          <a:ln w="127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1000"/>
                                        <p:tgtEl>
                                          <p:spTgt spid="220"/>
                                        </p:tgtEl>
                                      </p:cBhvr>
                                    </p:animEffect>
                                  </p:childTnLst>
                                </p:cTn>
                              </p:par>
                              <p:par>
                                <p:cTn id="8" presetID="10" presetClass="entr" presetSubtype="0" fill="hold" nodeType="withEffect">
                                  <p:stCondLst>
                                    <p:cond delay="0"/>
                                  </p:stCondLst>
                                  <p:childTnLst>
                                    <p:set>
                                      <p:cBhvr>
                                        <p:cTn id="9" dur="1" fill="hold">
                                          <p:stCondLst>
                                            <p:cond delay="0"/>
                                          </p:stCondLst>
                                        </p:cTn>
                                        <p:tgtEl>
                                          <p:spTgt spid="221"/>
                                        </p:tgtEl>
                                        <p:attrNameLst>
                                          <p:attrName>style.visibility</p:attrName>
                                        </p:attrNameLst>
                                      </p:cBhvr>
                                      <p:to>
                                        <p:strVal val="visible"/>
                                      </p:to>
                                    </p:set>
                                    <p:animEffect transition="in" filter="fade">
                                      <p:cBhvr>
                                        <p:cTn id="10" dur="1000"/>
                                        <p:tgtEl>
                                          <p:spTgt spid="221"/>
                                        </p:tgtEl>
                                      </p:cBhvr>
                                    </p:animEffect>
                                  </p:childTnLst>
                                </p:cTn>
                              </p:par>
                              <p:par>
                                <p:cTn id="11" presetID="10" presetClass="entr" presetSubtype="0" fill="hold" nodeType="withEffect">
                                  <p:stCondLst>
                                    <p:cond delay="0"/>
                                  </p:stCondLst>
                                  <p:childTnLst>
                                    <p:set>
                                      <p:cBhvr>
                                        <p:cTn id="12" dur="1" fill="hold">
                                          <p:stCondLst>
                                            <p:cond delay="0"/>
                                          </p:stCondLst>
                                        </p:cTn>
                                        <p:tgtEl>
                                          <p:spTgt spid="222"/>
                                        </p:tgtEl>
                                        <p:attrNameLst>
                                          <p:attrName>style.visibility</p:attrName>
                                        </p:attrNameLst>
                                      </p:cBhvr>
                                      <p:to>
                                        <p:strVal val="visible"/>
                                      </p:to>
                                    </p:set>
                                    <p:animEffect transition="in" filter="fade">
                                      <p:cBhvr>
                                        <p:cTn id="13" dur="10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17" descr="温かいシャワーを浴びる人のイラスト"/>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87632" y="0"/>
            <a:ext cx="3765176" cy="3520440"/>
          </a:xfrm>
          <a:prstGeom prst="rect">
            <a:avLst/>
          </a:prstGeom>
          <a:noFill/>
          <a:ln>
            <a:noFill/>
          </a:ln>
        </p:spPr>
      </p:pic>
      <p:pic>
        <p:nvPicPr>
          <p:cNvPr id="229" name="Google Shape;229;p17"/>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0" y="0"/>
            <a:ext cx="6987632" cy="5641056"/>
          </a:xfrm>
          <a:prstGeom prst="rect">
            <a:avLst/>
          </a:prstGeom>
          <a:noFill/>
          <a:ln>
            <a:noFill/>
          </a:ln>
        </p:spPr>
      </p:pic>
      <p:pic>
        <p:nvPicPr>
          <p:cNvPr id="230" name="Google Shape;230;p17"/>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8812530" y="3188970"/>
            <a:ext cx="3379470" cy="36690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1000"/>
                                        <p:tgtEl>
                                          <p:spTgt spid="228"/>
                                        </p:tgtEl>
                                      </p:cBhvr>
                                    </p:animEffect>
                                  </p:childTnLst>
                                </p:cTn>
                              </p:par>
                              <p:par>
                                <p:cTn id="8" presetID="10" presetClass="entr" presetSubtype="0" fill="hold" nodeType="withEffect">
                                  <p:stCondLst>
                                    <p:cond delay="0"/>
                                  </p:stCondLst>
                                  <p:childTnLst>
                                    <p:set>
                                      <p:cBhvr>
                                        <p:cTn id="9" dur="1" fill="hold">
                                          <p:stCondLst>
                                            <p:cond delay="0"/>
                                          </p:stCondLst>
                                        </p:cTn>
                                        <p:tgtEl>
                                          <p:spTgt spid="230"/>
                                        </p:tgtEl>
                                        <p:attrNameLst>
                                          <p:attrName>style.visibility</p:attrName>
                                        </p:attrNameLst>
                                      </p:cBhvr>
                                      <p:to>
                                        <p:strVal val="visible"/>
                                      </p:to>
                                    </p:set>
                                    <p:animEffect transition="in" filter="fade">
                                      <p:cBhvr>
                                        <p:cTn id="10" dur="10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18"/>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181219" y="173408"/>
            <a:ext cx="4039675" cy="2693116"/>
          </a:xfrm>
          <a:prstGeom prst="rect">
            <a:avLst/>
          </a:prstGeom>
          <a:noFill/>
          <a:ln>
            <a:noFill/>
          </a:ln>
        </p:spPr>
      </p:pic>
      <p:pic>
        <p:nvPicPr>
          <p:cNvPr id="237" name="Google Shape;237;p18"/>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5576002" y="3325714"/>
            <a:ext cx="3813756" cy="2542504"/>
          </a:xfrm>
          <a:prstGeom prst="rect">
            <a:avLst/>
          </a:prstGeom>
          <a:noFill/>
          <a:ln>
            <a:noFill/>
          </a:ln>
        </p:spPr>
      </p:pic>
      <p:pic>
        <p:nvPicPr>
          <p:cNvPr id="9" name="Google Shape;239;p18">
            <a:extLst>
              <a:ext uri="{FF2B5EF4-FFF2-40B4-BE49-F238E27FC236}">
                <a16:creationId xmlns:a16="http://schemas.microsoft.com/office/drawing/2014/main" id="{D91FA0B1-9A68-41FE-9F9A-9FAF7F433F6B}"/>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199453" y="5336969"/>
            <a:ext cx="1279442" cy="1255486"/>
          </a:xfrm>
          <a:prstGeom prst="rect">
            <a:avLst/>
          </a:prstGeom>
          <a:noFill/>
          <a:ln>
            <a:noFill/>
          </a:ln>
        </p:spPr>
      </p:pic>
      <p:pic>
        <p:nvPicPr>
          <p:cNvPr id="238" name="Google Shape;238;p18"/>
          <p:cNvPicPr preferRelativeResize="0"/>
          <p:nvPr/>
        </p:nvPicPr>
        <p:blipFill rotWithShape="1">
          <a:blip r:embed="rId6">
            <a:alphaModFix/>
            <a:extLst>
              <a:ext uri="{28A0092B-C50C-407E-A947-70E740481C1C}">
                <a14:useLocalDpi xmlns:a14="http://schemas.microsoft.com/office/drawing/2010/main"/>
              </a:ext>
            </a:extLst>
          </a:blip>
          <a:srcRect/>
          <a:stretch/>
        </p:blipFill>
        <p:spPr>
          <a:xfrm rot="1606233">
            <a:off x="899850" y="504111"/>
            <a:ext cx="4322017" cy="4188946"/>
          </a:xfrm>
          <a:prstGeom prst="rect">
            <a:avLst/>
          </a:prstGeom>
          <a:noFill/>
          <a:ln>
            <a:noFill/>
          </a:ln>
        </p:spPr>
      </p:pic>
      <p:pic>
        <p:nvPicPr>
          <p:cNvPr id="239" name="Google Shape;239;p18"/>
          <p:cNvPicPr preferRelativeResize="0"/>
          <p:nvPr/>
        </p:nvPicPr>
        <p:blipFill rotWithShape="1">
          <a:blip r:embed="rId7">
            <a:alphaModFix/>
            <a:extLst>
              <a:ext uri="{28A0092B-C50C-407E-A947-70E740481C1C}">
                <a14:useLocalDpi xmlns:a14="http://schemas.microsoft.com/office/drawing/2010/main"/>
              </a:ext>
            </a:extLst>
          </a:blip>
          <a:srcRect/>
          <a:stretch/>
        </p:blipFill>
        <p:spPr>
          <a:xfrm>
            <a:off x="8124040" y="1406324"/>
            <a:ext cx="3813756" cy="5241035"/>
          </a:xfrm>
          <a:prstGeom prst="rect">
            <a:avLst/>
          </a:prstGeom>
          <a:noFill/>
          <a:ln>
            <a:noFill/>
          </a:ln>
        </p:spPr>
      </p:pic>
      <p:pic>
        <p:nvPicPr>
          <p:cNvPr id="240" name="Google Shape;240;p18"/>
          <p:cNvPicPr preferRelativeResize="0"/>
          <p:nvPr/>
        </p:nvPicPr>
        <p:blipFill rotWithShape="1">
          <a:blip r:embed="rId8">
            <a:alphaModFix/>
            <a:extLst>
              <a:ext uri="{28A0092B-C50C-407E-A947-70E740481C1C}">
                <a14:useLocalDpi xmlns:a14="http://schemas.microsoft.com/office/drawing/2010/main"/>
              </a:ext>
            </a:extLst>
          </a:blip>
          <a:srcRect/>
          <a:stretch/>
        </p:blipFill>
        <p:spPr>
          <a:xfrm rot="4598518">
            <a:off x="8441248" y="4728243"/>
            <a:ext cx="1176048" cy="1146574"/>
          </a:xfrm>
          <a:prstGeom prst="rect">
            <a:avLst/>
          </a:prstGeom>
          <a:noFill/>
          <a:ln>
            <a:noFill/>
          </a:ln>
        </p:spPr>
      </p:pic>
      <p:pic>
        <p:nvPicPr>
          <p:cNvPr id="241" name="Google Shape;241;p18"/>
          <p:cNvPicPr preferRelativeResize="0"/>
          <p:nvPr/>
        </p:nvPicPr>
        <p:blipFill rotWithShape="1">
          <a:blip r:embed="rId9">
            <a:alphaModFix/>
            <a:extLst>
              <a:ext uri="{28A0092B-C50C-407E-A947-70E740481C1C}">
                <a14:useLocalDpi xmlns:a14="http://schemas.microsoft.com/office/drawing/2010/main"/>
              </a:ext>
            </a:extLst>
          </a:blip>
          <a:srcRect/>
          <a:stretch/>
        </p:blipFill>
        <p:spPr>
          <a:xfrm rot="3018919">
            <a:off x="8071417" y="4502960"/>
            <a:ext cx="1337026" cy="1445187"/>
          </a:xfrm>
          <a:prstGeom prst="rect">
            <a:avLst/>
          </a:prstGeom>
          <a:noFill/>
          <a:ln>
            <a:noFill/>
          </a:ln>
        </p:spPr>
      </p:pic>
      <p:pic>
        <p:nvPicPr>
          <p:cNvPr id="2050" name="Picture 2" descr="給湯器・湯沸し器のイラスト">
            <a:extLst>
              <a:ext uri="{FF2B5EF4-FFF2-40B4-BE49-F238E27FC236}">
                <a16:creationId xmlns:a16="http://schemas.microsoft.com/office/drawing/2014/main" id="{9B6F92EE-3D14-4E2A-8EBE-3F34FC218A21}"/>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flipH="1">
            <a:off x="5834138" y="989783"/>
            <a:ext cx="3297484" cy="39967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xit" presetSubtype="0" fill="hold" nodeType="withEffect">
                                  <p:stCondLst>
                                    <p:cond delay="0"/>
                                  </p:stCondLst>
                                  <p:childTnLst>
                                    <p:animEffect transition="out" filter="fade">
                                      <p:cBhvr>
                                        <p:cTn id="9" dur="500"/>
                                        <p:tgtEl>
                                          <p:spTgt spid="237"/>
                                        </p:tgtEl>
                                      </p:cBhvr>
                                    </p:animEffect>
                                    <p:set>
                                      <p:cBhvr>
                                        <p:cTn id="10" dur="1" fill="hold">
                                          <p:stCondLst>
                                            <p:cond delay="499"/>
                                          </p:stCondLst>
                                        </p:cTn>
                                        <p:tgtEl>
                                          <p:spTgt spid="237"/>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41"/>
                                        </p:tgtEl>
                                      </p:cBhvr>
                                    </p:animEffect>
                                    <p:set>
                                      <p:cBhvr>
                                        <p:cTn id="13" dur="1" fill="hold">
                                          <p:stCondLst>
                                            <p:cond delay="499"/>
                                          </p:stCondLst>
                                        </p:cTn>
                                        <p:tgtEl>
                                          <p:spTgt spid="241"/>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40"/>
                                        </p:tgtEl>
                                      </p:cBhvr>
                                    </p:animEffect>
                                    <p:set>
                                      <p:cBhvr>
                                        <p:cTn id="16" dur="1" fill="hold">
                                          <p:stCondLst>
                                            <p:cond delay="499"/>
                                          </p:stCondLst>
                                        </p:cTn>
                                        <p:tgtEl>
                                          <p:spTgt spid="2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19"/>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7783830" y="1956608"/>
            <a:ext cx="4199199" cy="3130547"/>
          </a:xfrm>
          <a:prstGeom prst="rect">
            <a:avLst/>
          </a:prstGeom>
          <a:noFill/>
          <a:ln>
            <a:noFill/>
          </a:ln>
        </p:spPr>
      </p:pic>
      <p:pic>
        <p:nvPicPr>
          <p:cNvPr id="248" name="Google Shape;248;p19"/>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116207" y="1956607"/>
            <a:ext cx="5280041" cy="3130548"/>
          </a:xfrm>
          <a:prstGeom prst="rect">
            <a:avLst/>
          </a:prstGeom>
          <a:noFill/>
          <a:ln>
            <a:noFill/>
          </a:ln>
        </p:spPr>
      </p:pic>
      <p:sp>
        <p:nvSpPr>
          <p:cNvPr id="249" name="Google Shape;249;p19"/>
          <p:cNvSpPr/>
          <p:nvPr/>
        </p:nvSpPr>
        <p:spPr>
          <a:xfrm rot="-2604075" flipH="1">
            <a:off x="4790184" y="2317463"/>
            <a:ext cx="2312633" cy="2287998"/>
          </a:xfrm>
          <a:prstGeom prst="corner">
            <a:avLst>
              <a:gd name="adj1" fmla="val 12905"/>
              <a:gd name="adj2" fmla="val 12338"/>
            </a:avLst>
          </a:prstGeom>
          <a:solidFill>
            <a:srgbClr val="F709A2"/>
          </a:solidFill>
          <a:ln w="12700" cap="flat" cmpd="sng">
            <a:solidFill>
              <a:srgbClr val="F709A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5" name="Google Shape;396;p2"/>
          <p:cNvSpPr/>
          <p:nvPr/>
        </p:nvSpPr>
        <p:spPr>
          <a:xfrm>
            <a:off x="0" y="0"/>
            <a:ext cx="3222702" cy="6858000"/>
          </a:xfrm>
          <a:prstGeom prst="rect">
            <a:avLst/>
          </a:prstGeom>
          <a:solidFill>
            <a:srgbClr val="F47921"/>
          </a:solidFill>
          <a:ln>
            <a:noFill/>
          </a:ln>
        </p:spPr>
        <p:txBody>
          <a:bodyPr spcFirstLastPara="1" wrap="square" lIns="91425" tIns="45700" rIns="91425" bIns="45700" anchor="ctr" anchorCtr="0">
            <a:noAutofit/>
          </a:bodyPr>
          <a:lstStyle/>
          <a:p>
            <a:pPr lvl="0" algn="ctr">
              <a:buSzPts val="4000"/>
            </a:pPr>
            <a:r>
              <a:rPr lang="en-US" altLang="ja-JP" sz="4000" dirty="0" err="1">
                <a:solidFill>
                  <a:schemeClr val="tx1"/>
                </a:solidFill>
              </a:rPr>
              <a:t>Nội</a:t>
            </a:r>
            <a:r>
              <a:rPr lang="en-US" altLang="ja-JP" sz="4000" dirty="0">
                <a:solidFill>
                  <a:schemeClr val="tx1"/>
                </a:solidFill>
              </a:rPr>
              <a:t> </a:t>
            </a:r>
            <a:r>
              <a:rPr lang="en-US" altLang="ja-JP" sz="4000" dirty="0" smtClean="0">
                <a:solidFill>
                  <a:schemeClr val="tx1"/>
                </a:solidFill>
              </a:rPr>
              <a:t>dung</a:t>
            </a:r>
          </a:p>
          <a:p>
            <a:pPr lvl="0" algn="ctr">
              <a:buSzPts val="4000"/>
            </a:pPr>
            <a:r>
              <a:rPr lang="en-US" altLang="ja-JP" sz="4000" dirty="0" err="1" smtClean="0">
                <a:solidFill>
                  <a:schemeClr val="tx1"/>
                </a:solidFill>
              </a:rPr>
              <a:t>bài</a:t>
            </a:r>
            <a:r>
              <a:rPr lang="en-US" altLang="ja-JP" sz="4000" dirty="0" smtClean="0">
                <a:solidFill>
                  <a:schemeClr val="tx1"/>
                </a:solidFill>
              </a:rPr>
              <a:t> </a:t>
            </a:r>
            <a:r>
              <a:rPr lang="en-US" altLang="ja-JP" sz="4000" dirty="0" err="1">
                <a:solidFill>
                  <a:schemeClr val="tx1"/>
                </a:solidFill>
              </a:rPr>
              <a:t>giảng</a:t>
            </a:r>
            <a:endParaRPr sz="4000" b="0" i="0" u="none" strike="noStrike" cap="none" dirty="0">
              <a:solidFill>
                <a:schemeClr val="tx1"/>
              </a:solidFill>
              <a:sym typeface="Arial"/>
            </a:endParaRPr>
          </a:p>
        </p:txBody>
      </p:sp>
      <p:sp>
        <p:nvSpPr>
          <p:cNvPr id="97" name="Google Shape;97;p2"/>
          <p:cNvSpPr txBox="1"/>
          <p:nvPr/>
        </p:nvSpPr>
        <p:spPr>
          <a:xfrm>
            <a:off x="3222702" y="1228397"/>
            <a:ext cx="8969298" cy="5016718"/>
          </a:xfrm>
          <a:prstGeom prst="rect">
            <a:avLst/>
          </a:prstGeom>
          <a:noFill/>
          <a:ln>
            <a:noFill/>
          </a:ln>
        </p:spPr>
        <p:txBody>
          <a:bodyPr spcFirstLastPara="1" wrap="square" lIns="91425" tIns="45700" rIns="91425" bIns="45700" anchor="t" anchorCtr="0">
            <a:spAutoFit/>
          </a:bodyPr>
          <a:lstStyle/>
          <a:p>
            <a:pPr lvl="0"/>
            <a:r>
              <a:rPr lang="ja-JP" sz="4000" b="1" i="0" u="none" strike="noStrike" cap="none" dirty="0">
                <a:solidFill>
                  <a:schemeClr val="dk1"/>
                </a:solidFill>
                <a:latin typeface="Arial"/>
                <a:ea typeface="Arial"/>
                <a:cs typeface="Arial"/>
                <a:sym typeface="Arial"/>
              </a:rPr>
              <a:t>１</a:t>
            </a:r>
            <a:r>
              <a:rPr lang="ja-JP" sz="4000" b="1" i="0" u="none" strike="noStrike" cap="none" dirty="0" smtClean="0">
                <a:solidFill>
                  <a:schemeClr val="dk1"/>
                </a:solidFill>
                <a:latin typeface="Arial"/>
                <a:ea typeface="Arial"/>
                <a:cs typeface="Arial"/>
                <a:sym typeface="Arial"/>
              </a:rPr>
              <a:t>．</a:t>
            </a:r>
            <a:r>
              <a:rPr lang="en-US" altLang="ja-JP" sz="4000" b="1" dirty="0" err="1">
                <a:solidFill>
                  <a:schemeClr val="dk1"/>
                </a:solidFill>
              </a:rPr>
              <a:t>Mục</a:t>
            </a:r>
            <a:r>
              <a:rPr lang="en-US" altLang="ja-JP" sz="4000" b="1" dirty="0">
                <a:solidFill>
                  <a:schemeClr val="dk1"/>
                </a:solidFill>
              </a:rPr>
              <a:t> </a:t>
            </a:r>
            <a:r>
              <a:rPr lang="en-US" altLang="ja-JP" sz="4000" b="1" dirty="0" err="1">
                <a:solidFill>
                  <a:schemeClr val="dk1"/>
                </a:solidFill>
              </a:rPr>
              <a:t>tiêu</a:t>
            </a:r>
            <a:r>
              <a:rPr lang="en-US" altLang="ja-JP" sz="4000" b="1" dirty="0">
                <a:solidFill>
                  <a:schemeClr val="dk1"/>
                </a:solidFill>
              </a:rPr>
              <a:t> </a:t>
            </a:r>
            <a:r>
              <a:rPr lang="en-US" altLang="ja-JP" sz="4000" b="1" dirty="0" err="1">
                <a:solidFill>
                  <a:schemeClr val="dk1"/>
                </a:solidFill>
              </a:rPr>
              <a:t>của</a:t>
            </a:r>
            <a:r>
              <a:rPr lang="en-US" altLang="ja-JP" sz="4000" b="1" dirty="0">
                <a:solidFill>
                  <a:schemeClr val="dk1"/>
                </a:solidFill>
              </a:rPr>
              <a:t> </a:t>
            </a:r>
            <a:r>
              <a:rPr lang="en-US" altLang="ja-JP" sz="4000" b="1" dirty="0" err="1">
                <a:solidFill>
                  <a:schemeClr val="dk1"/>
                </a:solidFill>
              </a:rPr>
              <a:t>bài</a:t>
            </a:r>
            <a:endParaRPr lang="en-US" altLang="ja-JP" sz="4000" b="1" dirty="0">
              <a:solidFill>
                <a:schemeClr val="dk1"/>
              </a:solidFill>
            </a:endParaRPr>
          </a:p>
          <a:p>
            <a:pPr lvl="0"/>
            <a:r>
              <a:rPr lang="ja-JP" sz="4000" b="1" dirty="0" smtClean="0">
                <a:solidFill>
                  <a:schemeClr val="dk1"/>
                </a:solidFill>
                <a:latin typeface="Arial"/>
                <a:ea typeface="Arial"/>
                <a:cs typeface="Arial"/>
                <a:sym typeface="Arial"/>
              </a:rPr>
              <a:t>２．</a:t>
            </a:r>
            <a:r>
              <a:rPr lang="en-US" altLang="ja-JP" sz="4000" b="1" dirty="0" err="1">
                <a:solidFill>
                  <a:schemeClr val="dk1"/>
                </a:solidFill>
              </a:rPr>
              <a:t>Nhà</a:t>
            </a:r>
            <a:r>
              <a:rPr lang="en-US" altLang="ja-JP" sz="4000" b="1" dirty="0">
                <a:solidFill>
                  <a:schemeClr val="dk1"/>
                </a:solidFill>
              </a:rPr>
              <a:t> ở </a:t>
            </a:r>
            <a:r>
              <a:rPr lang="en-US" altLang="ja-JP" sz="4000" b="1" dirty="0" err="1">
                <a:solidFill>
                  <a:schemeClr val="dk1"/>
                </a:solidFill>
              </a:rPr>
              <a:t>Việt</a:t>
            </a:r>
            <a:r>
              <a:rPr lang="en-US" altLang="ja-JP" sz="4000" b="1" dirty="0">
                <a:solidFill>
                  <a:schemeClr val="dk1"/>
                </a:solidFill>
              </a:rPr>
              <a:t> </a:t>
            </a:r>
            <a:r>
              <a:rPr lang="en-US" altLang="ja-JP" sz="4000" b="1" dirty="0" smtClean="0">
                <a:solidFill>
                  <a:schemeClr val="dk1"/>
                </a:solidFill>
              </a:rPr>
              <a:t>Nam</a:t>
            </a:r>
            <a:endParaRPr sz="4000" b="1" dirty="0" smtClean="0">
              <a:solidFill>
                <a:schemeClr val="dk1"/>
              </a:solidFill>
              <a:latin typeface="Arial"/>
              <a:ea typeface="Arial"/>
              <a:cs typeface="Arial"/>
              <a:sym typeface="Arial"/>
            </a:endParaRPr>
          </a:p>
          <a:p>
            <a:pPr lvl="0"/>
            <a:r>
              <a:rPr lang="ja-JP" sz="4000" b="1" dirty="0" smtClean="0">
                <a:solidFill>
                  <a:schemeClr val="dk1"/>
                </a:solidFill>
                <a:latin typeface="Arial"/>
                <a:ea typeface="Arial"/>
                <a:cs typeface="Arial"/>
                <a:sym typeface="Arial"/>
              </a:rPr>
              <a:t>３．</a:t>
            </a:r>
            <a:r>
              <a:rPr lang="en-US" altLang="ja-JP" sz="4000" b="1" dirty="0" err="1">
                <a:solidFill>
                  <a:schemeClr val="dk1"/>
                </a:solidFill>
              </a:rPr>
              <a:t>Câu</a:t>
            </a:r>
            <a:r>
              <a:rPr lang="en-US" altLang="ja-JP" sz="4000" b="1" dirty="0">
                <a:solidFill>
                  <a:schemeClr val="dk1"/>
                </a:solidFill>
              </a:rPr>
              <a:t> </a:t>
            </a:r>
            <a:r>
              <a:rPr lang="en-US" altLang="ja-JP" sz="4000" b="1" dirty="0" err="1">
                <a:solidFill>
                  <a:schemeClr val="dk1"/>
                </a:solidFill>
              </a:rPr>
              <a:t>đố</a:t>
            </a:r>
            <a:r>
              <a:rPr lang="en-US" altLang="ja-JP" sz="4000" b="1" dirty="0">
                <a:solidFill>
                  <a:schemeClr val="dk1"/>
                </a:solidFill>
              </a:rPr>
              <a:t> </a:t>
            </a:r>
            <a:r>
              <a:rPr lang="en-US" altLang="ja-JP" sz="4000" b="1" dirty="0" err="1">
                <a:solidFill>
                  <a:schemeClr val="dk1"/>
                </a:solidFill>
              </a:rPr>
              <a:t>về</a:t>
            </a:r>
            <a:r>
              <a:rPr lang="en-US" altLang="ja-JP" sz="4000" b="1" dirty="0">
                <a:solidFill>
                  <a:schemeClr val="dk1"/>
                </a:solidFill>
              </a:rPr>
              <a:t> </a:t>
            </a:r>
            <a:r>
              <a:rPr lang="en-US" altLang="ja-JP" sz="4000" b="1" dirty="0" err="1">
                <a:solidFill>
                  <a:schemeClr val="dk1"/>
                </a:solidFill>
              </a:rPr>
              <a:t>nhà</a:t>
            </a:r>
            <a:r>
              <a:rPr lang="en-US" altLang="ja-JP" sz="4000" b="1" dirty="0">
                <a:solidFill>
                  <a:schemeClr val="dk1"/>
                </a:solidFill>
              </a:rPr>
              <a:t> </a:t>
            </a:r>
            <a:r>
              <a:rPr lang="en-US" altLang="ja-JP" sz="4000" b="1" dirty="0" err="1">
                <a:solidFill>
                  <a:schemeClr val="dk1"/>
                </a:solidFill>
              </a:rPr>
              <a:t>cửa</a:t>
            </a:r>
            <a:endParaRPr lang="en-US" altLang="ja-JP" sz="4000" b="1" dirty="0">
              <a:solidFill>
                <a:schemeClr val="dk1"/>
              </a:solidFill>
            </a:endParaRPr>
          </a:p>
          <a:p>
            <a:pPr lvl="0"/>
            <a:r>
              <a:rPr lang="ja-JP" sz="4000" b="1" dirty="0" smtClean="0">
                <a:solidFill>
                  <a:schemeClr val="dk1"/>
                </a:solidFill>
                <a:latin typeface="Arial"/>
                <a:ea typeface="Arial"/>
                <a:cs typeface="Arial"/>
                <a:sym typeface="Arial"/>
              </a:rPr>
              <a:t>４．</a:t>
            </a:r>
            <a:r>
              <a:rPr lang="en-US" altLang="ja-JP" sz="4000" b="1" dirty="0" err="1">
                <a:solidFill>
                  <a:schemeClr val="dk1"/>
                </a:solidFill>
              </a:rPr>
              <a:t>Nhà</a:t>
            </a:r>
            <a:r>
              <a:rPr lang="en-US" altLang="ja-JP" sz="4000" b="1" dirty="0">
                <a:solidFill>
                  <a:schemeClr val="dk1"/>
                </a:solidFill>
              </a:rPr>
              <a:t> ở </a:t>
            </a:r>
            <a:r>
              <a:rPr lang="en-US" altLang="ja-JP" sz="4000" b="1" dirty="0" err="1">
                <a:solidFill>
                  <a:schemeClr val="dk1"/>
                </a:solidFill>
              </a:rPr>
              <a:t>Nhật</a:t>
            </a:r>
            <a:endParaRPr sz="4000" b="1" dirty="0">
              <a:solidFill>
                <a:schemeClr val="dk1"/>
              </a:solidFill>
              <a:latin typeface="Arial"/>
              <a:ea typeface="Arial"/>
              <a:cs typeface="Arial"/>
              <a:sym typeface="Arial"/>
            </a:endParaRPr>
          </a:p>
          <a:p>
            <a:pPr lvl="0"/>
            <a:r>
              <a:rPr lang="ja-JP" sz="4000" b="1" dirty="0">
                <a:solidFill>
                  <a:schemeClr val="dk1"/>
                </a:solidFill>
                <a:latin typeface="Arial"/>
                <a:ea typeface="Arial"/>
                <a:cs typeface="Arial"/>
                <a:sym typeface="Arial"/>
              </a:rPr>
              <a:t>５</a:t>
            </a:r>
            <a:r>
              <a:rPr lang="ja-JP" sz="4000" b="1" dirty="0" smtClean="0">
                <a:solidFill>
                  <a:schemeClr val="dk1"/>
                </a:solidFill>
                <a:latin typeface="Arial"/>
                <a:ea typeface="Arial"/>
                <a:cs typeface="Arial"/>
                <a:sym typeface="Arial"/>
              </a:rPr>
              <a:t>．</a:t>
            </a:r>
            <a:r>
              <a:rPr lang="en-US" altLang="ja-JP" sz="4000" b="1" dirty="0" err="1">
                <a:solidFill>
                  <a:schemeClr val="dk1"/>
                </a:solidFill>
              </a:rPr>
              <a:t>Quy</a:t>
            </a:r>
            <a:r>
              <a:rPr lang="en-US" altLang="ja-JP" sz="4000" b="1" dirty="0">
                <a:solidFill>
                  <a:schemeClr val="dk1"/>
                </a:solidFill>
              </a:rPr>
              <a:t> </a:t>
            </a:r>
            <a:r>
              <a:rPr lang="en-US" altLang="ja-JP" sz="4000" b="1" dirty="0" err="1">
                <a:solidFill>
                  <a:schemeClr val="dk1"/>
                </a:solidFill>
              </a:rPr>
              <a:t>tắc</a:t>
            </a:r>
            <a:r>
              <a:rPr lang="en-US" altLang="ja-JP" sz="4000" b="1" dirty="0">
                <a:solidFill>
                  <a:schemeClr val="dk1"/>
                </a:solidFill>
              </a:rPr>
              <a:t> </a:t>
            </a:r>
            <a:r>
              <a:rPr lang="en-US" altLang="ja-JP" sz="4000" b="1" dirty="0" err="1">
                <a:solidFill>
                  <a:schemeClr val="dk1"/>
                </a:solidFill>
              </a:rPr>
              <a:t>ứng</a:t>
            </a:r>
            <a:r>
              <a:rPr lang="en-US" altLang="ja-JP" sz="4000" b="1" dirty="0">
                <a:solidFill>
                  <a:schemeClr val="dk1"/>
                </a:solidFill>
              </a:rPr>
              <a:t> </a:t>
            </a:r>
            <a:r>
              <a:rPr lang="en-US" altLang="ja-JP" sz="4000" b="1" dirty="0" err="1">
                <a:solidFill>
                  <a:schemeClr val="dk1"/>
                </a:solidFill>
              </a:rPr>
              <a:t>xử</a:t>
            </a:r>
            <a:r>
              <a:rPr lang="en-US" altLang="ja-JP" sz="4000" b="1" dirty="0">
                <a:solidFill>
                  <a:schemeClr val="dk1"/>
                </a:solidFill>
              </a:rPr>
              <a:t> </a:t>
            </a:r>
            <a:r>
              <a:rPr lang="en-US" altLang="ja-JP" sz="4000" b="1" dirty="0" err="1">
                <a:solidFill>
                  <a:schemeClr val="dk1"/>
                </a:solidFill>
              </a:rPr>
              <a:t>và</a:t>
            </a:r>
            <a:r>
              <a:rPr lang="en-US" altLang="ja-JP" sz="4000" b="1" dirty="0">
                <a:solidFill>
                  <a:schemeClr val="dk1"/>
                </a:solidFill>
              </a:rPr>
              <a:t> </a:t>
            </a:r>
            <a:r>
              <a:rPr lang="en-US" altLang="ja-JP" sz="4000" b="1" dirty="0" err="1">
                <a:solidFill>
                  <a:schemeClr val="dk1"/>
                </a:solidFill>
              </a:rPr>
              <a:t>quy</a:t>
            </a:r>
            <a:r>
              <a:rPr lang="en-US" altLang="ja-JP" sz="4000" b="1" dirty="0">
                <a:solidFill>
                  <a:schemeClr val="dk1"/>
                </a:solidFill>
              </a:rPr>
              <a:t> </a:t>
            </a:r>
            <a:r>
              <a:rPr lang="en-US" altLang="ja-JP" sz="4000" b="1" dirty="0" err="1">
                <a:solidFill>
                  <a:schemeClr val="dk1"/>
                </a:solidFill>
              </a:rPr>
              <a:t>định</a:t>
            </a:r>
            <a:r>
              <a:rPr lang="en-US" altLang="ja-JP" sz="4000" b="1" dirty="0">
                <a:solidFill>
                  <a:schemeClr val="dk1"/>
                </a:solidFill>
              </a:rPr>
              <a:t> </a:t>
            </a:r>
            <a:r>
              <a:rPr lang="en-US" altLang="ja-JP" sz="4000" b="1" err="1">
                <a:solidFill>
                  <a:schemeClr val="dk1"/>
                </a:solidFill>
              </a:rPr>
              <a:t>về</a:t>
            </a:r>
            <a:r>
              <a:rPr lang="en-US" altLang="ja-JP" sz="4000" b="1">
                <a:solidFill>
                  <a:schemeClr val="dk1"/>
                </a:solidFill>
              </a:rPr>
              <a:t> </a:t>
            </a:r>
            <a:r>
              <a:rPr lang="en-US" altLang="ja-JP" sz="4000" b="1" smtClean="0">
                <a:solidFill>
                  <a:schemeClr val="dk1"/>
                </a:solidFill>
              </a:rPr>
              <a:t>sinh hoạt ở Nhật</a:t>
            </a:r>
            <a:endParaRPr lang="en-US" altLang="ja-JP" sz="4000" b="1" dirty="0" smtClean="0">
              <a:solidFill>
                <a:schemeClr val="dk1"/>
              </a:solidFill>
            </a:endParaRPr>
          </a:p>
          <a:p>
            <a:pPr lvl="0"/>
            <a:r>
              <a:rPr lang="ja-JP" sz="4000" b="1" dirty="0" smtClean="0">
                <a:solidFill>
                  <a:schemeClr val="dk1"/>
                </a:solidFill>
                <a:latin typeface="Arial"/>
                <a:ea typeface="Arial"/>
                <a:cs typeface="Arial"/>
                <a:sym typeface="Arial"/>
              </a:rPr>
              <a:t>６．</a:t>
            </a:r>
            <a:r>
              <a:rPr lang="vi-VN" altLang="ja-JP" sz="4000" b="1" dirty="0">
                <a:solidFill>
                  <a:schemeClr val="dk1"/>
                </a:solidFill>
              </a:rPr>
              <a:t>Cách suy nghĩ của người </a:t>
            </a:r>
            <a:r>
              <a:rPr lang="vi-VN" altLang="ja-JP" sz="4000" b="1" dirty="0" smtClean="0">
                <a:solidFill>
                  <a:schemeClr val="dk1"/>
                </a:solidFill>
              </a:rPr>
              <a:t>Nhật</a:t>
            </a:r>
            <a:endParaRPr sz="4000" b="1" dirty="0" smtClean="0">
              <a:solidFill>
                <a:schemeClr val="dk1"/>
              </a:solidFill>
              <a:latin typeface="Arial"/>
              <a:ea typeface="Arial"/>
              <a:cs typeface="Arial"/>
              <a:sym typeface="Arial"/>
            </a:endParaRPr>
          </a:p>
          <a:p>
            <a:pPr lvl="0"/>
            <a:r>
              <a:rPr lang="ja-JP" sz="4000" b="1" dirty="0" smtClean="0">
                <a:solidFill>
                  <a:schemeClr val="dk1"/>
                </a:solidFill>
                <a:latin typeface="Arial"/>
                <a:ea typeface="Arial"/>
                <a:cs typeface="Arial"/>
                <a:sym typeface="Arial"/>
              </a:rPr>
              <a:t>７．</a:t>
            </a:r>
            <a:r>
              <a:rPr lang="en-US" altLang="ja-JP" sz="4000" b="1" dirty="0" err="1">
                <a:solidFill>
                  <a:schemeClr val="dk1"/>
                </a:solidFill>
              </a:rPr>
              <a:t>Kết</a:t>
            </a:r>
            <a:r>
              <a:rPr lang="en-US" altLang="ja-JP" sz="4000" b="1" dirty="0">
                <a:solidFill>
                  <a:schemeClr val="dk1"/>
                </a:solidFill>
              </a:rPr>
              <a:t> </a:t>
            </a:r>
            <a:r>
              <a:rPr lang="en-US" altLang="ja-JP" sz="4000" b="1" dirty="0" err="1">
                <a:solidFill>
                  <a:schemeClr val="dk1"/>
                </a:solidFill>
              </a:rPr>
              <a:t>luận</a:t>
            </a:r>
            <a:endParaRPr sz="4000" b="1" dirty="0">
              <a:solidFill>
                <a:schemeClr val="dk1"/>
              </a:solidFill>
              <a:latin typeface="Arial"/>
              <a:ea typeface="Arial"/>
              <a:cs typeface="Arial"/>
              <a:sym typeface="Arial"/>
            </a:endParaRPr>
          </a:p>
        </p:txBody>
      </p:sp>
      <p:pic>
        <p:nvPicPr>
          <p:cNvPr id="99" name="Google Shape;99;p2" descr="広告 単色塗りつぶし"/>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4151" y="1962675"/>
            <a:ext cx="914400" cy="914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animEffect transition="in" filter="fade">
                                      <p:cBhvr>
                                        <p:cTn id="7" dur="1000"/>
                                        <p:tgtEl>
                                          <p:spTgt spid="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xEl>
                                              <p:pRg st="1" end="1"/>
                                            </p:txEl>
                                          </p:spTgt>
                                        </p:tgtEl>
                                        <p:attrNameLst>
                                          <p:attrName>style.visibility</p:attrName>
                                        </p:attrNameLst>
                                      </p:cBhvr>
                                      <p:to>
                                        <p:strVal val="visible"/>
                                      </p:to>
                                    </p:set>
                                    <p:animEffect transition="in" filter="fade">
                                      <p:cBhvr>
                                        <p:cTn id="12" dur="1000"/>
                                        <p:tgtEl>
                                          <p:spTgt spid="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
                                            <p:txEl>
                                              <p:pRg st="2" end="2"/>
                                            </p:txEl>
                                          </p:spTgt>
                                        </p:tgtEl>
                                        <p:attrNameLst>
                                          <p:attrName>style.visibility</p:attrName>
                                        </p:attrNameLst>
                                      </p:cBhvr>
                                      <p:to>
                                        <p:strVal val="visible"/>
                                      </p:to>
                                    </p:set>
                                    <p:animEffect transition="in" filter="fade">
                                      <p:cBhvr>
                                        <p:cTn id="17" dur="1000"/>
                                        <p:tgtEl>
                                          <p:spTgt spid="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
                                            <p:txEl>
                                              <p:pRg st="3" end="3"/>
                                            </p:txEl>
                                          </p:spTgt>
                                        </p:tgtEl>
                                        <p:attrNameLst>
                                          <p:attrName>style.visibility</p:attrName>
                                        </p:attrNameLst>
                                      </p:cBhvr>
                                      <p:to>
                                        <p:strVal val="visible"/>
                                      </p:to>
                                    </p:set>
                                    <p:animEffect transition="in" filter="fade">
                                      <p:cBhvr>
                                        <p:cTn id="22" dur="1000"/>
                                        <p:tgtEl>
                                          <p:spTgt spid="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7">
                                            <p:txEl>
                                              <p:pRg st="4" end="4"/>
                                            </p:txEl>
                                          </p:spTgt>
                                        </p:tgtEl>
                                        <p:attrNameLst>
                                          <p:attrName>style.visibility</p:attrName>
                                        </p:attrNameLst>
                                      </p:cBhvr>
                                      <p:to>
                                        <p:strVal val="visible"/>
                                      </p:to>
                                    </p:set>
                                    <p:animEffect transition="in" filter="fade">
                                      <p:cBhvr>
                                        <p:cTn id="27" dur="1000"/>
                                        <p:tgtEl>
                                          <p:spTgt spid="9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7">
                                            <p:txEl>
                                              <p:pRg st="5" end="5"/>
                                            </p:txEl>
                                          </p:spTgt>
                                        </p:tgtEl>
                                        <p:attrNameLst>
                                          <p:attrName>style.visibility</p:attrName>
                                        </p:attrNameLst>
                                      </p:cBhvr>
                                      <p:to>
                                        <p:strVal val="visible"/>
                                      </p:to>
                                    </p:set>
                                    <p:animEffect transition="in" filter="fade">
                                      <p:cBhvr>
                                        <p:cTn id="32" dur="1000"/>
                                        <p:tgtEl>
                                          <p:spTgt spid="9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7">
                                            <p:txEl>
                                              <p:pRg st="6" end="6"/>
                                            </p:txEl>
                                          </p:spTgt>
                                        </p:tgtEl>
                                        <p:attrNameLst>
                                          <p:attrName>style.visibility</p:attrName>
                                        </p:attrNameLst>
                                      </p:cBhvr>
                                      <p:to>
                                        <p:strVal val="visible"/>
                                      </p:to>
                                    </p:set>
                                    <p:animEffect transition="in" filter="fade">
                                      <p:cBhvr>
                                        <p:cTn id="37" dur="1000"/>
                                        <p:tgtEl>
                                          <p:spTgt spid="9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20"/>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7555741" y="117958"/>
            <a:ext cx="4444193" cy="6624755"/>
          </a:xfrm>
          <a:prstGeom prst="rect">
            <a:avLst/>
          </a:prstGeom>
          <a:noFill/>
          <a:ln>
            <a:noFill/>
          </a:ln>
        </p:spPr>
      </p:pic>
      <p:pic>
        <p:nvPicPr>
          <p:cNvPr id="256" name="Google Shape;256;p20"/>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230687" y="424318"/>
            <a:ext cx="7204553" cy="5403415"/>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21"/>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346074" y="962026"/>
            <a:ext cx="5716931" cy="5210173"/>
          </a:xfrm>
          <a:prstGeom prst="rect">
            <a:avLst/>
          </a:prstGeom>
          <a:noFill/>
          <a:ln>
            <a:noFill/>
          </a:ln>
        </p:spPr>
      </p:pic>
      <p:pic>
        <p:nvPicPr>
          <p:cNvPr id="263" name="Google Shape;263;p21"/>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6569075" y="731838"/>
            <a:ext cx="5437850" cy="5440361"/>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22"/>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7412153" y="232165"/>
            <a:ext cx="4090267" cy="3067700"/>
          </a:xfrm>
          <a:prstGeom prst="rect">
            <a:avLst/>
          </a:prstGeom>
          <a:noFill/>
          <a:ln>
            <a:noFill/>
          </a:ln>
        </p:spPr>
      </p:pic>
      <p:pic>
        <p:nvPicPr>
          <p:cNvPr id="270" name="Google Shape;270;p22"/>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580384" y="39980"/>
            <a:ext cx="4090267" cy="3067700"/>
          </a:xfrm>
          <a:prstGeom prst="rect">
            <a:avLst/>
          </a:prstGeom>
          <a:noFill/>
          <a:ln>
            <a:noFill/>
          </a:ln>
        </p:spPr>
      </p:pic>
      <p:pic>
        <p:nvPicPr>
          <p:cNvPr id="271" name="Google Shape;271;p22"/>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7402036" y="3520048"/>
            <a:ext cx="4100384" cy="3075288"/>
          </a:xfrm>
          <a:prstGeom prst="rect">
            <a:avLst/>
          </a:prstGeom>
          <a:noFill/>
          <a:ln>
            <a:noFill/>
          </a:ln>
        </p:spPr>
      </p:pic>
      <p:pic>
        <p:nvPicPr>
          <p:cNvPr id="272" name="Google Shape;272;p22"/>
          <p:cNvPicPr preferRelativeResize="0"/>
          <p:nvPr/>
        </p:nvPicPr>
        <p:blipFill rotWithShape="1">
          <a:blip r:embed="rId6">
            <a:alphaModFix/>
            <a:extLst>
              <a:ext uri="{28A0092B-C50C-407E-A947-70E740481C1C}">
                <a14:useLocalDpi xmlns:a14="http://schemas.microsoft.com/office/drawing/2010/main"/>
              </a:ext>
            </a:extLst>
          </a:blip>
          <a:srcRect/>
          <a:stretch/>
        </p:blipFill>
        <p:spPr>
          <a:xfrm>
            <a:off x="2384703" y="3190611"/>
            <a:ext cx="4551648" cy="3413736"/>
          </a:xfrm>
          <a:prstGeom prst="rect">
            <a:avLst/>
          </a:prstGeom>
          <a:noFill/>
          <a:ln>
            <a:noFill/>
          </a:ln>
        </p:spPr>
      </p:pic>
      <p:sp>
        <p:nvSpPr>
          <p:cNvPr id="273" name="Google Shape;273;p22"/>
          <p:cNvSpPr/>
          <p:nvPr/>
        </p:nvSpPr>
        <p:spPr>
          <a:xfrm>
            <a:off x="4660527" y="3028950"/>
            <a:ext cx="1613721" cy="1577339"/>
          </a:xfrm>
          <a:prstGeom prst="donut">
            <a:avLst>
              <a:gd name="adj" fmla="val 9775"/>
            </a:avLst>
          </a:prstGeom>
          <a:solidFill>
            <a:srgbClr val="ED8BB5"/>
          </a:solidFill>
          <a:ln w="12700" cap="flat" cmpd="sng">
            <a:solidFill>
              <a:srgbClr val="E462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74" name="Google Shape;274;p22"/>
          <p:cNvPicPr preferRelativeResize="0"/>
          <p:nvPr/>
        </p:nvPicPr>
        <p:blipFill rotWithShape="1">
          <a:blip r:embed="rId7">
            <a:alphaModFix/>
            <a:extLst>
              <a:ext uri="{28A0092B-C50C-407E-A947-70E740481C1C}">
                <a14:useLocalDpi xmlns:a14="http://schemas.microsoft.com/office/drawing/2010/main"/>
              </a:ext>
            </a:extLst>
          </a:blip>
          <a:srcRect/>
          <a:stretch/>
        </p:blipFill>
        <p:spPr>
          <a:xfrm rot="-8159232">
            <a:off x="3911584" y="1579665"/>
            <a:ext cx="1983819" cy="18922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1000"/>
                                        <p:tgtEl>
                                          <p:spTgt spid="269"/>
                                        </p:tgtEl>
                                      </p:cBhvr>
                                    </p:animEffect>
                                  </p:childTnLst>
                                </p:cTn>
                              </p:par>
                              <p:par>
                                <p:cTn id="8" presetID="10" presetClass="entr" presetSubtype="0" fill="hold" nodeType="withEffect">
                                  <p:stCondLst>
                                    <p:cond delay="0"/>
                                  </p:stCondLst>
                                  <p:childTnLst>
                                    <p:set>
                                      <p:cBhvr>
                                        <p:cTn id="9" dur="1" fill="hold">
                                          <p:stCondLst>
                                            <p:cond delay="0"/>
                                          </p:stCondLst>
                                        </p:cTn>
                                        <p:tgtEl>
                                          <p:spTgt spid="271"/>
                                        </p:tgtEl>
                                        <p:attrNameLst>
                                          <p:attrName>style.visibility</p:attrName>
                                        </p:attrNameLst>
                                      </p:cBhvr>
                                      <p:to>
                                        <p:strVal val="visible"/>
                                      </p:to>
                                    </p:set>
                                    <p:animEffect transition="in" filter="fade">
                                      <p:cBhvr>
                                        <p:cTn id="10" dur="10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23" descr="社員寮のイラスト"/>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3419474" y="1143000"/>
            <a:ext cx="4497109" cy="3660837"/>
          </a:xfrm>
          <a:prstGeom prst="rect">
            <a:avLst/>
          </a:prstGeom>
          <a:noFill/>
          <a:ln>
            <a:noFill/>
          </a:ln>
        </p:spPr>
      </p:pic>
      <p:pic>
        <p:nvPicPr>
          <p:cNvPr id="281" name="Google Shape;281;p23" descr="家探しのイラスト"/>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8575" y="-209371"/>
            <a:ext cx="3617595" cy="3509067"/>
          </a:xfrm>
          <a:prstGeom prst="rect">
            <a:avLst/>
          </a:prstGeom>
          <a:noFill/>
          <a:ln>
            <a:noFill/>
          </a:ln>
        </p:spPr>
      </p:pic>
      <p:pic>
        <p:nvPicPr>
          <p:cNvPr id="282" name="Google Shape;282;p23" descr="アパートのイラスト（建物）"/>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6546695" y="2468880"/>
            <a:ext cx="5645305"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fade">
                                      <p:cBhvr>
                                        <p:cTn id="7" dur="500"/>
                                        <p:tgtEl>
                                          <p:spTgt spid="280"/>
                                        </p:tgtEl>
                                      </p:cBhvr>
                                    </p:animEffect>
                                  </p:childTnLst>
                                </p:cTn>
                              </p:par>
                              <p:par>
                                <p:cTn id="8" presetID="10" presetClass="entr" presetSubtype="0" fill="hold" nodeType="withEffect">
                                  <p:stCondLst>
                                    <p:cond delay="0"/>
                                  </p:stCondLst>
                                  <p:childTnLst>
                                    <p:set>
                                      <p:cBhvr>
                                        <p:cTn id="9" dur="1" fill="hold">
                                          <p:stCondLst>
                                            <p:cond delay="0"/>
                                          </p:stCondLst>
                                        </p:cTn>
                                        <p:tgtEl>
                                          <p:spTgt spid="282"/>
                                        </p:tgtEl>
                                        <p:attrNameLst>
                                          <p:attrName>style.visibility</p:attrName>
                                        </p:attrNameLst>
                                      </p:cBhvr>
                                      <p:to>
                                        <p:strVal val="visible"/>
                                      </p:to>
                                    </p:set>
                                    <p:animEffect transition="in" filter="fade">
                                      <p:cBhvr>
                                        <p:cTn id="10" dur="500"/>
                                        <p:tgtEl>
                                          <p:spTgt spid="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4"/>
          <p:cNvSpPr/>
          <p:nvPr/>
        </p:nvSpPr>
        <p:spPr>
          <a:xfrm>
            <a:off x="-38100" y="3208"/>
            <a:ext cx="3222702" cy="6854792"/>
          </a:xfrm>
          <a:prstGeom prst="rect">
            <a:avLst/>
          </a:prstGeom>
          <a:solidFill>
            <a:srgbClr val="F479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1" dirty="0">
              <a:solidFill>
                <a:schemeClr val="dk1"/>
              </a:solidFill>
              <a:latin typeface="Arial"/>
              <a:ea typeface="Arial"/>
              <a:cs typeface="Arial"/>
              <a:sym typeface="Arial"/>
            </a:endParaRPr>
          </a:p>
          <a:p>
            <a:pPr lvl="0" algn="ctr"/>
            <a:endParaRPr lang="en-US" altLang="ja-JP" sz="4000" b="1" dirty="0" smtClean="0">
              <a:solidFill>
                <a:schemeClr val="dk1"/>
              </a:solidFill>
            </a:endParaRPr>
          </a:p>
          <a:p>
            <a:pPr lvl="0" algn="ctr"/>
            <a:r>
              <a:rPr lang="en-US" altLang="ja-JP" sz="4000" b="1" dirty="0" err="1" smtClean="0">
                <a:solidFill>
                  <a:schemeClr val="dk1"/>
                </a:solidFill>
              </a:rPr>
              <a:t>Quy</a:t>
            </a:r>
            <a:r>
              <a:rPr lang="en-US" altLang="ja-JP" sz="4000" b="1" dirty="0" smtClean="0">
                <a:solidFill>
                  <a:schemeClr val="dk1"/>
                </a:solidFill>
              </a:rPr>
              <a:t> </a:t>
            </a:r>
            <a:r>
              <a:rPr lang="en-US" altLang="ja-JP" sz="4000" b="1" dirty="0" err="1" smtClean="0">
                <a:solidFill>
                  <a:schemeClr val="dk1"/>
                </a:solidFill>
              </a:rPr>
              <a:t>tắc</a:t>
            </a:r>
            <a:endParaRPr lang="en-US" altLang="ja-JP" sz="4000" b="1" dirty="0" smtClean="0">
              <a:solidFill>
                <a:schemeClr val="dk1"/>
              </a:solidFill>
            </a:endParaRPr>
          </a:p>
          <a:p>
            <a:pPr lvl="0" algn="ctr"/>
            <a:r>
              <a:rPr lang="en-US" altLang="ja-JP" sz="4000" b="1" dirty="0" err="1" smtClean="0">
                <a:solidFill>
                  <a:schemeClr val="dk1"/>
                </a:solidFill>
              </a:rPr>
              <a:t>ứng</a:t>
            </a:r>
            <a:r>
              <a:rPr lang="en-US" altLang="ja-JP" sz="4000" b="1" dirty="0" smtClean="0">
                <a:solidFill>
                  <a:schemeClr val="dk1"/>
                </a:solidFill>
              </a:rPr>
              <a:t> </a:t>
            </a:r>
            <a:r>
              <a:rPr lang="en-US" altLang="ja-JP" sz="4000" b="1" dirty="0" err="1">
                <a:solidFill>
                  <a:schemeClr val="dk1"/>
                </a:solidFill>
              </a:rPr>
              <a:t>xử</a:t>
            </a:r>
            <a:r>
              <a:rPr lang="en-US" altLang="ja-JP" sz="4000" b="1" dirty="0">
                <a:solidFill>
                  <a:schemeClr val="dk1"/>
                </a:solidFill>
              </a:rPr>
              <a:t> </a:t>
            </a:r>
            <a:r>
              <a:rPr lang="en-US" altLang="ja-JP" sz="4000" b="1" dirty="0" err="1">
                <a:solidFill>
                  <a:schemeClr val="dk1"/>
                </a:solidFill>
              </a:rPr>
              <a:t>và</a:t>
            </a:r>
            <a:r>
              <a:rPr lang="en-US" altLang="ja-JP" sz="4000" b="1" dirty="0">
                <a:solidFill>
                  <a:schemeClr val="dk1"/>
                </a:solidFill>
              </a:rPr>
              <a:t> </a:t>
            </a:r>
            <a:endParaRPr lang="en-US" altLang="ja-JP" sz="4000" b="1" dirty="0" smtClean="0">
              <a:solidFill>
                <a:schemeClr val="dk1"/>
              </a:solidFill>
            </a:endParaRPr>
          </a:p>
          <a:p>
            <a:pPr lvl="0" algn="ctr"/>
            <a:r>
              <a:rPr lang="en-US" altLang="ja-JP" sz="4000" b="1" dirty="0" err="1" smtClean="0">
                <a:solidFill>
                  <a:schemeClr val="dk1"/>
                </a:solidFill>
              </a:rPr>
              <a:t>quy</a:t>
            </a:r>
            <a:r>
              <a:rPr lang="en-US" altLang="ja-JP" sz="4000" b="1" dirty="0" smtClean="0">
                <a:solidFill>
                  <a:schemeClr val="dk1"/>
                </a:solidFill>
              </a:rPr>
              <a:t> </a:t>
            </a:r>
            <a:r>
              <a:rPr lang="en-US" altLang="ja-JP" sz="4000" b="1" err="1">
                <a:solidFill>
                  <a:schemeClr val="dk1"/>
                </a:solidFill>
              </a:rPr>
              <a:t>định</a:t>
            </a:r>
            <a:r>
              <a:rPr lang="en-US" altLang="ja-JP" sz="4000" b="1">
                <a:solidFill>
                  <a:schemeClr val="dk1"/>
                </a:solidFill>
              </a:rPr>
              <a:t> </a:t>
            </a:r>
            <a:r>
              <a:rPr lang="en-US" altLang="ja-JP" sz="4000" b="1" smtClean="0">
                <a:solidFill>
                  <a:schemeClr val="dk1"/>
                </a:solidFill>
              </a:rPr>
              <a:t>trong sinh hoạt </a:t>
            </a:r>
            <a:r>
              <a:rPr lang="en-US" altLang="ja-JP" sz="4000" b="1" dirty="0">
                <a:solidFill>
                  <a:schemeClr val="dk1"/>
                </a:solidFill>
              </a:rPr>
              <a:t>ở </a:t>
            </a:r>
            <a:r>
              <a:rPr lang="en-US" altLang="ja-JP" sz="4000" b="1" dirty="0" err="1">
                <a:solidFill>
                  <a:schemeClr val="dk1"/>
                </a:solidFill>
              </a:rPr>
              <a:t>Nhật</a:t>
            </a:r>
            <a:endParaRPr lang="en-US" altLang="ja-JP" sz="4000" b="1" dirty="0">
              <a:solidFill>
                <a:schemeClr val="dk1"/>
              </a:solidFill>
            </a:endParaRPr>
          </a:p>
        </p:txBody>
      </p:sp>
      <p:pic>
        <p:nvPicPr>
          <p:cNvPr id="290" name="Google Shape;290;p24" descr="ディスポーザーのイラスト"/>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6539429" y="113813"/>
            <a:ext cx="3075157" cy="3075157"/>
          </a:xfrm>
          <a:prstGeom prst="rect">
            <a:avLst/>
          </a:prstGeom>
          <a:noFill/>
          <a:ln>
            <a:noFill/>
          </a:ln>
        </p:spPr>
      </p:pic>
      <p:pic>
        <p:nvPicPr>
          <p:cNvPr id="291" name="Google Shape;291;p24" descr="屋外で宴会をしているイラスト"/>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7876271" y="3388103"/>
            <a:ext cx="4315729" cy="3418057"/>
          </a:xfrm>
          <a:prstGeom prst="rect">
            <a:avLst/>
          </a:prstGeom>
          <a:noFill/>
          <a:ln>
            <a:noFill/>
          </a:ln>
        </p:spPr>
      </p:pic>
      <p:pic>
        <p:nvPicPr>
          <p:cNvPr id="292" name="Google Shape;292;p24" descr="ゴミの分別のイラスト"/>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3184601" y="1557053"/>
            <a:ext cx="4315728" cy="3743894"/>
          </a:xfrm>
          <a:prstGeom prst="rect">
            <a:avLst/>
          </a:prstGeom>
          <a:noFill/>
          <a:ln>
            <a:noFill/>
          </a:ln>
        </p:spPr>
      </p:pic>
      <p:sp>
        <p:nvSpPr>
          <p:cNvPr id="7" name="Google Shape;527;p13"/>
          <p:cNvSpPr/>
          <p:nvPr/>
        </p:nvSpPr>
        <p:spPr>
          <a:xfrm>
            <a:off x="1224000" y="1980000"/>
            <a:ext cx="713678" cy="694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ja-JP" altLang="en-US" sz="4000" dirty="0"/>
              <a:t>５</a:t>
            </a:r>
            <a:endParaRP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5"/>
          <p:cNvSpPr/>
          <p:nvPr/>
        </p:nvSpPr>
        <p:spPr>
          <a:xfrm>
            <a:off x="5972173" y="898640"/>
            <a:ext cx="5729290" cy="5874439"/>
          </a:xfrm>
          <a:prstGeom prst="ellipse">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99" name="Google Shape;299;p25" descr="段ボール箱のイラスト（閉じた状態）"/>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397218" y="359076"/>
            <a:ext cx="2137145" cy="2137145"/>
          </a:xfrm>
          <a:prstGeom prst="rect">
            <a:avLst/>
          </a:prstGeom>
          <a:noFill/>
          <a:ln>
            <a:noFill/>
          </a:ln>
        </p:spPr>
      </p:pic>
      <p:pic>
        <p:nvPicPr>
          <p:cNvPr id="300" name="Google Shape;300;p25" descr="空のペットボトルのイラスト"/>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1213219" y="1048723"/>
            <a:ext cx="1106168" cy="1541698"/>
          </a:xfrm>
          <a:prstGeom prst="rect">
            <a:avLst/>
          </a:prstGeom>
          <a:noFill/>
          <a:ln>
            <a:noFill/>
          </a:ln>
        </p:spPr>
      </p:pic>
      <p:pic>
        <p:nvPicPr>
          <p:cNvPr id="301" name="Google Shape;301;p25" descr="空き瓶のイラスト（透明）"/>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6450594" y="2873491"/>
            <a:ext cx="950667" cy="2475695"/>
          </a:xfrm>
          <a:prstGeom prst="rect">
            <a:avLst/>
          </a:prstGeom>
          <a:noFill/>
          <a:ln>
            <a:noFill/>
          </a:ln>
        </p:spPr>
      </p:pic>
      <p:pic>
        <p:nvPicPr>
          <p:cNvPr id="302" name="Google Shape;302;p25" descr="お弁当箱のゴミのイラスト"/>
          <p:cNvPicPr preferRelativeResize="0"/>
          <p:nvPr/>
        </p:nvPicPr>
        <p:blipFill rotWithShape="1">
          <a:blip r:embed="rId6">
            <a:alphaModFix/>
            <a:extLst>
              <a:ext uri="{28A0092B-C50C-407E-A947-70E740481C1C}">
                <a14:useLocalDpi xmlns:a14="http://schemas.microsoft.com/office/drawing/2010/main"/>
              </a:ext>
            </a:extLst>
          </a:blip>
          <a:srcRect/>
          <a:stretch/>
        </p:blipFill>
        <p:spPr>
          <a:xfrm rot="-1601798">
            <a:off x="2376197" y="594644"/>
            <a:ext cx="1623430" cy="1623430"/>
          </a:xfrm>
          <a:prstGeom prst="rect">
            <a:avLst/>
          </a:prstGeom>
          <a:noFill/>
          <a:ln>
            <a:noFill/>
          </a:ln>
        </p:spPr>
      </p:pic>
      <p:pic>
        <p:nvPicPr>
          <p:cNvPr id="303" name="Google Shape;303;p25" descr="空き瓶のイラスト（透明）"/>
          <p:cNvPicPr preferRelativeResize="0"/>
          <p:nvPr/>
        </p:nvPicPr>
        <p:blipFill rotWithShape="1">
          <a:blip r:embed="rId7">
            <a:alphaModFix/>
            <a:extLst>
              <a:ext uri="{28A0092B-C50C-407E-A947-70E740481C1C}">
                <a14:useLocalDpi xmlns:a14="http://schemas.microsoft.com/office/drawing/2010/main"/>
              </a:ext>
            </a:extLst>
          </a:blip>
          <a:srcRect/>
          <a:stretch/>
        </p:blipFill>
        <p:spPr>
          <a:xfrm>
            <a:off x="903712" y="908181"/>
            <a:ext cx="754679" cy="1965310"/>
          </a:xfrm>
          <a:prstGeom prst="rect">
            <a:avLst/>
          </a:prstGeom>
          <a:noFill/>
          <a:ln>
            <a:noFill/>
          </a:ln>
        </p:spPr>
      </p:pic>
      <p:pic>
        <p:nvPicPr>
          <p:cNvPr id="304" name="Google Shape;304;p25" descr="プラスチックゴミのイラスト"/>
          <p:cNvPicPr preferRelativeResize="0"/>
          <p:nvPr/>
        </p:nvPicPr>
        <p:blipFill rotWithShape="1">
          <a:blip r:embed="rId8">
            <a:alphaModFix/>
            <a:extLst>
              <a:ext uri="{28A0092B-C50C-407E-A947-70E740481C1C}">
                <a14:useLocalDpi xmlns:a14="http://schemas.microsoft.com/office/drawing/2010/main"/>
              </a:ext>
            </a:extLst>
          </a:blip>
          <a:srcRect/>
          <a:stretch/>
        </p:blipFill>
        <p:spPr>
          <a:xfrm>
            <a:off x="2732697" y="898640"/>
            <a:ext cx="2039961" cy="2039961"/>
          </a:xfrm>
          <a:prstGeom prst="rect">
            <a:avLst/>
          </a:prstGeom>
          <a:noFill/>
          <a:ln>
            <a:noFill/>
          </a:ln>
        </p:spPr>
      </p:pic>
      <p:pic>
        <p:nvPicPr>
          <p:cNvPr id="305" name="Google Shape;305;p25" descr="缶ビールのイラスト（350ml缶）"/>
          <p:cNvPicPr preferRelativeResize="0"/>
          <p:nvPr/>
        </p:nvPicPr>
        <p:blipFill rotWithShape="1">
          <a:blip r:embed="rId9">
            <a:alphaModFix/>
            <a:extLst>
              <a:ext uri="{28A0092B-C50C-407E-A947-70E740481C1C}">
                <a14:useLocalDpi xmlns:a14="http://schemas.microsoft.com/office/drawing/2010/main"/>
              </a:ext>
            </a:extLst>
          </a:blip>
          <a:srcRect/>
          <a:stretch/>
        </p:blipFill>
        <p:spPr>
          <a:xfrm rot="4824476">
            <a:off x="4477855" y="1488743"/>
            <a:ext cx="1036143" cy="1079316"/>
          </a:xfrm>
          <a:prstGeom prst="rect">
            <a:avLst/>
          </a:prstGeom>
          <a:noFill/>
          <a:ln>
            <a:noFill/>
          </a:ln>
        </p:spPr>
      </p:pic>
      <p:sp>
        <p:nvSpPr>
          <p:cNvPr id="306" name="Google Shape;306;p25"/>
          <p:cNvSpPr/>
          <p:nvPr/>
        </p:nvSpPr>
        <p:spPr>
          <a:xfrm>
            <a:off x="5823260" y="779848"/>
            <a:ext cx="1180096" cy="1295600"/>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07" name="Google Shape;307;p25" descr="缶ビールのイラスト（350ml缶）"/>
          <p:cNvPicPr preferRelativeResize="0"/>
          <p:nvPr/>
        </p:nvPicPr>
        <p:blipFill rotWithShape="1">
          <a:blip r:embed="rId10">
            <a:alphaModFix/>
            <a:extLst>
              <a:ext uri="{28A0092B-C50C-407E-A947-70E740481C1C}">
                <a14:useLocalDpi xmlns:a14="http://schemas.microsoft.com/office/drawing/2010/main"/>
              </a:ext>
            </a:extLst>
          </a:blip>
          <a:srcRect/>
          <a:stretch/>
        </p:blipFill>
        <p:spPr>
          <a:xfrm>
            <a:off x="7131658" y="4021716"/>
            <a:ext cx="1305226" cy="1359611"/>
          </a:xfrm>
          <a:prstGeom prst="rect">
            <a:avLst/>
          </a:prstGeom>
          <a:noFill/>
          <a:ln>
            <a:noFill/>
          </a:ln>
        </p:spPr>
      </p:pic>
      <p:pic>
        <p:nvPicPr>
          <p:cNvPr id="308" name="Google Shape;308;p25" descr="プラスチックゴミのイラスト"/>
          <p:cNvPicPr preferRelativeResize="0"/>
          <p:nvPr/>
        </p:nvPicPr>
        <p:blipFill rotWithShape="1">
          <a:blip r:embed="rId8">
            <a:alphaModFix/>
            <a:extLst>
              <a:ext uri="{28A0092B-C50C-407E-A947-70E740481C1C}">
                <a14:useLocalDpi xmlns:a14="http://schemas.microsoft.com/office/drawing/2010/main"/>
              </a:ext>
            </a:extLst>
          </a:blip>
          <a:srcRect/>
          <a:stretch/>
        </p:blipFill>
        <p:spPr>
          <a:xfrm>
            <a:off x="7258482" y="175756"/>
            <a:ext cx="2256963" cy="2256963"/>
          </a:xfrm>
          <a:prstGeom prst="rect">
            <a:avLst/>
          </a:prstGeom>
          <a:noFill/>
          <a:ln>
            <a:noFill/>
          </a:ln>
        </p:spPr>
      </p:pic>
      <p:pic>
        <p:nvPicPr>
          <p:cNvPr id="309" name="Google Shape;309;p25" descr="お弁当箱のゴミのイラスト"/>
          <p:cNvPicPr preferRelativeResize="0"/>
          <p:nvPr/>
        </p:nvPicPr>
        <p:blipFill rotWithShape="1">
          <a:blip r:embed="rId11">
            <a:alphaModFix/>
            <a:extLst>
              <a:ext uri="{28A0092B-C50C-407E-A947-70E740481C1C}">
                <a14:useLocalDpi xmlns:a14="http://schemas.microsoft.com/office/drawing/2010/main"/>
              </a:ext>
            </a:extLst>
          </a:blip>
          <a:srcRect/>
          <a:stretch/>
        </p:blipFill>
        <p:spPr>
          <a:xfrm>
            <a:off x="565385" y="4737602"/>
            <a:ext cx="1702941" cy="1702941"/>
          </a:xfrm>
          <a:prstGeom prst="rect">
            <a:avLst/>
          </a:prstGeom>
          <a:noFill/>
          <a:ln>
            <a:noFill/>
          </a:ln>
        </p:spPr>
      </p:pic>
      <p:pic>
        <p:nvPicPr>
          <p:cNvPr id="310" name="Google Shape;310;p25" descr="お菓子の袋のゴミのイラスト"/>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140370" y="4813688"/>
            <a:ext cx="1697106" cy="1697106"/>
          </a:xfrm>
          <a:prstGeom prst="rect">
            <a:avLst/>
          </a:prstGeom>
          <a:noFill/>
          <a:ln>
            <a:noFill/>
          </a:ln>
        </p:spPr>
      </p:pic>
      <p:pic>
        <p:nvPicPr>
          <p:cNvPr id="311" name="Google Shape;311;p25" descr="空のペットボトルのイラスト"/>
          <p:cNvPicPr preferRelativeResize="0"/>
          <p:nvPr/>
        </p:nvPicPr>
        <p:blipFill rotWithShape="1">
          <a:blip r:embed="rId13">
            <a:alphaModFix/>
            <a:extLst>
              <a:ext uri="{28A0092B-C50C-407E-A947-70E740481C1C}">
                <a14:useLocalDpi xmlns:a14="http://schemas.microsoft.com/office/drawing/2010/main"/>
              </a:ext>
            </a:extLst>
          </a:blip>
          <a:srcRect/>
          <a:stretch/>
        </p:blipFill>
        <p:spPr>
          <a:xfrm>
            <a:off x="9001892" y="522188"/>
            <a:ext cx="1278902" cy="1782442"/>
          </a:xfrm>
          <a:prstGeom prst="rect">
            <a:avLst/>
          </a:prstGeom>
          <a:noFill/>
          <a:ln>
            <a:noFill/>
          </a:ln>
        </p:spPr>
      </p:pic>
      <p:sp>
        <p:nvSpPr>
          <p:cNvPr id="312" name="Google Shape;312;p25"/>
          <p:cNvSpPr/>
          <p:nvPr/>
        </p:nvSpPr>
        <p:spPr>
          <a:xfrm rot="5895495">
            <a:off x="401177" y="3297351"/>
            <a:ext cx="1195440" cy="1278970"/>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 name="Google Shape;313;p25"/>
          <p:cNvSpPr/>
          <p:nvPr/>
        </p:nvSpPr>
        <p:spPr>
          <a:xfrm rot="1800000">
            <a:off x="5311920" y="2609704"/>
            <a:ext cx="1195440" cy="1278970"/>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 name="Google Shape;314;p25"/>
          <p:cNvSpPr/>
          <p:nvPr/>
        </p:nvSpPr>
        <p:spPr>
          <a:xfrm rot="4171628">
            <a:off x="3468879" y="3324546"/>
            <a:ext cx="1113715" cy="1372822"/>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15" name="Google Shape;315;p25" descr="ペットボトル・缶・瓶を洗っているイラスト（ゴミ出し）"/>
          <p:cNvPicPr preferRelativeResize="0"/>
          <p:nvPr/>
        </p:nvPicPr>
        <p:blipFill rotWithShape="1">
          <a:blip r:embed="rId14">
            <a:alphaModFix/>
            <a:extLst>
              <a:ext uri="{28A0092B-C50C-407E-A947-70E740481C1C}">
                <a14:useLocalDpi xmlns:a14="http://schemas.microsoft.com/office/drawing/2010/main"/>
              </a:ext>
            </a:extLst>
          </a:blip>
          <a:srcRect/>
          <a:stretch/>
        </p:blipFill>
        <p:spPr>
          <a:xfrm>
            <a:off x="8600776" y="2590421"/>
            <a:ext cx="2989462" cy="3146802"/>
          </a:xfrm>
          <a:prstGeom prst="rect">
            <a:avLst/>
          </a:prstGeom>
          <a:noFill/>
          <a:ln>
            <a:noFill/>
          </a:ln>
        </p:spPr>
      </p:pic>
      <p:pic>
        <p:nvPicPr>
          <p:cNvPr id="316" name="Google Shape;316;p25" descr="お菓子の袋のゴミのイラスト"/>
          <p:cNvPicPr preferRelativeResize="0"/>
          <p:nvPr/>
        </p:nvPicPr>
        <p:blipFill rotWithShape="1">
          <a:blip r:embed="rId15">
            <a:alphaModFix/>
            <a:extLst>
              <a:ext uri="{28A0092B-C50C-407E-A947-70E740481C1C}">
                <a14:useLocalDpi xmlns:a14="http://schemas.microsoft.com/office/drawing/2010/main"/>
              </a:ext>
            </a:extLst>
          </a:blip>
          <a:srcRect/>
          <a:stretch/>
        </p:blipFill>
        <p:spPr>
          <a:xfrm>
            <a:off x="1583158" y="1432904"/>
            <a:ext cx="1490074" cy="1490074"/>
          </a:xfrm>
          <a:prstGeom prst="rect">
            <a:avLst/>
          </a:prstGeom>
          <a:noFill/>
          <a:ln>
            <a:noFill/>
          </a:ln>
        </p:spPr>
      </p:pic>
      <p:pic>
        <p:nvPicPr>
          <p:cNvPr id="317" name="Google Shape;317;p25" descr="段ボール箱のイラスト（閉じた状態）"/>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3509978" y="4324187"/>
            <a:ext cx="2137145" cy="2137145"/>
          </a:xfrm>
          <a:prstGeom prst="rect">
            <a:avLst/>
          </a:prstGeom>
          <a:noFill/>
          <a:ln>
            <a:noFill/>
          </a:ln>
        </p:spPr>
      </p:pic>
      <p:pic>
        <p:nvPicPr>
          <p:cNvPr id="318" name="Google Shape;318;p25" descr="潰された段ボールのイラスト（ゴミ）"/>
          <p:cNvPicPr preferRelativeResize="0"/>
          <p:nvPr/>
        </p:nvPicPr>
        <p:blipFill rotWithShape="1">
          <a:blip r:embed="rId16">
            <a:alphaModFix/>
            <a:extLst>
              <a:ext uri="{28A0092B-C50C-407E-A947-70E740481C1C}">
                <a14:useLocalDpi xmlns:a14="http://schemas.microsoft.com/office/drawing/2010/main"/>
              </a:ext>
            </a:extLst>
          </a:blip>
          <a:srcRect/>
          <a:stretch/>
        </p:blipFill>
        <p:spPr>
          <a:xfrm>
            <a:off x="3361886" y="4573603"/>
            <a:ext cx="2201067" cy="2201067"/>
          </a:xfrm>
          <a:prstGeom prst="rect">
            <a:avLst/>
          </a:prstGeom>
          <a:noFill/>
          <a:ln>
            <a:noFill/>
          </a:ln>
        </p:spPr>
      </p:pic>
      <p:pic>
        <p:nvPicPr>
          <p:cNvPr id="319" name="Google Shape;319;p25" descr="古新聞のイラスト（ゴミ）"/>
          <p:cNvPicPr preferRelativeResize="0"/>
          <p:nvPr/>
        </p:nvPicPr>
        <p:blipFill rotWithShape="1">
          <a:blip r:embed="rId17">
            <a:alphaModFix/>
            <a:extLst>
              <a:ext uri="{28A0092B-C50C-407E-A947-70E740481C1C}">
                <a14:useLocalDpi xmlns:a14="http://schemas.microsoft.com/office/drawing/2010/main"/>
              </a:ext>
            </a:extLst>
          </a:blip>
          <a:srcRect/>
          <a:stretch/>
        </p:blipFill>
        <p:spPr>
          <a:xfrm>
            <a:off x="4355754" y="5117241"/>
            <a:ext cx="1600577" cy="1412509"/>
          </a:xfrm>
          <a:prstGeom prst="rect">
            <a:avLst/>
          </a:prstGeom>
          <a:noFill/>
          <a:ln>
            <a:noFill/>
          </a:ln>
        </p:spPr>
      </p:pic>
      <p:sp>
        <p:nvSpPr>
          <p:cNvPr id="320" name="Google Shape;320;p25"/>
          <p:cNvSpPr/>
          <p:nvPr/>
        </p:nvSpPr>
        <p:spPr>
          <a:xfrm rot="-5400000">
            <a:off x="7437612" y="-313050"/>
            <a:ext cx="2228644" cy="3139382"/>
          </a:xfrm>
          <a:prstGeom prst="ellipse">
            <a:avLst/>
          </a:prstGeom>
          <a:noFill/>
          <a:ln w="762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 name="Google Shape;321;p25"/>
          <p:cNvSpPr/>
          <p:nvPr/>
        </p:nvSpPr>
        <p:spPr>
          <a:xfrm rot="-5400000">
            <a:off x="5839493" y="2991678"/>
            <a:ext cx="2959918" cy="2234869"/>
          </a:xfrm>
          <a:prstGeom prst="ellipse">
            <a:avLst/>
          </a:prstGeom>
          <a:noFill/>
          <a:ln w="762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 name="Google Shape;322;p25"/>
          <p:cNvSpPr/>
          <p:nvPr/>
        </p:nvSpPr>
        <p:spPr>
          <a:xfrm rot="-5400000">
            <a:off x="3477376" y="4019381"/>
            <a:ext cx="2228644" cy="3139382"/>
          </a:xfrm>
          <a:prstGeom prst="ellipse">
            <a:avLst/>
          </a:prstGeom>
          <a:noFill/>
          <a:ln w="762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9"/>
                                        </p:tgtEl>
                                        <p:attrNameLst>
                                          <p:attrName>style.visibility</p:attrName>
                                        </p:attrNameLst>
                                      </p:cBhvr>
                                      <p:to>
                                        <p:strVal val="visible"/>
                                      </p:to>
                                    </p:set>
                                    <p:animEffect transition="in" filter="fade">
                                      <p:cBhvr>
                                        <p:cTn id="7" dur="500"/>
                                        <p:tgtEl>
                                          <p:spTgt spid="309"/>
                                        </p:tgtEl>
                                      </p:cBhvr>
                                    </p:animEffect>
                                  </p:childTnLst>
                                </p:cTn>
                              </p:par>
                              <p:par>
                                <p:cTn id="8" presetID="10" presetClass="entr" presetSubtype="0" fill="hold" nodeType="withEffect">
                                  <p:stCondLst>
                                    <p:cond delay="0"/>
                                  </p:stCondLst>
                                  <p:childTnLst>
                                    <p:set>
                                      <p:cBhvr>
                                        <p:cTn id="9" dur="1" fill="hold">
                                          <p:stCondLst>
                                            <p:cond delay="0"/>
                                          </p:stCondLst>
                                        </p:cTn>
                                        <p:tgtEl>
                                          <p:spTgt spid="310"/>
                                        </p:tgtEl>
                                        <p:attrNameLst>
                                          <p:attrName>style.visibility</p:attrName>
                                        </p:attrNameLst>
                                      </p:cBhvr>
                                      <p:to>
                                        <p:strVal val="visible"/>
                                      </p:to>
                                    </p:set>
                                    <p:animEffect transition="in" filter="fade">
                                      <p:cBhvr>
                                        <p:cTn id="10" dur="500"/>
                                        <p:tgtEl>
                                          <p:spTgt spid="310"/>
                                        </p:tgtEl>
                                      </p:cBhvr>
                                    </p:animEffect>
                                  </p:childTnLst>
                                </p:cTn>
                              </p:par>
                              <p:par>
                                <p:cTn id="11" presetID="10" presetClass="entr" presetSubtype="0" fill="hold" nodeType="withEffect">
                                  <p:stCondLst>
                                    <p:cond delay="0"/>
                                  </p:stCondLst>
                                  <p:childTnLst>
                                    <p:set>
                                      <p:cBhvr>
                                        <p:cTn id="12" dur="1" fill="hold">
                                          <p:stCondLst>
                                            <p:cond delay="0"/>
                                          </p:stCondLst>
                                        </p:cTn>
                                        <p:tgtEl>
                                          <p:spTgt spid="317"/>
                                        </p:tgtEl>
                                        <p:attrNameLst>
                                          <p:attrName>style.visibility</p:attrName>
                                        </p:attrNameLst>
                                      </p:cBhvr>
                                      <p:to>
                                        <p:strVal val="visible"/>
                                      </p:to>
                                    </p:set>
                                    <p:animEffect transition="in" filter="fade">
                                      <p:cBhvr>
                                        <p:cTn id="13" dur="500"/>
                                        <p:tgtEl>
                                          <p:spTgt spid="317"/>
                                        </p:tgtEl>
                                      </p:cBhvr>
                                    </p:animEffect>
                                  </p:childTnLst>
                                </p:cTn>
                              </p:par>
                              <p:par>
                                <p:cTn id="14" presetID="10" presetClass="entr" presetSubtype="0" fill="hold" nodeType="withEffect">
                                  <p:stCondLst>
                                    <p:cond delay="0"/>
                                  </p:stCondLst>
                                  <p:childTnLst>
                                    <p:set>
                                      <p:cBhvr>
                                        <p:cTn id="15" dur="1" fill="hold">
                                          <p:stCondLst>
                                            <p:cond delay="0"/>
                                          </p:stCondLst>
                                        </p:cTn>
                                        <p:tgtEl>
                                          <p:spTgt spid="301"/>
                                        </p:tgtEl>
                                        <p:attrNameLst>
                                          <p:attrName>style.visibility</p:attrName>
                                        </p:attrNameLst>
                                      </p:cBhvr>
                                      <p:to>
                                        <p:strVal val="visible"/>
                                      </p:to>
                                    </p:set>
                                    <p:animEffect transition="in" filter="fade">
                                      <p:cBhvr>
                                        <p:cTn id="16" dur="500"/>
                                        <p:tgtEl>
                                          <p:spTgt spid="301"/>
                                        </p:tgtEl>
                                      </p:cBhvr>
                                    </p:animEffect>
                                  </p:childTnLst>
                                </p:cTn>
                              </p:par>
                              <p:par>
                                <p:cTn id="17" presetID="10" presetClass="entr" presetSubtype="0" fill="hold" nodeType="withEffect">
                                  <p:stCondLst>
                                    <p:cond delay="0"/>
                                  </p:stCondLst>
                                  <p:childTnLst>
                                    <p:set>
                                      <p:cBhvr>
                                        <p:cTn id="18" dur="1" fill="hold">
                                          <p:stCondLst>
                                            <p:cond delay="0"/>
                                          </p:stCondLst>
                                        </p:cTn>
                                        <p:tgtEl>
                                          <p:spTgt spid="307"/>
                                        </p:tgtEl>
                                        <p:attrNameLst>
                                          <p:attrName>style.visibility</p:attrName>
                                        </p:attrNameLst>
                                      </p:cBhvr>
                                      <p:to>
                                        <p:strVal val="visible"/>
                                      </p:to>
                                    </p:set>
                                    <p:animEffect transition="in" filter="fade">
                                      <p:cBhvr>
                                        <p:cTn id="19" dur="500"/>
                                        <p:tgtEl>
                                          <p:spTgt spid="307"/>
                                        </p:tgtEl>
                                      </p:cBhvr>
                                    </p:animEffect>
                                  </p:childTnLst>
                                </p:cTn>
                              </p:par>
                              <p:par>
                                <p:cTn id="20" presetID="10" presetClass="entr" presetSubtype="0" fill="hold" nodeType="withEffect">
                                  <p:stCondLst>
                                    <p:cond delay="0"/>
                                  </p:stCondLst>
                                  <p:childTnLst>
                                    <p:set>
                                      <p:cBhvr>
                                        <p:cTn id="21" dur="1" fill="hold">
                                          <p:stCondLst>
                                            <p:cond delay="0"/>
                                          </p:stCondLst>
                                        </p:cTn>
                                        <p:tgtEl>
                                          <p:spTgt spid="308"/>
                                        </p:tgtEl>
                                        <p:attrNameLst>
                                          <p:attrName>style.visibility</p:attrName>
                                        </p:attrNameLst>
                                      </p:cBhvr>
                                      <p:to>
                                        <p:strVal val="visible"/>
                                      </p:to>
                                    </p:set>
                                    <p:animEffect transition="in" filter="fade">
                                      <p:cBhvr>
                                        <p:cTn id="22" dur="500"/>
                                        <p:tgtEl>
                                          <p:spTgt spid="308"/>
                                        </p:tgtEl>
                                      </p:cBhvr>
                                    </p:animEffect>
                                  </p:childTnLst>
                                </p:cTn>
                              </p:par>
                              <p:par>
                                <p:cTn id="23" presetID="10" presetClass="entr" presetSubtype="0" fill="hold" nodeType="withEffect">
                                  <p:stCondLst>
                                    <p:cond delay="0"/>
                                  </p:stCondLst>
                                  <p:childTnLst>
                                    <p:set>
                                      <p:cBhvr>
                                        <p:cTn id="24" dur="1" fill="hold">
                                          <p:stCondLst>
                                            <p:cond delay="0"/>
                                          </p:stCondLst>
                                        </p:cTn>
                                        <p:tgtEl>
                                          <p:spTgt spid="311"/>
                                        </p:tgtEl>
                                        <p:attrNameLst>
                                          <p:attrName>style.visibility</p:attrName>
                                        </p:attrNameLst>
                                      </p:cBhvr>
                                      <p:to>
                                        <p:strVal val="visible"/>
                                      </p:to>
                                    </p:set>
                                    <p:animEffect transition="in" filter="fade">
                                      <p:cBhvr>
                                        <p:cTn id="25" dur="500"/>
                                        <p:tgtEl>
                                          <p:spTgt spid="311"/>
                                        </p:tgtEl>
                                      </p:cBhvr>
                                    </p:animEffect>
                                  </p:childTnLst>
                                </p:cTn>
                              </p:par>
                              <p:par>
                                <p:cTn id="26" presetID="10" presetClass="entr" presetSubtype="0" fill="hold" nodeType="withEffect">
                                  <p:stCondLst>
                                    <p:cond delay="0"/>
                                  </p:stCondLst>
                                  <p:childTnLst>
                                    <p:set>
                                      <p:cBhvr>
                                        <p:cTn id="27" dur="1" fill="hold">
                                          <p:stCondLst>
                                            <p:cond delay="0"/>
                                          </p:stCondLst>
                                        </p:cTn>
                                        <p:tgtEl>
                                          <p:spTgt spid="306"/>
                                        </p:tgtEl>
                                        <p:attrNameLst>
                                          <p:attrName>style.visibility</p:attrName>
                                        </p:attrNameLst>
                                      </p:cBhvr>
                                      <p:to>
                                        <p:strVal val="visible"/>
                                      </p:to>
                                    </p:set>
                                    <p:animEffect transition="in" filter="fade">
                                      <p:cBhvr>
                                        <p:cTn id="28" dur="500"/>
                                        <p:tgtEl>
                                          <p:spTgt spid="306"/>
                                        </p:tgtEl>
                                      </p:cBhvr>
                                    </p:animEffect>
                                  </p:childTnLst>
                                </p:cTn>
                              </p:par>
                              <p:par>
                                <p:cTn id="29" presetID="10" presetClass="entr" presetSubtype="0" fill="hold" nodeType="withEffect">
                                  <p:stCondLst>
                                    <p:cond delay="0"/>
                                  </p:stCondLst>
                                  <p:childTnLst>
                                    <p:set>
                                      <p:cBhvr>
                                        <p:cTn id="30" dur="1" fill="hold">
                                          <p:stCondLst>
                                            <p:cond delay="0"/>
                                          </p:stCondLst>
                                        </p:cTn>
                                        <p:tgtEl>
                                          <p:spTgt spid="313"/>
                                        </p:tgtEl>
                                        <p:attrNameLst>
                                          <p:attrName>style.visibility</p:attrName>
                                        </p:attrNameLst>
                                      </p:cBhvr>
                                      <p:to>
                                        <p:strVal val="visible"/>
                                      </p:to>
                                    </p:set>
                                    <p:animEffect transition="in" filter="fade">
                                      <p:cBhvr>
                                        <p:cTn id="31" dur="500"/>
                                        <p:tgtEl>
                                          <p:spTgt spid="313"/>
                                        </p:tgtEl>
                                      </p:cBhvr>
                                    </p:animEffect>
                                  </p:childTnLst>
                                </p:cTn>
                              </p:par>
                              <p:par>
                                <p:cTn id="32" presetID="10" presetClass="entr" presetSubtype="0" fill="hold" nodeType="withEffect">
                                  <p:stCondLst>
                                    <p:cond delay="0"/>
                                  </p:stCondLst>
                                  <p:childTnLst>
                                    <p:set>
                                      <p:cBhvr>
                                        <p:cTn id="33" dur="1" fill="hold">
                                          <p:stCondLst>
                                            <p:cond delay="0"/>
                                          </p:stCondLst>
                                        </p:cTn>
                                        <p:tgtEl>
                                          <p:spTgt spid="314"/>
                                        </p:tgtEl>
                                        <p:attrNameLst>
                                          <p:attrName>style.visibility</p:attrName>
                                        </p:attrNameLst>
                                      </p:cBhvr>
                                      <p:to>
                                        <p:strVal val="visible"/>
                                      </p:to>
                                    </p:set>
                                    <p:animEffect transition="in" filter="fade">
                                      <p:cBhvr>
                                        <p:cTn id="34" dur="500"/>
                                        <p:tgtEl>
                                          <p:spTgt spid="314"/>
                                        </p:tgtEl>
                                      </p:cBhvr>
                                    </p:animEffect>
                                  </p:childTnLst>
                                </p:cTn>
                              </p:par>
                              <p:par>
                                <p:cTn id="35" presetID="10" presetClass="entr" presetSubtype="0" fill="hold" nodeType="withEffect">
                                  <p:stCondLst>
                                    <p:cond delay="0"/>
                                  </p:stCondLst>
                                  <p:childTnLst>
                                    <p:set>
                                      <p:cBhvr>
                                        <p:cTn id="36" dur="1" fill="hold">
                                          <p:stCondLst>
                                            <p:cond delay="0"/>
                                          </p:stCondLst>
                                        </p:cTn>
                                        <p:tgtEl>
                                          <p:spTgt spid="312"/>
                                        </p:tgtEl>
                                        <p:attrNameLst>
                                          <p:attrName>style.visibility</p:attrName>
                                        </p:attrNameLst>
                                      </p:cBhvr>
                                      <p:to>
                                        <p:strVal val="visible"/>
                                      </p:to>
                                    </p:set>
                                    <p:animEffect transition="in" filter="fade">
                                      <p:cBhvr>
                                        <p:cTn id="37" dur="500"/>
                                        <p:tgtEl>
                                          <p:spTgt spid="3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21"/>
                                        </p:tgtEl>
                                        <p:attrNameLst>
                                          <p:attrName>style.visibility</p:attrName>
                                        </p:attrNameLst>
                                      </p:cBhvr>
                                      <p:to>
                                        <p:strVal val="visible"/>
                                      </p:to>
                                    </p:set>
                                    <p:animEffect transition="in" filter="fade">
                                      <p:cBhvr>
                                        <p:cTn id="42" dur="500"/>
                                        <p:tgtEl>
                                          <p:spTgt spid="321"/>
                                        </p:tgtEl>
                                      </p:cBhvr>
                                    </p:animEffect>
                                  </p:childTnLst>
                                </p:cTn>
                              </p:par>
                              <p:par>
                                <p:cTn id="43" presetID="10" presetClass="entr" presetSubtype="0" fill="hold" nodeType="withEffect">
                                  <p:stCondLst>
                                    <p:cond delay="0"/>
                                  </p:stCondLst>
                                  <p:childTnLst>
                                    <p:set>
                                      <p:cBhvr>
                                        <p:cTn id="44" dur="1" fill="hold">
                                          <p:stCondLst>
                                            <p:cond delay="0"/>
                                          </p:stCondLst>
                                        </p:cTn>
                                        <p:tgtEl>
                                          <p:spTgt spid="322"/>
                                        </p:tgtEl>
                                        <p:attrNameLst>
                                          <p:attrName>style.visibility</p:attrName>
                                        </p:attrNameLst>
                                      </p:cBhvr>
                                      <p:to>
                                        <p:strVal val="visible"/>
                                      </p:to>
                                    </p:set>
                                    <p:animEffect transition="in" filter="fade">
                                      <p:cBhvr>
                                        <p:cTn id="45" dur="500"/>
                                        <p:tgtEl>
                                          <p:spTgt spid="322"/>
                                        </p:tgtEl>
                                      </p:cBhvr>
                                    </p:animEffect>
                                  </p:childTnLst>
                                </p:cTn>
                              </p:par>
                              <p:par>
                                <p:cTn id="46" presetID="10" presetClass="entr" presetSubtype="0" fill="hold" nodeType="withEffect">
                                  <p:stCondLst>
                                    <p:cond delay="0"/>
                                  </p:stCondLst>
                                  <p:childTnLst>
                                    <p:set>
                                      <p:cBhvr>
                                        <p:cTn id="47" dur="1" fill="hold">
                                          <p:stCondLst>
                                            <p:cond delay="0"/>
                                          </p:stCondLst>
                                        </p:cTn>
                                        <p:tgtEl>
                                          <p:spTgt spid="320"/>
                                        </p:tgtEl>
                                        <p:attrNameLst>
                                          <p:attrName>style.visibility</p:attrName>
                                        </p:attrNameLst>
                                      </p:cBhvr>
                                      <p:to>
                                        <p:strVal val="visible"/>
                                      </p:to>
                                    </p:set>
                                    <p:animEffect transition="in" filter="fade">
                                      <p:cBhvr>
                                        <p:cTn id="48" dur="500"/>
                                        <p:tgtEl>
                                          <p:spTgt spid="32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321"/>
                                        </p:tgtEl>
                                      </p:cBhvr>
                                    </p:animEffect>
                                    <p:set>
                                      <p:cBhvr>
                                        <p:cTn id="53" dur="1" fill="hold">
                                          <p:stCondLst>
                                            <p:cond delay="500"/>
                                          </p:stCondLst>
                                        </p:cTn>
                                        <p:tgtEl>
                                          <p:spTgt spid="321"/>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322"/>
                                        </p:tgtEl>
                                      </p:cBhvr>
                                    </p:animEffect>
                                    <p:set>
                                      <p:cBhvr>
                                        <p:cTn id="56" dur="1" fill="hold">
                                          <p:stCondLst>
                                            <p:cond delay="500"/>
                                          </p:stCondLst>
                                        </p:cTn>
                                        <p:tgtEl>
                                          <p:spTgt spid="322"/>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320"/>
                                        </p:tgtEl>
                                      </p:cBhvr>
                                    </p:animEffect>
                                    <p:set>
                                      <p:cBhvr>
                                        <p:cTn id="59" dur="1" fill="hold">
                                          <p:stCondLst>
                                            <p:cond delay="500"/>
                                          </p:stCondLst>
                                        </p:cTn>
                                        <p:tgtEl>
                                          <p:spTgt spid="320"/>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317"/>
                                        </p:tgtEl>
                                      </p:cBhvr>
                                    </p:animEffect>
                                    <p:set>
                                      <p:cBhvr>
                                        <p:cTn id="62" dur="1" fill="hold">
                                          <p:stCondLst>
                                            <p:cond delay="500"/>
                                          </p:stCondLst>
                                        </p:cTn>
                                        <p:tgtEl>
                                          <p:spTgt spid="317"/>
                                        </p:tgtEl>
                                        <p:attrNameLst>
                                          <p:attrName>style.visibility</p:attrName>
                                        </p:attrNameLst>
                                      </p:cBhvr>
                                      <p:to>
                                        <p:strVal val="hidden"/>
                                      </p:to>
                                    </p:set>
                                  </p:childTnLst>
                                </p:cTn>
                              </p:par>
                              <p:par>
                                <p:cTn id="63" presetID="10" presetClass="entr" presetSubtype="0" fill="hold" nodeType="withEffect">
                                  <p:stCondLst>
                                    <p:cond delay="0"/>
                                  </p:stCondLst>
                                  <p:childTnLst>
                                    <p:set>
                                      <p:cBhvr>
                                        <p:cTn id="64" dur="1" fill="hold">
                                          <p:stCondLst>
                                            <p:cond delay="0"/>
                                          </p:stCondLst>
                                        </p:cTn>
                                        <p:tgtEl>
                                          <p:spTgt spid="318"/>
                                        </p:tgtEl>
                                        <p:attrNameLst>
                                          <p:attrName>style.visibility</p:attrName>
                                        </p:attrNameLst>
                                      </p:cBhvr>
                                      <p:to>
                                        <p:strVal val="visible"/>
                                      </p:to>
                                    </p:set>
                                    <p:animEffect transition="in" filter="fade">
                                      <p:cBhvr>
                                        <p:cTn id="65" dur="500"/>
                                        <p:tgtEl>
                                          <p:spTgt spid="318"/>
                                        </p:tgtEl>
                                      </p:cBhvr>
                                    </p:animEffect>
                                  </p:childTnLst>
                                </p:cTn>
                              </p:par>
                              <p:par>
                                <p:cTn id="66" presetID="10" presetClass="entr" presetSubtype="0" fill="hold" nodeType="withEffect">
                                  <p:stCondLst>
                                    <p:cond delay="0"/>
                                  </p:stCondLst>
                                  <p:childTnLst>
                                    <p:set>
                                      <p:cBhvr>
                                        <p:cTn id="67" dur="1" fill="hold">
                                          <p:stCondLst>
                                            <p:cond delay="0"/>
                                          </p:stCondLst>
                                        </p:cTn>
                                        <p:tgtEl>
                                          <p:spTgt spid="319"/>
                                        </p:tgtEl>
                                        <p:attrNameLst>
                                          <p:attrName>style.visibility</p:attrName>
                                        </p:attrNameLst>
                                      </p:cBhvr>
                                      <p:to>
                                        <p:strVal val="visible"/>
                                      </p:to>
                                    </p:set>
                                    <p:animEffect transition="in" filter="fade">
                                      <p:cBhvr>
                                        <p:cTn id="68" dur="500"/>
                                        <p:tgtEl>
                                          <p:spTgt spid="319"/>
                                        </p:tgtEl>
                                      </p:cBhvr>
                                    </p:animEffect>
                                  </p:childTnLst>
                                </p:cTn>
                              </p:par>
                              <p:par>
                                <p:cTn id="69" presetID="10" presetClass="entr" presetSubtype="0" fill="hold" nodeType="withEffect">
                                  <p:stCondLst>
                                    <p:cond delay="0"/>
                                  </p:stCondLst>
                                  <p:childTnLst>
                                    <p:set>
                                      <p:cBhvr>
                                        <p:cTn id="70" dur="1" fill="hold">
                                          <p:stCondLst>
                                            <p:cond delay="0"/>
                                          </p:stCondLst>
                                        </p:cTn>
                                        <p:tgtEl>
                                          <p:spTgt spid="315"/>
                                        </p:tgtEl>
                                        <p:attrNameLst>
                                          <p:attrName>style.visibility</p:attrName>
                                        </p:attrNameLst>
                                      </p:cBhvr>
                                      <p:to>
                                        <p:strVal val="visible"/>
                                      </p:to>
                                    </p:set>
                                    <p:animEffect transition="in" filter="fade">
                                      <p:cBhvr>
                                        <p:cTn id="71" dur="500"/>
                                        <p:tgtEl>
                                          <p:spTgt spid="315"/>
                                        </p:tgtEl>
                                      </p:cBhvr>
                                    </p:animEffect>
                                  </p:childTnLst>
                                </p:cTn>
                              </p:par>
                              <p:par>
                                <p:cTn id="72" presetID="10" presetClass="entr" presetSubtype="0" fill="hold" nodeType="withEffect">
                                  <p:stCondLst>
                                    <p:cond delay="0"/>
                                  </p:stCondLst>
                                  <p:childTnLst>
                                    <p:set>
                                      <p:cBhvr>
                                        <p:cTn id="73" dur="1" fill="hold">
                                          <p:stCondLst>
                                            <p:cond delay="0"/>
                                          </p:stCondLst>
                                        </p:cTn>
                                        <p:tgtEl>
                                          <p:spTgt spid="298"/>
                                        </p:tgtEl>
                                        <p:attrNameLst>
                                          <p:attrName>style.visibility</p:attrName>
                                        </p:attrNameLst>
                                      </p:cBhvr>
                                      <p:to>
                                        <p:strVal val="visible"/>
                                      </p:to>
                                    </p:set>
                                    <p:animEffect transition="in" filter="fade">
                                      <p:cBhvr>
                                        <p:cTn id="74" dur="500"/>
                                        <p:tgtEl>
                                          <p:spTgt spid="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26" descr="ゴミ袋の束のイラスト"/>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608424" y="1400062"/>
            <a:ext cx="3952444" cy="3952444"/>
          </a:xfrm>
          <a:prstGeom prst="rect">
            <a:avLst/>
          </a:prstGeom>
          <a:noFill/>
          <a:ln>
            <a:noFill/>
          </a:ln>
        </p:spPr>
      </p:pic>
      <p:sp>
        <p:nvSpPr>
          <p:cNvPr id="329" name="Google Shape;329;p26"/>
          <p:cNvSpPr/>
          <p:nvPr/>
        </p:nvSpPr>
        <p:spPr>
          <a:xfrm>
            <a:off x="5105400" y="2019111"/>
            <a:ext cx="3909219" cy="3048189"/>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4000" b="1" dirty="0" smtClean="0">
                <a:solidFill>
                  <a:schemeClr val="bg1"/>
                </a:solidFill>
                <a:latin typeface="Arial"/>
                <a:ea typeface="Arial"/>
                <a:cs typeface="Arial"/>
                <a:sym typeface="Arial"/>
              </a:rPr>
              <a:t>〇〇</a:t>
            </a:r>
            <a:r>
              <a:rPr lang="ja-JP" sz="4000" b="1" dirty="0" smtClean="0">
                <a:solidFill>
                  <a:schemeClr val="bg1"/>
                </a:solidFill>
                <a:latin typeface="Arial"/>
                <a:ea typeface="Arial"/>
                <a:cs typeface="Arial"/>
                <a:sym typeface="Arial"/>
              </a:rPr>
              <a:t>市</a:t>
            </a:r>
            <a:endParaRPr sz="4000" b="1" dirty="0">
              <a:solidFill>
                <a:schemeClr val="bg1"/>
              </a:solidFill>
              <a:latin typeface="Arial"/>
              <a:ea typeface="Arial"/>
              <a:cs typeface="Arial"/>
              <a:sym typeface="Arial"/>
            </a:endParaRPr>
          </a:p>
          <a:p>
            <a:pPr marL="0" marR="0" lvl="0" indent="0" algn="ctr" rtl="0">
              <a:spcBef>
                <a:spcPts val="0"/>
              </a:spcBef>
              <a:spcAft>
                <a:spcPts val="0"/>
              </a:spcAft>
              <a:buNone/>
            </a:pPr>
            <a:r>
              <a:rPr lang="ja-JP" sz="4000" b="1" dirty="0">
                <a:solidFill>
                  <a:schemeClr val="bg1"/>
                </a:solidFill>
                <a:latin typeface="Arial"/>
                <a:ea typeface="Arial"/>
                <a:cs typeface="Arial"/>
                <a:sym typeface="Arial"/>
              </a:rPr>
              <a:t>ゴミ処理券</a:t>
            </a:r>
            <a:endParaRPr sz="4000" b="1" dirty="0">
              <a:solidFill>
                <a:schemeClr val="bg1"/>
              </a:solidFill>
              <a:latin typeface="Arial"/>
              <a:ea typeface="Arial"/>
              <a:cs typeface="Arial"/>
              <a:sym typeface="Arial"/>
            </a:endParaRPr>
          </a:p>
          <a:p>
            <a:pPr marL="0" marR="0" lvl="0" indent="0" algn="ctr" rtl="0">
              <a:spcBef>
                <a:spcPts val="0"/>
              </a:spcBef>
              <a:spcAft>
                <a:spcPts val="0"/>
              </a:spcAft>
              <a:buNone/>
            </a:pPr>
            <a:endParaRPr sz="3200" b="1" dirty="0">
              <a:solidFill>
                <a:schemeClr val="dk1"/>
              </a:solidFill>
              <a:latin typeface="Arial"/>
              <a:ea typeface="Arial"/>
              <a:cs typeface="Arial"/>
              <a:sym typeface="Arial"/>
            </a:endParaRPr>
          </a:p>
          <a:p>
            <a:pPr marL="0" marR="0" lvl="0" indent="0" algn="ctr" rtl="0">
              <a:spcBef>
                <a:spcPts val="0"/>
              </a:spcBef>
              <a:spcAft>
                <a:spcPts val="0"/>
              </a:spcAft>
              <a:buNone/>
            </a:pPr>
            <a:endParaRPr sz="3200" b="1" dirty="0">
              <a:solidFill>
                <a:schemeClr val="dk1"/>
              </a:solidFill>
              <a:latin typeface="Arial"/>
              <a:ea typeface="Arial"/>
              <a:cs typeface="Arial"/>
              <a:sym typeface="Arial"/>
            </a:endParaRPr>
          </a:p>
          <a:p>
            <a:pPr marL="0" marR="0" lvl="0" indent="0" algn="ctr" rtl="0">
              <a:spcBef>
                <a:spcPts val="0"/>
              </a:spcBef>
              <a:spcAft>
                <a:spcPts val="0"/>
              </a:spcAft>
              <a:buNone/>
            </a:pPr>
            <a:endParaRPr sz="3200" b="1" dirty="0">
              <a:solidFill>
                <a:schemeClr val="lt1"/>
              </a:solidFill>
              <a:latin typeface="Arial"/>
              <a:ea typeface="Arial"/>
              <a:cs typeface="Arial"/>
              <a:sym typeface="Arial"/>
            </a:endParaRPr>
          </a:p>
        </p:txBody>
      </p:sp>
      <p:pic>
        <p:nvPicPr>
          <p:cNvPr id="330" name="Google Shape;330;p26" descr="ソース画像を表示"/>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5639725" y="3475431"/>
            <a:ext cx="2987810" cy="1417945"/>
          </a:xfrm>
          <a:prstGeom prst="rect">
            <a:avLst/>
          </a:prstGeom>
          <a:noFill/>
          <a:ln>
            <a:noFill/>
          </a:ln>
        </p:spPr>
      </p:pic>
      <p:pic>
        <p:nvPicPr>
          <p:cNvPr id="331" name="Google Shape;331;p26" descr="半透明ゴミ袋のイラスト"/>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9341948" y="2645827"/>
            <a:ext cx="2557812" cy="2706679"/>
          </a:xfrm>
          <a:prstGeom prst="rect">
            <a:avLst/>
          </a:prstGeom>
          <a:noFill/>
          <a:ln>
            <a:noFill/>
          </a:ln>
        </p:spPr>
      </p:pic>
      <p:pic>
        <p:nvPicPr>
          <p:cNvPr id="332" name="Google Shape;332;p26"/>
          <p:cNvPicPr preferRelativeResize="0"/>
          <p:nvPr/>
        </p:nvPicPr>
        <p:blipFill rotWithShape="1">
          <a:blip r:embed="rId6">
            <a:alphaModFix/>
            <a:extLst>
              <a:ext uri="{28A0092B-C50C-407E-A947-70E740481C1C}">
                <a14:useLocalDpi xmlns:a14="http://schemas.microsoft.com/office/drawing/2010/main"/>
              </a:ext>
            </a:extLst>
          </a:blip>
          <a:srcRect/>
          <a:stretch/>
        </p:blipFill>
        <p:spPr>
          <a:xfrm rot="390186">
            <a:off x="10181080" y="3597131"/>
            <a:ext cx="879545" cy="637523"/>
          </a:xfrm>
          <a:prstGeom prst="rect">
            <a:avLst/>
          </a:prstGeom>
          <a:noFill/>
          <a:ln>
            <a:noFill/>
          </a:ln>
        </p:spPr>
      </p:pic>
      <p:pic>
        <p:nvPicPr>
          <p:cNvPr id="333" name="Google Shape;333;p26"/>
          <p:cNvPicPr preferRelativeResize="0"/>
          <p:nvPr/>
        </p:nvPicPr>
        <p:blipFill rotWithShape="1">
          <a:blip r:embed="rId7">
            <a:alphaModFix/>
            <a:extLst>
              <a:ext uri="{28A0092B-C50C-407E-A947-70E740481C1C}">
                <a14:useLocalDpi xmlns:a14="http://schemas.microsoft.com/office/drawing/2010/main"/>
              </a:ext>
            </a:extLst>
          </a:blip>
          <a:srcRect/>
          <a:stretch/>
        </p:blipFill>
        <p:spPr>
          <a:xfrm rot="9574446" flipH="1">
            <a:off x="8876512" y="2464216"/>
            <a:ext cx="1249969" cy="1652012"/>
          </a:xfrm>
          <a:prstGeom prst="rect">
            <a:avLst/>
          </a:prstGeom>
          <a:noFill/>
          <a:ln>
            <a:noFill/>
          </a:ln>
        </p:spPr>
      </p:pic>
      <p:sp>
        <p:nvSpPr>
          <p:cNvPr id="2" name="四角形吹き出し 1"/>
          <p:cNvSpPr/>
          <p:nvPr/>
        </p:nvSpPr>
        <p:spPr>
          <a:xfrm>
            <a:off x="5791200" y="228599"/>
            <a:ext cx="5302697" cy="1790511"/>
          </a:xfrm>
          <a:prstGeom prst="wedgeRectCallout">
            <a:avLst>
              <a:gd name="adj1" fmla="val 817"/>
              <a:gd name="adj2" fmla="val 81372"/>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400" b="1" dirty="0" err="1">
                <a:solidFill>
                  <a:schemeClr val="tx1"/>
                </a:solidFill>
              </a:rPr>
              <a:t>Thành</a:t>
            </a:r>
            <a:r>
              <a:rPr kumimoji="1" lang="en-US" altLang="ja-JP" sz="4400" b="1" dirty="0">
                <a:solidFill>
                  <a:schemeClr val="tx1"/>
                </a:solidFill>
              </a:rPr>
              <a:t> </a:t>
            </a:r>
            <a:r>
              <a:rPr kumimoji="1" lang="en-US" altLang="ja-JP" sz="4400" b="1" dirty="0" err="1">
                <a:solidFill>
                  <a:schemeClr val="tx1"/>
                </a:solidFill>
              </a:rPr>
              <a:t>phố</a:t>
            </a:r>
            <a:r>
              <a:rPr kumimoji="1" lang="en-US" altLang="ja-JP" sz="4400" b="1" dirty="0">
                <a:solidFill>
                  <a:schemeClr val="tx1"/>
                </a:solidFill>
              </a:rPr>
              <a:t> </a:t>
            </a:r>
            <a:r>
              <a:rPr kumimoji="1" lang="ja-JP" altLang="en-US" sz="4400" b="1" dirty="0" smtClean="0">
                <a:solidFill>
                  <a:schemeClr val="tx1"/>
                </a:solidFill>
              </a:rPr>
              <a:t>〇〇</a:t>
            </a:r>
            <a:endParaRPr kumimoji="1" lang="en-US" altLang="ja-JP" sz="4400" b="1" dirty="0" smtClean="0">
              <a:solidFill>
                <a:schemeClr val="tx1"/>
              </a:solidFill>
            </a:endParaRPr>
          </a:p>
          <a:p>
            <a:pPr algn="ctr"/>
            <a:r>
              <a:rPr kumimoji="1" lang="en-US" altLang="ja-JP" sz="4400" b="1" dirty="0" err="1" smtClean="0">
                <a:solidFill>
                  <a:schemeClr val="tx1"/>
                </a:solidFill>
              </a:rPr>
              <a:t>Phiếu</a:t>
            </a:r>
            <a:r>
              <a:rPr kumimoji="1" lang="en-US" altLang="ja-JP" sz="4400" b="1" dirty="0" smtClean="0">
                <a:solidFill>
                  <a:schemeClr val="tx1"/>
                </a:solidFill>
              </a:rPr>
              <a:t> </a:t>
            </a:r>
            <a:r>
              <a:rPr kumimoji="1" lang="en-US" altLang="ja-JP" sz="4400" b="1" dirty="0" err="1">
                <a:solidFill>
                  <a:schemeClr val="tx1"/>
                </a:solidFill>
              </a:rPr>
              <a:t>xử</a:t>
            </a:r>
            <a:r>
              <a:rPr kumimoji="1" lang="en-US" altLang="ja-JP" sz="4400" b="1" dirty="0">
                <a:solidFill>
                  <a:schemeClr val="tx1"/>
                </a:solidFill>
              </a:rPr>
              <a:t> </a:t>
            </a:r>
            <a:r>
              <a:rPr kumimoji="1" lang="en-US" altLang="ja-JP" sz="4400" b="1" dirty="0" err="1">
                <a:solidFill>
                  <a:schemeClr val="tx1"/>
                </a:solidFill>
              </a:rPr>
              <a:t>lý</a:t>
            </a:r>
            <a:r>
              <a:rPr kumimoji="1" lang="en-US" altLang="ja-JP" sz="4400" b="1" dirty="0">
                <a:solidFill>
                  <a:schemeClr val="tx1"/>
                </a:solidFill>
              </a:rPr>
              <a:t> </a:t>
            </a:r>
            <a:r>
              <a:rPr kumimoji="1" lang="en-US" altLang="ja-JP" sz="4400" b="1" dirty="0" err="1">
                <a:solidFill>
                  <a:schemeClr val="tx1"/>
                </a:solidFill>
              </a:rPr>
              <a:t>rác</a:t>
            </a:r>
            <a:endParaRPr kumimoji="1" lang="ja-JP" altLang="en-US" sz="4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animEffect transition="in" filter="fade">
                                      <p:cBhvr>
                                        <p:cTn id="7" dur="1000"/>
                                        <p:tgtEl>
                                          <p:spTgt spid="329"/>
                                        </p:tgtEl>
                                      </p:cBhvr>
                                    </p:animEffect>
                                  </p:childTnLst>
                                </p:cTn>
                              </p:par>
                              <p:par>
                                <p:cTn id="8" presetID="10" presetClass="entr" presetSubtype="0" fill="hold" nodeType="withEffect">
                                  <p:stCondLst>
                                    <p:cond delay="0"/>
                                  </p:stCondLst>
                                  <p:childTnLst>
                                    <p:set>
                                      <p:cBhvr>
                                        <p:cTn id="9" dur="1" fill="hold">
                                          <p:stCondLst>
                                            <p:cond delay="0"/>
                                          </p:stCondLst>
                                        </p:cTn>
                                        <p:tgtEl>
                                          <p:spTgt spid="330"/>
                                        </p:tgtEl>
                                        <p:attrNameLst>
                                          <p:attrName>style.visibility</p:attrName>
                                        </p:attrNameLst>
                                      </p:cBhvr>
                                      <p:to>
                                        <p:strVal val="visible"/>
                                      </p:to>
                                    </p:set>
                                    <p:animEffect transition="in" filter="fade">
                                      <p:cBhvr>
                                        <p:cTn id="10" dur="1000"/>
                                        <p:tgtEl>
                                          <p:spTgt spid="330"/>
                                        </p:tgtEl>
                                      </p:cBhvr>
                                    </p:animEffect>
                                  </p:childTnLst>
                                </p:cTn>
                              </p:par>
                              <p:par>
                                <p:cTn id="11" presetID="10" presetClass="entr" presetSubtype="0" fill="hold" nodeType="withEffect">
                                  <p:stCondLst>
                                    <p:cond delay="0"/>
                                  </p:stCondLst>
                                  <p:childTnLst>
                                    <p:set>
                                      <p:cBhvr>
                                        <p:cTn id="12" dur="1" fill="hold">
                                          <p:stCondLst>
                                            <p:cond delay="0"/>
                                          </p:stCondLst>
                                        </p:cTn>
                                        <p:tgtEl>
                                          <p:spTgt spid="331"/>
                                        </p:tgtEl>
                                        <p:attrNameLst>
                                          <p:attrName>style.visibility</p:attrName>
                                        </p:attrNameLst>
                                      </p:cBhvr>
                                      <p:to>
                                        <p:strVal val="visible"/>
                                      </p:to>
                                    </p:set>
                                    <p:animEffect transition="in" filter="fade">
                                      <p:cBhvr>
                                        <p:cTn id="13" dur="1000"/>
                                        <p:tgtEl>
                                          <p:spTgt spid="331"/>
                                        </p:tgtEl>
                                      </p:cBhvr>
                                    </p:animEffect>
                                  </p:childTnLst>
                                </p:cTn>
                              </p:par>
                              <p:par>
                                <p:cTn id="14" presetID="10" presetClass="entr" presetSubtype="0" fill="hold" nodeType="withEffect">
                                  <p:stCondLst>
                                    <p:cond delay="0"/>
                                  </p:stCondLst>
                                  <p:childTnLst>
                                    <p:set>
                                      <p:cBhvr>
                                        <p:cTn id="15" dur="1" fill="hold">
                                          <p:stCondLst>
                                            <p:cond delay="0"/>
                                          </p:stCondLst>
                                        </p:cTn>
                                        <p:tgtEl>
                                          <p:spTgt spid="332"/>
                                        </p:tgtEl>
                                        <p:attrNameLst>
                                          <p:attrName>style.visibility</p:attrName>
                                        </p:attrNameLst>
                                      </p:cBhvr>
                                      <p:to>
                                        <p:strVal val="visible"/>
                                      </p:to>
                                    </p:set>
                                    <p:animEffect transition="in" filter="fade">
                                      <p:cBhvr>
                                        <p:cTn id="16" dur="1000"/>
                                        <p:tgtEl>
                                          <p:spTgt spid="332"/>
                                        </p:tgtEl>
                                      </p:cBhvr>
                                    </p:animEffect>
                                  </p:childTnLst>
                                </p:cTn>
                              </p:par>
                              <p:par>
                                <p:cTn id="17" presetID="10" presetClass="entr" presetSubtype="0" fill="hold" nodeType="withEffect">
                                  <p:stCondLst>
                                    <p:cond delay="0"/>
                                  </p:stCondLst>
                                  <p:childTnLst>
                                    <p:set>
                                      <p:cBhvr>
                                        <p:cTn id="18" dur="1" fill="hold">
                                          <p:stCondLst>
                                            <p:cond delay="0"/>
                                          </p:stCondLst>
                                        </p:cTn>
                                        <p:tgtEl>
                                          <p:spTgt spid="333"/>
                                        </p:tgtEl>
                                        <p:attrNameLst>
                                          <p:attrName>style.visibility</p:attrName>
                                        </p:attrNameLst>
                                      </p:cBhvr>
                                      <p:to>
                                        <p:strVal val="visible"/>
                                      </p:to>
                                    </p:set>
                                    <p:animEffect transition="in" filter="fade">
                                      <p:cBhvr>
                                        <p:cTn id="19" dur="1000"/>
                                        <p:tgtEl>
                                          <p:spTgt spid="3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27" descr="ディスポーザーのイラスト"/>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5445280" y="1345580"/>
            <a:ext cx="4540869" cy="4540869"/>
          </a:xfrm>
          <a:prstGeom prst="rect">
            <a:avLst/>
          </a:prstGeom>
          <a:noFill/>
          <a:ln>
            <a:noFill/>
          </a:ln>
        </p:spPr>
      </p:pic>
      <p:pic>
        <p:nvPicPr>
          <p:cNvPr id="340" name="Google Shape;340;p27" descr="火傷をした女性のイラスト"/>
          <p:cNvPicPr preferRelativeResize="0"/>
          <p:nvPr/>
        </p:nvPicPr>
        <p:blipFill rotWithShape="1">
          <a:blip r:embed="rId4" cstate="email">
            <a:alphaModFix/>
            <a:extLst>
              <a:ext uri="{28A0092B-C50C-407E-A947-70E740481C1C}">
                <a14:useLocalDpi xmlns:a14="http://schemas.microsoft.com/office/drawing/2010/main"/>
              </a:ext>
            </a:extLst>
          </a:blip>
          <a:srcRect l="-1"/>
          <a:stretch/>
        </p:blipFill>
        <p:spPr>
          <a:xfrm rot="9328466">
            <a:off x="2469035" y="772632"/>
            <a:ext cx="5108727" cy="3686172"/>
          </a:xfrm>
          <a:prstGeom prst="rect">
            <a:avLst/>
          </a:prstGeom>
          <a:noFill/>
          <a:ln>
            <a:noFill/>
          </a:ln>
        </p:spPr>
      </p:pic>
      <p:sp>
        <p:nvSpPr>
          <p:cNvPr id="341" name="Google Shape;341;p27"/>
          <p:cNvSpPr/>
          <p:nvPr/>
        </p:nvSpPr>
        <p:spPr>
          <a:xfrm>
            <a:off x="3674525" y="971550"/>
            <a:ext cx="4842950" cy="4914900"/>
          </a:xfrm>
          <a:prstGeom prst="mathMultiply">
            <a:avLst>
              <a:gd name="adj1" fmla="val 12137"/>
            </a:avLst>
          </a:prstGeom>
          <a:solidFill>
            <a:srgbClr val="FF0000"/>
          </a:solid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800"/>
              <a:buFont typeface="Times New Roman"/>
              <a:buNone/>
            </a:pP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1"/>
                                        </p:tgtEl>
                                        <p:attrNameLst>
                                          <p:attrName>style.visibility</p:attrName>
                                        </p:attrNameLst>
                                      </p:cBhvr>
                                      <p:to>
                                        <p:strVal val="visible"/>
                                      </p:to>
                                    </p:set>
                                    <p:animEffect transition="in" filter="fade">
                                      <p:cBhvr>
                                        <p:cTn id="7" dur="1000"/>
                                        <p:tgtEl>
                                          <p:spTgt spid="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28" descr="固めて捨てる油のイラスト（ゴミ）"/>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8250402" y="223215"/>
            <a:ext cx="3278737" cy="3016437"/>
          </a:xfrm>
          <a:prstGeom prst="rect">
            <a:avLst/>
          </a:prstGeom>
          <a:noFill/>
          <a:ln>
            <a:noFill/>
          </a:ln>
        </p:spPr>
      </p:pic>
      <p:grpSp>
        <p:nvGrpSpPr>
          <p:cNvPr id="348" name="Google Shape;348;p28"/>
          <p:cNvGrpSpPr/>
          <p:nvPr/>
        </p:nvGrpSpPr>
        <p:grpSpPr>
          <a:xfrm>
            <a:off x="0" y="1524000"/>
            <a:ext cx="3810000" cy="3810000"/>
            <a:chOff x="363474" y="2257201"/>
            <a:chExt cx="3810000" cy="3810000"/>
          </a:xfrm>
        </p:grpSpPr>
        <p:pic>
          <p:nvPicPr>
            <p:cNvPr id="349" name="Google Shape;349;p28" descr="ペダルでフタを開けるゴミ箱のイラスト"/>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363474" y="2257201"/>
              <a:ext cx="3810000" cy="3810000"/>
            </a:xfrm>
            <a:prstGeom prst="rect">
              <a:avLst/>
            </a:prstGeom>
            <a:noFill/>
            <a:ln>
              <a:noFill/>
            </a:ln>
          </p:spPr>
        </p:pic>
        <p:pic>
          <p:nvPicPr>
            <p:cNvPr id="350" name="Google Shape;350;p28"/>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2038299" y="2750052"/>
              <a:ext cx="817244" cy="930559"/>
            </a:xfrm>
            <a:prstGeom prst="rect">
              <a:avLst/>
            </a:prstGeom>
            <a:noFill/>
            <a:ln>
              <a:noFill/>
            </a:ln>
          </p:spPr>
        </p:pic>
        <p:pic>
          <p:nvPicPr>
            <p:cNvPr id="351" name="Google Shape;351;p28" descr="薄切りのイラスト（野菜の切り方）"/>
            <p:cNvPicPr preferRelativeResize="0"/>
            <p:nvPr/>
          </p:nvPicPr>
          <p:blipFill rotWithShape="1">
            <a:blip r:embed="rId6">
              <a:alphaModFix/>
              <a:extLst>
                <a:ext uri="{28A0092B-C50C-407E-A947-70E740481C1C}">
                  <a14:useLocalDpi xmlns:a14="http://schemas.microsoft.com/office/drawing/2010/main"/>
                </a:ext>
              </a:extLst>
            </a:blip>
            <a:srcRect/>
            <a:stretch/>
          </p:blipFill>
          <p:spPr>
            <a:xfrm rot="-1152247">
              <a:off x="2090951" y="3264239"/>
              <a:ext cx="799198" cy="502513"/>
            </a:xfrm>
            <a:prstGeom prst="rect">
              <a:avLst/>
            </a:prstGeom>
            <a:noFill/>
            <a:ln>
              <a:noFill/>
            </a:ln>
          </p:spPr>
        </p:pic>
        <p:pic>
          <p:nvPicPr>
            <p:cNvPr id="352" name="Google Shape;352;p28" descr="くし形切りのイラスト（野菜の切り方）"/>
            <p:cNvPicPr preferRelativeResize="0"/>
            <p:nvPr/>
          </p:nvPicPr>
          <p:blipFill rotWithShape="1">
            <a:blip r:embed="rId7">
              <a:alphaModFix/>
              <a:extLst>
                <a:ext uri="{28A0092B-C50C-407E-A947-70E740481C1C}">
                  <a14:useLocalDpi xmlns:a14="http://schemas.microsoft.com/office/drawing/2010/main"/>
                </a:ext>
              </a:extLst>
            </a:blip>
            <a:srcRect/>
            <a:stretch/>
          </p:blipFill>
          <p:spPr>
            <a:xfrm rot="10000704">
              <a:off x="1905337" y="2629870"/>
              <a:ext cx="817243" cy="512957"/>
            </a:xfrm>
            <a:prstGeom prst="rect">
              <a:avLst/>
            </a:prstGeom>
            <a:noFill/>
            <a:ln>
              <a:noFill/>
            </a:ln>
          </p:spPr>
        </p:pic>
      </p:grpSp>
      <p:pic>
        <p:nvPicPr>
          <p:cNvPr id="353" name="Google Shape;353;p28" descr="料理の「揚げる」のイラスト（唐揚げ）"/>
          <p:cNvPicPr preferRelativeResize="0"/>
          <p:nvPr/>
        </p:nvPicPr>
        <p:blipFill rotWithShape="1">
          <a:blip r:embed="rId8">
            <a:alphaModFix/>
            <a:extLst>
              <a:ext uri="{28A0092B-C50C-407E-A947-70E740481C1C}">
                <a14:useLocalDpi xmlns:a14="http://schemas.microsoft.com/office/drawing/2010/main"/>
              </a:ext>
            </a:extLst>
          </a:blip>
          <a:srcRect/>
          <a:stretch/>
        </p:blipFill>
        <p:spPr>
          <a:xfrm>
            <a:off x="4889154" y="1524000"/>
            <a:ext cx="2413692" cy="1362378"/>
          </a:xfrm>
          <a:prstGeom prst="rect">
            <a:avLst/>
          </a:prstGeom>
          <a:noFill/>
          <a:ln>
            <a:noFill/>
          </a:ln>
        </p:spPr>
      </p:pic>
      <p:pic>
        <p:nvPicPr>
          <p:cNvPr id="354" name="Google Shape;354;p28" descr="スプーンすりきり一杯のイラスト"/>
          <p:cNvPicPr preferRelativeResize="0"/>
          <p:nvPr/>
        </p:nvPicPr>
        <p:blipFill rotWithShape="1">
          <a:blip r:embed="rId9">
            <a:alphaModFix/>
            <a:extLst>
              <a:ext uri="{28A0092B-C50C-407E-A947-70E740481C1C}">
                <a14:useLocalDpi xmlns:a14="http://schemas.microsoft.com/office/drawing/2010/main"/>
              </a:ext>
            </a:extLst>
          </a:blip>
          <a:srcRect/>
          <a:stretch/>
        </p:blipFill>
        <p:spPr>
          <a:xfrm rot="846499" flipH="1">
            <a:off x="4783867" y="749884"/>
            <a:ext cx="1158607" cy="1135464"/>
          </a:xfrm>
          <a:prstGeom prst="rect">
            <a:avLst/>
          </a:prstGeom>
          <a:noFill/>
          <a:ln>
            <a:noFill/>
          </a:ln>
        </p:spPr>
      </p:pic>
      <p:sp>
        <p:nvSpPr>
          <p:cNvPr id="355" name="Google Shape;355;p28"/>
          <p:cNvSpPr/>
          <p:nvPr/>
        </p:nvSpPr>
        <p:spPr>
          <a:xfrm>
            <a:off x="7641737" y="1355410"/>
            <a:ext cx="901373" cy="752045"/>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56" name="Google Shape;356;p28" descr="牛乳パックのイラスト"/>
          <p:cNvPicPr preferRelativeResize="0"/>
          <p:nvPr/>
        </p:nvPicPr>
        <p:blipFill rotWithShape="1">
          <a:blip r:embed="rId10">
            <a:alphaModFix/>
            <a:extLst>
              <a:ext uri="{28A0092B-C50C-407E-A947-70E740481C1C}">
                <a14:useLocalDpi xmlns:a14="http://schemas.microsoft.com/office/drawing/2010/main"/>
              </a:ext>
            </a:extLst>
          </a:blip>
          <a:srcRect/>
          <a:stretch/>
        </p:blipFill>
        <p:spPr>
          <a:xfrm>
            <a:off x="9161406" y="5030367"/>
            <a:ext cx="1889041" cy="1604417"/>
          </a:xfrm>
          <a:prstGeom prst="rect">
            <a:avLst/>
          </a:prstGeom>
          <a:noFill/>
          <a:ln>
            <a:noFill/>
          </a:ln>
        </p:spPr>
      </p:pic>
      <p:pic>
        <p:nvPicPr>
          <p:cNvPr id="357" name="Google Shape;357;p28" descr="火傷をした女性のイラスト"/>
          <p:cNvPicPr preferRelativeResize="0"/>
          <p:nvPr/>
        </p:nvPicPr>
        <p:blipFill rotWithShape="1">
          <a:blip r:embed="rId11">
            <a:alphaModFix/>
            <a:extLst>
              <a:ext uri="{28A0092B-C50C-407E-A947-70E740481C1C}">
                <a14:useLocalDpi xmlns:a14="http://schemas.microsoft.com/office/drawing/2010/main"/>
              </a:ext>
            </a:extLst>
          </a:blip>
          <a:srcRect/>
          <a:stretch/>
        </p:blipFill>
        <p:spPr>
          <a:xfrm rot="9328466">
            <a:off x="8816314" y="3454790"/>
            <a:ext cx="1632389" cy="1671139"/>
          </a:xfrm>
          <a:prstGeom prst="rect">
            <a:avLst/>
          </a:prstGeom>
          <a:noFill/>
          <a:ln>
            <a:noFill/>
          </a:ln>
        </p:spPr>
      </p:pic>
      <p:sp>
        <p:nvSpPr>
          <p:cNvPr id="358" name="Google Shape;358;p28"/>
          <p:cNvSpPr/>
          <p:nvPr/>
        </p:nvSpPr>
        <p:spPr>
          <a:xfrm>
            <a:off x="7641737" y="5126566"/>
            <a:ext cx="901373" cy="752045"/>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59" name="Google Shape;359;p28" descr="新聞紙に巻かれた焼き芋のイラスト"/>
          <p:cNvPicPr preferRelativeResize="0"/>
          <p:nvPr/>
        </p:nvPicPr>
        <p:blipFill rotWithShape="1">
          <a:blip r:embed="rId12">
            <a:alphaModFix/>
            <a:extLst>
              <a:ext uri="{28A0092B-C50C-407E-A947-70E740481C1C}">
                <a14:useLocalDpi xmlns:a14="http://schemas.microsoft.com/office/drawing/2010/main"/>
              </a:ext>
            </a:extLst>
          </a:blip>
          <a:srcRect/>
          <a:stretch/>
        </p:blipFill>
        <p:spPr>
          <a:xfrm rot="7563167">
            <a:off x="5921726" y="4366070"/>
            <a:ext cx="1272358" cy="1466382"/>
          </a:xfrm>
          <a:prstGeom prst="rect">
            <a:avLst/>
          </a:prstGeom>
          <a:noFill/>
          <a:ln>
            <a:noFill/>
          </a:ln>
        </p:spPr>
      </p:pic>
      <p:pic>
        <p:nvPicPr>
          <p:cNvPr id="360" name="Google Shape;360;p28" descr="牛乳パックのイラスト"/>
          <p:cNvPicPr preferRelativeResize="0"/>
          <p:nvPr/>
        </p:nvPicPr>
        <p:blipFill rotWithShape="1">
          <a:blip r:embed="rId10">
            <a:alphaModFix/>
            <a:extLst>
              <a:ext uri="{28A0092B-C50C-407E-A947-70E740481C1C}">
                <a14:useLocalDpi xmlns:a14="http://schemas.microsoft.com/office/drawing/2010/main"/>
              </a:ext>
            </a:extLst>
          </a:blip>
          <a:srcRect/>
          <a:stretch/>
        </p:blipFill>
        <p:spPr>
          <a:xfrm>
            <a:off x="5613385" y="5030367"/>
            <a:ext cx="1889041" cy="160441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7"/>
                                        </p:tgtEl>
                                        <p:attrNameLst>
                                          <p:attrName>style.visibility</p:attrName>
                                        </p:attrNameLst>
                                      </p:cBhvr>
                                      <p:to>
                                        <p:strVal val="visible"/>
                                      </p:to>
                                    </p:set>
                                    <p:animEffect transition="in" filter="fade">
                                      <p:cBhvr>
                                        <p:cTn id="7" dur="500"/>
                                        <p:tgtEl>
                                          <p:spTgt spid="347"/>
                                        </p:tgtEl>
                                      </p:cBhvr>
                                    </p:animEffect>
                                  </p:childTnLst>
                                </p:cTn>
                              </p:par>
                              <p:par>
                                <p:cTn id="8" presetID="10" presetClass="entr" presetSubtype="0" fill="hold" nodeType="withEffect">
                                  <p:stCondLst>
                                    <p:cond delay="0"/>
                                  </p:stCondLst>
                                  <p:childTnLst>
                                    <p:set>
                                      <p:cBhvr>
                                        <p:cTn id="9" dur="1" fill="hold">
                                          <p:stCondLst>
                                            <p:cond delay="0"/>
                                          </p:stCondLst>
                                        </p:cTn>
                                        <p:tgtEl>
                                          <p:spTgt spid="353"/>
                                        </p:tgtEl>
                                        <p:attrNameLst>
                                          <p:attrName>style.visibility</p:attrName>
                                        </p:attrNameLst>
                                      </p:cBhvr>
                                      <p:to>
                                        <p:strVal val="visible"/>
                                      </p:to>
                                    </p:set>
                                    <p:animEffect transition="in" filter="fade">
                                      <p:cBhvr>
                                        <p:cTn id="10" dur="500"/>
                                        <p:tgtEl>
                                          <p:spTgt spid="353"/>
                                        </p:tgtEl>
                                      </p:cBhvr>
                                    </p:animEffect>
                                  </p:childTnLst>
                                </p:cTn>
                              </p:par>
                              <p:par>
                                <p:cTn id="11" presetID="10" presetClass="entr" presetSubtype="0" fill="hold" nodeType="withEffect">
                                  <p:stCondLst>
                                    <p:cond delay="0"/>
                                  </p:stCondLst>
                                  <p:childTnLst>
                                    <p:set>
                                      <p:cBhvr>
                                        <p:cTn id="12" dur="1" fill="hold">
                                          <p:stCondLst>
                                            <p:cond delay="0"/>
                                          </p:stCondLst>
                                        </p:cTn>
                                        <p:tgtEl>
                                          <p:spTgt spid="354"/>
                                        </p:tgtEl>
                                        <p:attrNameLst>
                                          <p:attrName>style.visibility</p:attrName>
                                        </p:attrNameLst>
                                      </p:cBhvr>
                                      <p:to>
                                        <p:strVal val="visible"/>
                                      </p:to>
                                    </p:set>
                                    <p:animEffect transition="in" filter="fade">
                                      <p:cBhvr>
                                        <p:cTn id="13" dur="500"/>
                                        <p:tgtEl>
                                          <p:spTgt spid="354"/>
                                        </p:tgtEl>
                                      </p:cBhvr>
                                    </p:animEffect>
                                  </p:childTnLst>
                                </p:cTn>
                              </p:par>
                              <p:par>
                                <p:cTn id="14" presetID="10" presetClass="entr" presetSubtype="0" fill="hold" nodeType="withEffect">
                                  <p:stCondLst>
                                    <p:cond delay="0"/>
                                  </p:stCondLst>
                                  <p:childTnLst>
                                    <p:set>
                                      <p:cBhvr>
                                        <p:cTn id="15" dur="1" fill="hold">
                                          <p:stCondLst>
                                            <p:cond delay="0"/>
                                          </p:stCondLst>
                                        </p:cTn>
                                        <p:tgtEl>
                                          <p:spTgt spid="355"/>
                                        </p:tgtEl>
                                        <p:attrNameLst>
                                          <p:attrName>style.visibility</p:attrName>
                                        </p:attrNameLst>
                                      </p:cBhvr>
                                      <p:to>
                                        <p:strVal val="visible"/>
                                      </p:to>
                                    </p:set>
                                    <p:animEffect transition="in" filter="fade">
                                      <p:cBhvr>
                                        <p:cTn id="16" dur="500"/>
                                        <p:tgtEl>
                                          <p:spTgt spid="35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57"/>
                                        </p:tgtEl>
                                        <p:attrNameLst>
                                          <p:attrName>style.visibility</p:attrName>
                                        </p:attrNameLst>
                                      </p:cBhvr>
                                      <p:to>
                                        <p:strVal val="visible"/>
                                      </p:to>
                                    </p:set>
                                    <p:animEffect transition="in" filter="fade">
                                      <p:cBhvr>
                                        <p:cTn id="21" dur="500"/>
                                        <p:tgtEl>
                                          <p:spTgt spid="357"/>
                                        </p:tgtEl>
                                      </p:cBhvr>
                                    </p:animEffect>
                                  </p:childTnLst>
                                </p:cTn>
                              </p:par>
                              <p:par>
                                <p:cTn id="22" presetID="10" presetClass="entr" presetSubtype="0" fill="hold" nodeType="withEffect">
                                  <p:stCondLst>
                                    <p:cond delay="0"/>
                                  </p:stCondLst>
                                  <p:childTnLst>
                                    <p:set>
                                      <p:cBhvr>
                                        <p:cTn id="23" dur="1" fill="hold">
                                          <p:stCondLst>
                                            <p:cond delay="0"/>
                                          </p:stCondLst>
                                        </p:cTn>
                                        <p:tgtEl>
                                          <p:spTgt spid="356"/>
                                        </p:tgtEl>
                                        <p:attrNameLst>
                                          <p:attrName>style.visibility</p:attrName>
                                        </p:attrNameLst>
                                      </p:cBhvr>
                                      <p:to>
                                        <p:strVal val="visible"/>
                                      </p:to>
                                    </p:set>
                                    <p:animEffect transition="in" filter="fade">
                                      <p:cBhvr>
                                        <p:cTn id="24" dur="500"/>
                                        <p:tgtEl>
                                          <p:spTgt spid="356"/>
                                        </p:tgtEl>
                                      </p:cBhvr>
                                    </p:animEffect>
                                  </p:childTnLst>
                                </p:cTn>
                              </p:par>
                              <p:par>
                                <p:cTn id="25" presetID="10" presetClass="entr" presetSubtype="0" fill="hold" nodeType="withEffect">
                                  <p:stCondLst>
                                    <p:cond delay="0"/>
                                  </p:stCondLst>
                                  <p:childTnLst>
                                    <p:set>
                                      <p:cBhvr>
                                        <p:cTn id="26" dur="1" fill="hold">
                                          <p:stCondLst>
                                            <p:cond delay="0"/>
                                          </p:stCondLst>
                                        </p:cTn>
                                        <p:tgtEl>
                                          <p:spTgt spid="360"/>
                                        </p:tgtEl>
                                        <p:attrNameLst>
                                          <p:attrName>style.visibility</p:attrName>
                                        </p:attrNameLst>
                                      </p:cBhvr>
                                      <p:to>
                                        <p:strVal val="visible"/>
                                      </p:to>
                                    </p:set>
                                    <p:animEffect transition="in" filter="fade">
                                      <p:cBhvr>
                                        <p:cTn id="27" dur="500"/>
                                        <p:tgtEl>
                                          <p:spTgt spid="360"/>
                                        </p:tgtEl>
                                      </p:cBhvr>
                                    </p:animEffect>
                                  </p:childTnLst>
                                </p:cTn>
                              </p:par>
                              <p:par>
                                <p:cTn id="28" presetID="10" presetClass="entr" presetSubtype="0" fill="hold" nodeType="withEffect">
                                  <p:stCondLst>
                                    <p:cond delay="0"/>
                                  </p:stCondLst>
                                  <p:childTnLst>
                                    <p:set>
                                      <p:cBhvr>
                                        <p:cTn id="29" dur="1" fill="hold">
                                          <p:stCondLst>
                                            <p:cond delay="0"/>
                                          </p:stCondLst>
                                        </p:cTn>
                                        <p:tgtEl>
                                          <p:spTgt spid="358"/>
                                        </p:tgtEl>
                                        <p:attrNameLst>
                                          <p:attrName>style.visibility</p:attrName>
                                        </p:attrNameLst>
                                      </p:cBhvr>
                                      <p:to>
                                        <p:strVal val="visible"/>
                                      </p:to>
                                    </p:set>
                                    <p:animEffect transition="in" filter="fade">
                                      <p:cBhvr>
                                        <p:cTn id="30" dur="500"/>
                                        <p:tgtEl>
                                          <p:spTgt spid="358"/>
                                        </p:tgtEl>
                                      </p:cBhvr>
                                    </p:animEffect>
                                  </p:childTnLst>
                                </p:cTn>
                              </p:par>
                              <p:par>
                                <p:cTn id="31" presetID="10" presetClass="entr" presetSubtype="0" fill="hold" nodeType="withEffect">
                                  <p:stCondLst>
                                    <p:cond delay="0"/>
                                  </p:stCondLst>
                                  <p:childTnLst>
                                    <p:set>
                                      <p:cBhvr>
                                        <p:cTn id="32" dur="1" fill="hold">
                                          <p:stCondLst>
                                            <p:cond delay="0"/>
                                          </p:stCondLst>
                                        </p:cTn>
                                        <p:tgtEl>
                                          <p:spTgt spid="359"/>
                                        </p:tgtEl>
                                        <p:attrNameLst>
                                          <p:attrName>style.visibility</p:attrName>
                                        </p:attrNameLst>
                                      </p:cBhvr>
                                      <p:to>
                                        <p:strVal val="visible"/>
                                      </p:to>
                                    </p:set>
                                    <p:animEffect transition="in" filter="fade">
                                      <p:cBhvr>
                                        <p:cTn id="33" dur="500"/>
                                        <p:tgtEl>
                                          <p:spTgt spid="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Google Shape;366;p2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99489" y="148327"/>
            <a:ext cx="4819160" cy="6584439"/>
          </a:xfrm>
          <a:prstGeom prst="rect">
            <a:avLst/>
          </a:prstGeom>
          <a:noFill/>
          <a:ln w="9525" cap="flat" cmpd="sng">
            <a:solidFill>
              <a:schemeClr val="dk1"/>
            </a:solidFill>
            <a:prstDash val="solid"/>
            <a:round/>
            <a:headEnd type="none" w="sm" len="sm"/>
            <a:tailEnd type="none" w="sm" len="sm"/>
          </a:ln>
        </p:spPr>
      </p:pic>
      <p:sp>
        <p:nvSpPr>
          <p:cNvPr id="367" name="Google Shape;367;p29"/>
          <p:cNvSpPr txBox="1"/>
          <p:nvPr/>
        </p:nvSpPr>
        <p:spPr>
          <a:xfrm>
            <a:off x="5089933" y="417484"/>
            <a:ext cx="673100"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6000" b="1" dirty="0">
                <a:solidFill>
                  <a:srgbClr val="FF0000"/>
                </a:solidFill>
                <a:sym typeface="Arial"/>
              </a:rPr>
              <a:t>日</a:t>
            </a:r>
            <a:r>
              <a:rPr lang="ja-JP" sz="6000" dirty="0">
                <a:solidFill>
                  <a:schemeClr val="dk1"/>
                </a:solidFill>
                <a:sym typeface="Arial"/>
              </a:rPr>
              <a:t>　</a:t>
            </a:r>
            <a:endParaRPr sz="6000" dirty="0"/>
          </a:p>
        </p:txBody>
      </p:sp>
      <p:sp>
        <p:nvSpPr>
          <p:cNvPr id="368" name="Google Shape;368;p29"/>
          <p:cNvSpPr txBox="1"/>
          <p:nvPr/>
        </p:nvSpPr>
        <p:spPr>
          <a:xfrm>
            <a:off x="6104198" y="417484"/>
            <a:ext cx="673100"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6000" b="1" dirty="0">
                <a:solidFill>
                  <a:schemeClr val="dk1"/>
                </a:solidFill>
                <a:sym typeface="Arial"/>
              </a:rPr>
              <a:t>月</a:t>
            </a:r>
            <a:r>
              <a:rPr lang="ja-JP" sz="6000" dirty="0">
                <a:solidFill>
                  <a:schemeClr val="dk1"/>
                </a:solidFill>
                <a:sym typeface="Arial"/>
              </a:rPr>
              <a:t>　</a:t>
            </a:r>
            <a:endParaRPr sz="6000" dirty="0"/>
          </a:p>
        </p:txBody>
      </p:sp>
      <p:sp>
        <p:nvSpPr>
          <p:cNvPr id="369" name="Google Shape;369;p29"/>
          <p:cNvSpPr txBox="1"/>
          <p:nvPr/>
        </p:nvSpPr>
        <p:spPr>
          <a:xfrm>
            <a:off x="7118463" y="417484"/>
            <a:ext cx="673100"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6000" b="1" dirty="0">
                <a:solidFill>
                  <a:schemeClr val="dk1"/>
                </a:solidFill>
                <a:sym typeface="Arial"/>
              </a:rPr>
              <a:t>火</a:t>
            </a:r>
            <a:r>
              <a:rPr lang="ja-JP" sz="6000" dirty="0">
                <a:solidFill>
                  <a:schemeClr val="dk1"/>
                </a:solidFill>
                <a:sym typeface="Arial"/>
              </a:rPr>
              <a:t>　</a:t>
            </a:r>
            <a:endParaRPr sz="6000" dirty="0"/>
          </a:p>
        </p:txBody>
      </p:sp>
      <p:sp>
        <p:nvSpPr>
          <p:cNvPr id="370" name="Google Shape;370;p29"/>
          <p:cNvSpPr txBox="1"/>
          <p:nvPr/>
        </p:nvSpPr>
        <p:spPr>
          <a:xfrm>
            <a:off x="8132728" y="417484"/>
            <a:ext cx="673100"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6000" b="1" dirty="0">
                <a:solidFill>
                  <a:schemeClr val="dk1"/>
                </a:solidFill>
                <a:sym typeface="Arial"/>
              </a:rPr>
              <a:t>水</a:t>
            </a:r>
            <a:r>
              <a:rPr lang="ja-JP" sz="6000" dirty="0">
                <a:solidFill>
                  <a:schemeClr val="dk1"/>
                </a:solidFill>
                <a:sym typeface="Arial"/>
              </a:rPr>
              <a:t>　</a:t>
            </a:r>
            <a:endParaRPr sz="6000" dirty="0"/>
          </a:p>
        </p:txBody>
      </p:sp>
      <p:sp>
        <p:nvSpPr>
          <p:cNvPr id="371" name="Google Shape;371;p29"/>
          <p:cNvSpPr txBox="1"/>
          <p:nvPr/>
        </p:nvSpPr>
        <p:spPr>
          <a:xfrm>
            <a:off x="9146993" y="417484"/>
            <a:ext cx="673100"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6000" b="1" dirty="0">
                <a:solidFill>
                  <a:schemeClr val="dk1"/>
                </a:solidFill>
                <a:sym typeface="Arial"/>
              </a:rPr>
              <a:t>木</a:t>
            </a:r>
            <a:r>
              <a:rPr lang="ja-JP" sz="6000" dirty="0">
                <a:solidFill>
                  <a:schemeClr val="dk1"/>
                </a:solidFill>
                <a:sym typeface="Arial"/>
              </a:rPr>
              <a:t>　</a:t>
            </a:r>
            <a:endParaRPr sz="6000" dirty="0"/>
          </a:p>
        </p:txBody>
      </p:sp>
      <p:sp>
        <p:nvSpPr>
          <p:cNvPr id="372" name="Google Shape;372;p29"/>
          <p:cNvSpPr txBox="1"/>
          <p:nvPr/>
        </p:nvSpPr>
        <p:spPr>
          <a:xfrm>
            <a:off x="10161258" y="417484"/>
            <a:ext cx="673100"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6000" b="1" dirty="0">
                <a:solidFill>
                  <a:schemeClr val="dk1"/>
                </a:solidFill>
                <a:sym typeface="Arial"/>
              </a:rPr>
              <a:t>金</a:t>
            </a:r>
            <a:r>
              <a:rPr lang="ja-JP" sz="6000" dirty="0">
                <a:solidFill>
                  <a:schemeClr val="dk1"/>
                </a:solidFill>
                <a:sym typeface="Arial"/>
              </a:rPr>
              <a:t>　</a:t>
            </a:r>
            <a:endParaRPr sz="6000" dirty="0"/>
          </a:p>
        </p:txBody>
      </p:sp>
      <p:sp>
        <p:nvSpPr>
          <p:cNvPr id="373" name="Google Shape;373;p29"/>
          <p:cNvSpPr txBox="1"/>
          <p:nvPr/>
        </p:nvSpPr>
        <p:spPr>
          <a:xfrm>
            <a:off x="11175524" y="417484"/>
            <a:ext cx="673100"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6000" b="1" dirty="0">
                <a:solidFill>
                  <a:schemeClr val="dk1"/>
                </a:solidFill>
                <a:sym typeface="Arial"/>
              </a:rPr>
              <a:t>土</a:t>
            </a:r>
            <a:r>
              <a:rPr lang="ja-JP" sz="6000" dirty="0">
                <a:solidFill>
                  <a:schemeClr val="dk1"/>
                </a:solidFill>
                <a:sym typeface="Arial"/>
              </a:rPr>
              <a:t>　</a:t>
            </a:r>
            <a:endParaRPr sz="6000" dirty="0"/>
          </a:p>
        </p:txBody>
      </p:sp>
      <p:sp>
        <p:nvSpPr>
          <p:cNvPr id="374" name="Google Shape;374;p29"/>
          <p:cNvSpPr txBox="1"/>
          <p:nvPr/>
        </p:nvSpPr>
        <p:spPr>
          <a:xfrm>
            <a:off x="5218662" y="1612387"/>
            <a:ext cx="893559" cy="584735"/>
          </a:xfrm>
          <a:prstGeom prst="rect">
            <a:avLst/>
          </a:prstGeom>
          <a:noFill/>
          <a:ln>
            <a:noFill/>
          </a:ln>
        </p:spPr>
        <p:txBody>
          <a:bodyPr spcFirstLastPara="1" wrap="square" lIns="91425" tIns="45700" rIns="91425" bIns="45700" anchor="t" anchorCtr="0">
            <a:spAutoFit/>
          </a:bodyPr>
          <a:lstStyle/>
          <a:p>
            <a:pPr lvl="0"/>
            <a:r>
              <a:rPr lang="en-US" sz="3200" dirty="0" smtClean="0">
                <a:solidFill>
                  <a:srgbClr val="FF0000"/>
                </a:solidFill>
              </a:rPr>
              <a:t>CN</a:t>
            </a:r>
            <a:endParaRPr sz="3200" dirty="0">
              <a:solidFill>
                <a:srgbClr val="FF0000"/>
              </a:solidFill>
            </a:endParaRPr>
          </a:p>
        </p:txBody>
      </p:sp>
      <p:sp>
        <p:nvSpPr>
          <p:cNvPr id="375" name="Google Shape;375;p29"/>
          <p:cNvSpPr txBox="1"/>
          <p:nvPr/>
        </p:nvSpPr>
        <p:spPr>
          <a:xfrm>
            <a:off x="6005881" y="1362586"/>
            <a:ext cx="1234302" cy="1077178"/>
          </a:xfrm>
          <a:prstGeom prst="rect">
            <a:avLst/>
          </a:prstGeom>
          <a:noFill/>
          <a:ln>
            <a:noFill/>
          </a:ln>
        </p:spPr>
        <p:txBody>
          <a:bodyPr spcFirstLastPara="1" wrap="square" lIns="91425" tIns="45700" rIns="91425" bIns="45700" anchor="t" anchorCtr="0">
            <a:spAutoFit/>
          </a:bodyPr>
          <a:lstStyle/>
          <a:p>
            <a:pPr lvl="0" algn="ctr"/>
            <a:r>
              <a:rPr lang="en-US" altLang="ja-JP" sz="3200" b="1" dirty="0" err="1" smtClean="0">
                <a:solidFill>
                  <a:schemeClr val="tx1"/>
                </a:solidFill>
              </a:rPr>
              <a:t>Thứ</a:t>
            </a:r>
            <a:endParaRPr lang="en-US" altLang="ja-JP" sz="3200" b="1" dirty="0">
              <a:solidFill>
                <a:schemeClr val="tx1"/>
              </a:solidFill>
            </a:endParaRPr>
          </a:p>
          <a:p>
            <a:pPr lvl="0" algn="ctr"/>
            <a:r>
              <a:rPr lang="en-US" altLang="ja-JP" sz="3200" b="1" dirty="0" smtClean="0">
                <a:solidFill>
                  <a:schemeClr val="tx1"/>
                </a:solidFill>
              </a:rPr>
              <a:t>2</a:t>
            </a:r>
            <a:endParaRPr sz="3200" dirty="0">
              <a:solidFill>
                <a:schemeClr val="tx1"/>
              </a:solidFill>
            </a:endParaRPr>
          </a:p>
        </p:txBody>
      </p:sp>
      <p:sp>
        <p:nvSpPr>
          <p:cNvPr id="376" name="Google Shape;376;p29"/>
          <p:cNvSpPr txBox="1"/>
          <p:nvPr/>
        </p:nvSpPr>
        <p:spPr>
          <a:xfrm>
            <a:off x="7025051" y="1382734"/>
            <a:ext cx="1184928" cy="1077178"/>
          </a:xfrm>
          <a:prstGeom prst="rect">
            <a:avLst/>
          </a:prstGeom>
          <a:noFill/>
          <a:ln>
            <a:noFill/>
          </a:ln>
        </p:spPr>
        <p:txBody>
          <a:bodyPr spcFirstLastPara="1" wrap="square" lIns="91425" tIns="45700" rIns="91425" bIns="45700" anchor="t" anchorCtr="0">
            <a:spAutoFit/>
          </a:bodyPr>
          <a:lstStyle/>
          <a:p>
            <a:pPr lvl="0" algn="ctr"/>
            <a:r>
              <a:rPr lang="en-US" altLang="ja-JP" sz="3200" b="1" dirty="0" err="1" smtClean="0">
                <a:solidFill>
                  <a:schemeClr val="tx1"/>
                </a:solidFill>
              </a:rPr>
              <a:t>Thứ</a:t>
            </a:r>
            <a:endParaRPr lang="en-US" altLang="ja-JP" sz="3200" b="1" dirty="0">
              <a:solidFill>
                <a:schemeClr val="tx1"/>
              </a:solidFill>
            </a:endParaRPr>
          </a:p>
          <a:p>
            <a:pPr lvl="0" algn="ctr"/>
            <a:r>
              <a:rPr lang="en-US" altLang="ja-JP" sz="3200" b="1" dirty="0" smtClean="0">
                <a:solidFill>
                  <a:schemeClr val="tx1"/>
                </a:solidFill>
              </a:rPr>
              <a:t>3</a:t>
            </a:r>
            <a:r>
              <a:rPr lang="ja-JP" sz="3200" dirty="0">
                <a:solidFill>
                  <a:schemeClr val="tx1"/>
                </a:solidFill>
                <a:sym typeface="Arial"/>
              </a:rPr>
              <a:t>　</a:t>
            </a:r>
            <a:endParaRPr sz="3200" dirty="0">
              <a:solidFill>
                <a:schemeClr val="tx1"/>
              </a:solidFill>
            </a:endParaRPr>
          </a:p>
        </p:txBody>
      </p:sp>
      <p:sp>
        <p:nvSpPr>
          <p:cNvPr id="377" name="Google Shape;377;p29"/>
          <p:cNvSpPr txBox="1"/>
          <p:nvPr/>
        </p:nvSpPr>
        <p:spPr>
          <a:xfrm>
            <a:off x="9014017" y="1382734"/>
            <a:ext cx="1234302" cy="1077178"/>
          </a:xfrm>
          <a:prstGeom prst="rect">
            <a:avLst/>
          </a:prstGeom>
          <a:noFill/>
          <a:ln>
            <a:noFill/>
          </a:ln>
        </p:spPr>
        <p:txBody>
          <a:bodyPr spcFirstLastPara="1" wrap="square" lIns="91425" tIns="45700" rIns="91425" bIns="45700" anchor="t" anchorCtr="0">
            <a:spAutoFit/>
          </a:bodyPr>
          <a:lstStyle/>
          <a:p>
            <a:pPr lvl="0" algn="ctr"/>
            <a:r>
              <a:rPr lang="en-US" altLang="ja-JP" sz="3200" b="1" dirty="0" err="1" smtClean="0">
                <a:solidFill>
                  <a:schemeClr val="tx1"/>
                </a:solidFill>
              </a:rPr>
              <a:t>Thứ</a:t>
            </a:r>
            <a:endParaRPr lang="en-US" altLang="ja-JP" sz="3200" b="1" dirty="0">
              <a:solidFill>
                <a:schemeClr val="tx1"/>
              </a:solidFill>
            </a:endParaRPr>
          </a:p>
          <a:p>
            <a:pPr lvl="0" algn="ctr"/>
            <a:r>
              <a:rPr lang="en-US" altLang="ja-JP" sz="3200" b="1" dirty="0" smtClean="0">
                <a:solidFill>
                  <a:schemeClr val="tx1"/>
                </a:solidFill>
              </a:rPr>
              <a:t>5</a:t>
            </a:r>
            <a:r>
              <a:rPr lang="ja-JP" sz="3200" dirty="0">
                <a:solidFill>
                  <a:schemeClr val="tx1"/>
                </a:solidFill>
                <a:sym typeface="Arial"/>
              </a:rPr>
              <a:t>　</a:t>
            </a:r>
            <a:endParaRPr sz="3200" dirty="0">
              <a:solidFill>
                <a:schemeClr val="tx1"/>
              </a:solidFill>
            </a:endParaRPr>
          </a:p>
        </p:txBody>
      </p:sp>
      <p:sp>
        <p:nvSpPr>
          <p:cNvPr id="378" name="Google Shape;378;p29"/>
          <p:cNvSpPr txBox="1"/>
          <p:nvPr/>
        </p:nvSpPr>
        <p:spPr>
          <a:xfrm>
            <a:off x="7994847" y="1382734"/>
            <a:ext cx="1234302" cy="1077178"/>
          </a:xfrm>
          <a:prstGeom prst="rect">
            <a:avLst/>
          </a:prstGeom>
          <a:noFill/>
          <a:ln>
            <a:noFill/>
          </a:ln>
        </p:spPr>
        <p:txBody>
          <a:bodyPr spcFirstLastPara="1" wrap="square" lIns="91425" tIns="45700" rIns="91425" bIns="45700" anchor="t" anchorCtr="0">
            <a:spAutoFit/>
          </a:bodyPr>
          <a:lstStyle/>
          <a:p>
            <a:pPr lvl="0" algn="ctr"/>
            <a:r>
              <a:rPr lang="en-US" altLang="ja-JP" sz="3200" b="1" dirty="0" err="1" smtClean="0">
                <a:solidFill>
                  <a:schemeClr val="tx1"/>
                </a:solidFill>
              </a:rPr>
              <a:t>Thứ</a:t>
            </a:r>
            <a:endParaRPr lang="en-US" altLang="ja-JP" sz="3200" b="1" dirty="0">
              <a:solidFill>
                <a:schemeClr val="tx1"/>
              </a:solidFill>
            </a:endParaRPr>
          </a:p>
          <a:p>
            <a:pPr lvl="0" algn="ctr"/>
            <a:r>
              <a:rPr lang="en-US" altLang="ja-JP" sz="3200" b="1" dirty="0" smtClean="0">
                <a:solidFill>
                  <a:schemeClr val="tx1"/>
                </a:solidFill>
              </a:rPr>
              <a:t>4</a:t>
            </a:r>
            <a:endParaRPr sz="3200" dirty="0">
              <a:solidFill>
                <a:schemeClr val="tx1"/>
              </a:solidFill>
            </a:endParaRPr>
          </a:p>
        </p:txBody>
      </p:sp>
      <p:sp>
        <p:nvSpPr>
          <p:cNvPr id="379" name="Google Shape;379;p29"/>
          <p:cNvSpPr txBox="1"/>
          <p:nvPr/>
        </p:nvSpPr>
        <p:spPr>
          <a:xfrm>
            <a:off x="11052358" y="1382734"/>
            <a:ext cx="1234302" cy="1077178"/>
          </a:xfrm>
          <a:prstGeom prst="rect">
            <a:avLst/>
          </a:prstGeom>
          <a:noFill/>
          <a:ln>
            <a:noFill/>
          </a:ln>
        </p:spPr>
        <p:txBody>
          <a:bodyPr spcFirstLastPara="1" wrap="square" lIns="91425" tIns="45700" rIns="91425" bIns="45700" anchor="t" anchorCtr="0">
            <a:spAutoFit/>
          </a:bodyPr>
          <a:lstStyle/>
          <a:p>
            <a:pPr lvl="0" algn="ctr"/>
            <a:r>
              <a:rPr lang="en-US" altLang="ja-JP" sz="3200" b="1" dirty="0" err="1" smtClean="0">
                <a:solidFill>
                  <a:schemeClr val="tx1"/>
                </a:solidFill>
              </a:rPr>
              <a:t>Thứ</a:t>
            </a:r>
            <a:endParaRPr lang="en-US" altLang="ja-JP" sz="3200" b="1" dirty="0">
              <a:solidFill>
                <a:schemeClr val="tx1"/>
              </a:solidFill>
            </a:endParaRPr>
          </a:p>
          <a:p>
            <a:pPr lvl="0" algn="ctr"/>
            <a:r>
              <a:rPr lang="en-US" altLang="ja-JP" sz="3200" b="1" dirty="0" smtClean="0">
                <a:solidFill>
                  <a:schemeClr val="tx1"/>
                </a:solidFill>
              </a:rPr>
              <a:t>7</a:t>
            </a:r>
            <a:r>
              <a:rPr lang="ja-JP" sz="3200" dirty="0">
                <a:solidFill>
                  <a:schemeClr val="tx1"/>
                </a:solidFill>
                <a:sym typeface="Arial"/>
              </a:rPr>
              <a:t>　</a:t>
            </a:r>
            <a:endParaRPr sz="3200" dirty="0">
              <a:solidFill>
                <a:schemeClr val="tx1"/>
              </a:solidFill>
            </a:endParaRPr>
          </a:p>
        </p:txBody>
      </p:sp>
      <p:sp>
        <p:nvSpPr>
          <p:cNvPr id="380" name="Google Shape;380;p29"/>
          <p:cNvSpPr txBox="1"/>
          <p:nvPr/>
        </p:nvSpPr>
        <p:spPr>
          <a:xfrm>
            <a:off x="10033187" y="1382734"/>
            <a:ext cx="1234302" cy="1077178"/>
          </a:xfrm>
          <a:prstGeom prst="rect">
            <a:avLst/>
          </a:prstGeom>
          <a:noFill/>
          <a:ln>
            <a:noFill/>
          </a:ln>
        </p:spPr>
        <p:txBody>
          <a:bodyPr spcFirstLastPara="1" wrap="square" lIns="91425" tIns="45700" rIns="91425" bIns="45700" anchor="t" anchorCtr="0">
            <a:spAutoFit/>
          </a:bodyPr>
          <a:lstStyle/>
          <a:p>
            <a:pPr lvl="0" algn="ctr"/>
            <a:r>
              <a:rPr lang="en-US" altLang="ja-JP" sz="3200" b="1" dirty="0" err="1" smtClean="0">
                <a:solidFill>
                  <a:schemeClr val="tx1"/>
                </a:solidFill>
              </a:rPr>
              <a:t>Thứ</a:t>
            </a:r>
            <a:endParaRPr lang="en-US" altLang="ja-JP" sz="3200" b="1" dirty="0">
              <a:solidFill>
                <a:schemeClr val="tx1"/>
              </a:solidFill>
            </a:endParaRPr>
          </a:p>
          <a:p>
            <a:pPr lvl="0" algn="ctr"/>
            <a:r>
              <a:rPr lang="en-US" altLang="ja-JP" sz="3200" b="1" dirty="0" smtClean="0">
                <a:solidFill>
                  <a:schemeClr val="tx1"/>
                </a:solidFill>
              </a:rPr>
              <a:t>6</a:t>
            </a:r>
            <a:endParaRPr sz="3200" dirty="0">
              <a:solidFill>
                <a:schemeClr val="tx1"/>
              </a:solidFill>
            </a:endParaRPr>
          </a:p>
        </p:txBody>
      </p:sp>
      <p:pic>
        <p:nvPicPr>
          <p:cNvPr id="381" name="Google Shape;381;p29" descr="空のペットボトルのイラスト"/>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6440748" y="3775460"/>
            <a:ext cx="1511389" cy="2106466"/>
          </a:xfrm>
          <a:prstGeom prst="rect">
            <a:avLst/>
          </a:prstGeom>
          <a:noFill/>
          <a:ln w="9525" cap="flat" cmpd="sng">
            <a:solidFill>
              <a:schemeClr val="dk1"/>
            </a:solidFill>
            <a:prstDash val="solid"/>
            <a:round/>
            <a:headEnd type="none" w="sm" len="sm"/>
            <a:tailEnd type="none" w="sm" len="sm"/>
          </a:ln>
        </p:spPr>
      </p:pic>
      <p:pic>
        <p:nvPicPr>
          <p:cNvPr id="382" name="Google Shape;382;p29" descr="お菓子の袋のゴミのイラスト"/>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9373382" y="3775460"/>
            <a:ext cx="2106466" cy="2106466"/>
          </a:xfrm>
          <a:prstGeom prst="rect">
            <a:avLst/>
          </a:prstGeom>
          <a:noFill/>
          <a:ln w="9525" cap="flat" cmpd="sng">
            <a:solidFill>
              <a:schemeClr val="dk1"/>
            </a:solidFill>
            <a:prstDash val="solid"/>
            <a:round/>
            <a:headEnd type="none" w="sm" len="sm"/>
            <a:tailEnd type="none" w="sm" len="sm"/>
          </a:ln>
        </p:spPr>
      </p:pic>
      <p:pic>
        <p:nvPicPr>
          <p:cNvPr id="3" name="図 2"/>
          <p:cNvPicPr>
            <a:picLocks noChangeAspect="1"/>
          </p:cNvPicPr>
          <p:nvPr/>
        </p:nvPicPr>
        <p:blipFill rotWithShape="1">
          <a:blip r:embed="rId6"/>
          <a:srcRect l="29625" t="14000" r="36211" b="5555"/>
          <a:stretch/>
        </p:blipFill>
        <p:spPr>
          <a:xfrm>
            <a:off x="17113" y="7794"/>
            <a:ext cx="5183538" cy="6865504"/>
          </a:xfrm>
          <a:prstGeom prst="rect">
            <a:avLst/>
          </a:prstGeom>
          <a:ln>
            <a:solidFill>
              <a:schemeClr val="tx1"/>
            </a:solidFill>
          </a:ln>
        </p:spPr>
      </p:pic>
      <p:sp>
        <p:nvSpPr>
          <p:cNvPr id="25" name="Google Shape;383;p29"/>
          <p:cNvSpPr/>
          <p:nvPr/>
        </p:nvSpPr>
        <p:spPr>
          <a:xfrm>
            <a:off x="17112" y="1143000"/>
            <a:ext cx="523253" cy="619259"/>
          </a:xfrm>
          <a:prstGeom prst="ellipse">
            <a:avLst/>
          </a:prstGeom>
          <a:noFill/>
          <a:ln w="762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 name="Google Shape;384;p29"/>
          <p:cNvSpPr/>
          <p:nvPr/>
        </p:nvSpPr>
        <p:spPr>
          <a:xfrm>
            <a:off x="4000500" y="1468175"/>
            <a:ext cx="1281912" cy="1332175"/>
          </a:xfrm>
          <a:prstGeom prst="ellipse">
            <a:avLst/>
          </a:prstGeom>
          <a:noFill/>
          <a:ln w="762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 name="Google Shape;385;p29"/>
          <p:cNvSpPr/>
          <p:nvPr/>
        </p:nvSpPr>
        <p:spPr>
          <a:xfrm>
            <a:off x="540365" y="4185633"/>
            <a:ext cx="4942662" cy="1110267"/>
          </a:xfrm>
          <a:prstGeom prst="ellipse">
            <a:avLst/>
          </a:prstGeom>
          <a:noFill/>
          <a:ln w="762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 name="Google Shape;386;p29"/>
          <p:cNvSpPr/>
          <p:nvPr/>
        </p:nvSpPr>
        <p:spPr>
          <a:xfrm>
            <a:off x="17112" y="4019550"/>
            <a:ext cx="461340" cy="1078133"/>
          </a:xfrm>
          <a:prstGeom prst="ellipse">
            <a:avLst/>
          </a:prstGeom>
          <a:noFill/>
          <a:ln w="762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extLst>
      <p:ext uri="{BB962C8B-B14F-4D97-AF65-F5344CB8AC3E}">
        <p14:creationId xmlns:p14="http://schemas.microsoft.com/office/powerpoint/2010/main" val="250203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7"/>
                                        </p:tgtEl>
                                        <p:attrNameLst>
                                          <p:attrName>style.visibility</p:attrName>
                                        </p:attrNameLst>
                                      </p:cBhvr>
                                      <p:to>
                                        <p:strVal val="visible"/>
                                      </p:to>
                                    </p:set>
                                    <p:animEffect transition="in" filter="fade">
                                      <p:cBhvr>
                                        <p:cTn id="7" dur="500"/>
                                        <p:tgtEl>
                                          <p:spTgt spid="3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4"/>
                                        </p:tgtEl>
                                        <p:attrNameLst>
                                          <p:attrName>style.visibility</p:attrName>
                                        </p:attrNameLst>
                                      </p:cBhvr>
                                      <p:to>
                                        <p:strVal val="visible"/>
                                      </p:to>
                                    </p:set>
                                    <p:animEffect transition="in" filter="fade">
                                      <p:cBhvr>
                                        <p:cTn id="12" dur="500"/>
                                        <p:tgtEl>
                                          <p:spTgt spid="374"/>
                                        </p:tgtEl>
                                      </p:cBhvr>
                                    </p:animEffect>
                                  </p:childTnLst>
                                </p:cTn>
                              </p:par>
                              <p:par>
                                <p:cTn id="13" presetID="10" presetClass="entr" presetSubtype="0" fill="hold" nodeType="withEffect">
                                  <p:stCondLst>
                                    <p:cond delay="0"/>
                                  </p:stCondLst>
                                  <p:childTnLst>
                                    <p:set>
                                      <p:cBhvr>
                                        <p:cTn id="14" dur="1" fill="hold">
                                          <p:stCondLst>
                                            <p:cond delay="0"/>
                                          </p:stCondLst>
                                        </p:cTn>
                                        <p:tgtEl>
                                          <p:spTgt spid="368"/>
                                        </p:tgtEl>
                                        <p:attrNameLst>
                                          <p:attrName>style.visibility</p:attrName>
                                        </p:attrNameLst>
                                      </p:cBhvr>
                                      <p:to>
                                        <p:strVal val="visible"/>
                                      </p:to>
                                    </p:set>
                                    <p:animEffect transition="in" filter="fade">
                                      <p:cBhvr>
                                        <p:cTn id="15" dur="500"/>
                                        <p:tgtEl>
                                          <p:spTgt spid="36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75"/>
                                        </p:tgtEl>
                                        <p:attrNameLst>
                                          <p:attrName>style.visibility</p:attrName>
                                        </p:attrNameLst>
                                      </p:cBhvr>
                                      <p:to>
                                        <p:strVal val="visible"/>
                                      </p:to>
                                    </p:set>
                                    <p:animEffect transition="in" filter="fade">
                                      <p:cBhvr>
                                        <p:cTn id="20" dur="500"/>
                                        <p:tgtEl>
                                          <p:spTgt spid="375"/>
                                        </p:tgtEl>
                                      </p:cBhvr>
                                    </p:animEffect>
                                  </p:childTnLst>
                                </p:cTn>
                              </p:par>
                              <p:par>
                                <p:cTn id="21" presetID="10" presetClass="entr" presetSubtype="0" fill="hold" nodeType="withEffect">
                                  <p:stCondLst>
                                    <p:cond delay="0"/>
                                  </p:stCondLst>
                                  <p:childTnLst>
                                    <p:set>
                                      <p:cBhvr>
                                        <p:cTn id="22" dur="1" fill="hold">
                                          <p:stCondLst>
                                            <p:cond delay="0"/>
                                          </p:stCondLst>
                                        </p:cTn>
                                        <p:tgtEl>
                                          <p:spTgt spid="369"/>
                                        </p:tgtEl>
                                        <p:attrNameLst>
                                          <p:attrName>style.visibility</p:attrName>
                                        </p:attrNameLst>
                                      </p:cBhvr>
                                      <p:to>
                                        <p:strVal val="visible"/>
                                      </p:to>
                                    </p:set>
                                    <p:animEffect transition="in" filter="fade">
                                      <p:cBhvr>
                                        <p:cTn id="23" dur="500"/>
                                        <p:tgtEl>
                                          <p:spTgt spid="36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76"/>
                                        </p:tgtEl>
                                        <p:attrNameLst>
                                          <p:attrName>style.visibility</p:attrName>
                                        </p:attrNameLst>
                                      </p:cBhvr>
                                      <p:to>
                                        <p:strVal val="visible"/>
                                      </p:to>
                                    </p:set>
                                    <p:animEffect transition="in" filter="fade">
                                      <p:cBhvr>
                                        <p:cTn id="28" dur="500"/>
                                        <p:tgtEl>
                                          <p:spTgt spid="376"/>
                                        </p:tgtEl>
                                      </p:cBhvr>
                                    </p:animEffect>
                                  </p:childTnLst>
                                </p:cTn>
                              </p:par>
                              <p:par>
                                <p:cTn id="29" presetID="10" presetClass="entr" presetSubtype="0" fill="hold" nodeType="withEffect">
                                  <p:stCondLst>
                                    <p:cond delay="0"/>
                                  </p:stCondLst>
                                  <p:childTnLst>
                                    <p:set>
                                      <p:cBhvr>
                                        <p:cTn id="30" dur="1" fill="hold">
                                          <p:stCondLst>
                                            <p:cond delay="0"/>
                                          </p:stCondLst>
                                        </p:cTn>
                                        <p:tgtEl>
                                          <p:spTgt spid="370"/>
                                        </p:tgtEl>
                                        <p:attrNameLst>
                                          <p:attrName>style.visibility</p:attrName>
                                        </p:attrNameLst>
                                      </p:cBhvr>
                                      <p:to>
                                        <p:strVal val="visible"/>
                                      </p:to>
                                    </p:set>
                                    <p:animEffect transition="in" filter="fade">
                                      <p:cBhvr>
                                        <p:cTn id="31" dur="500"/>
                                        <p:tgtEl>
                                          <p:spTgt spid="37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78"/>
                                        </p:tgtEl>
                                        <p:attrNameLst>
                                          <p:attrName>style.visibility</p:attrName>
                                        </p:attrNameLst>
                                      </p:cBhvr>
                                      <p:to>
                                        <p:strVal val="visible"/>
                                      </p:to>
                                    </p:set>
                                    <p:animEffect transition="in" filter="fade">
                                      <p:cBhvr>
                                        <p:cTn id="36" dur="500"/>
                                        <p:tgtEl>
                                          <p:spTgt spid="378"/>
                                        </p:tgtEl>
                                      </p:cBhvr>
                                    </p:animEffect>
                                  </p:childTnLst>
                                </p:cTn>
                              </p:par>
                              <p:par>
                                <p:cTn id="37" presetID="10" presetClass="entr" presetSubtype="0" fill="hold" nodeType="withEffect">
                                  <p:stCondLst>
                                    <p:cond delay="0"/>
                                  </p:stCondLst>
                                  <p:childTnLst>
                                    <p:set>
                                      <p:cBhvr>
                                        <p:cTn id="38" dur="1" fill="hold">
                                          <p:stCondLst>
                                            <p:cond delay="0"/>
                                          </p:stCondLst>
                                        </p:cTn>
                                        <p:tgtEl>
                                          <p:spTgt spid="371"/>
                                        </p:tgtEl>
                                        <p:attrNameLst>
                                          <p:attrName>style.visibility</p:attrName>
                                        </p:attrNameLst>
                                      </p:cBhvr>
                                      <p:to>
                                        <p:strVal val="visible"/>
                                      </p:to>
                                    </p:set>
                                    <p:animEffect transition="in" filter="fade">
                                      <p:cBhvr>
                                        <p:cTn id="39" dur="500"/>
                                        <p:tgtEl>
                                          <p:spTgt spid="37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77"/>
                                        </p:tgtEl>
                                        <p:attrNameLst>
                                          <p:attrName>style.visibility</p:attrName>
                                        </p:attrNameLst>
                                      </p:cBhvr>
                                      <p:to>
                                        <p:strVal val="visible"/>
                                      </p:to>
                                    </p:set>
                                    <p:animEffect transition="in" filter="fade">
                                      <p:cBhvr>
                                        <p:cTn id="44" dur="500"/>
                                        <p:tgtEl>
                                          <p:spTgt spid="377"/>
                                        </p:tgtEl>
                                      </p:cBhvr>
                                    </p:animEffect>
                                  </p:childTnLst>
                                </p:cTn>
                              </p:par>
                              <p:par>
                                <p:cTn id="45" presetID="10" presetClass="entr" presetSubtype="0" fill="hold" nodeType="withEffect">
                                  <p:stCondLst>
                                    <p:cond delay="0"/>
                                  </p:stCondLst>
                                  <p:childTnLst>
                                    <p:set>
                                      <p:cBhvr>
                                        <p:cTn id="46" dur="1" fill="hold">
                                          <p:stCondLst>
                                            <p:cond delay="0"/>
                                          </p:stCondLst>
                                        </p:cTn>
                                        <p:tgtEl>
                                          <p:spTgt spid="372"/>
                                        </p:tgtEl>
                                        <p:attrNameLst>
                                          <p:attrName>style.visibility</p:attrName>
                                        </p:attrNameLst>
                                      </p:cBhvr>
                                      <p:to>
                                        <p:strVal val="visible"/>
                                      </p:to>
                                    </p:set>
                                    <p:animEffect transition="in" filter="fade">
                                      <p:cBhvr>
                                        <p:cTn id="47" dur="500"/>
                                        <p:tgtEl>
                                          <p:spTgt spid="37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80"/>
                                        </p:tgtEl>
                                        <p:attrNameLst>
                                          <p:attrName>style.visibility</p:attrName>
                                        </p:attrNameLst>
                                      </p:cBhvr>
                                      <p:to>
                                        <p:strVal val="visible"/>
                                      </p:to>
                                    </p:set>
                                    <p:animEffect transition="in" filter="fade">
                                      <p:cBhvr>
                                        <p:cTn id="52" dur="500"/>
                                        <p:tgtEl>
                                          <p:spTgt spid="380"/>
                                        </p:tgtEl>
                                      </p:cBhvr>
                                    </p:animEffect>
                                  </p:childTnLst>
                                </p:cTn>
                              </p:par>
                              <p:par>
                                <p:cTn id="53" presetID="10" presetClass="entr" presetSubtype="0" fill="hold" nodeType="withEffect">
                                  <p:stCondLst>
                                    <p:cond delay="0"/>
                                  </p:stCondLst>
                                  <p:childTnLst>
                                    <p:set>
                                      <p:cBhvr>
                                        <p:cTn id="54" dur="1" fill="hold">
                                          <p:stCondLst>
                                            <p:cond delay="0"/>
                                          </p:stCondLst>
                                        </p:cTn>
                                        <p:tgtEl>
                                          <p:spTgt spid="373"/>
                                        </p:tgtEl>
                                        <p:attrNameLst>
                                          <p:attrName>style.visibility</p:attrName>
                                        </p:attrNameLst>
                                      </p:cBhvr>
                                      <p:to>
                                        <p:strVal val="visible"/>
                                      </p:to>
                                    </p:set>
                                    <p:animEffect transition="in" filter="fade">
                                      <p:cBhvr>
                                        <p:cTn id="55" dur="500"/>
                                        <p:tgtEl>
                                          <p:spTgt spid="37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79"/>
                                        </p:tgtEl>
                                        <p:attrNameLst>
                                          <p:attrName>style.visibility</p:attrName>
                                        </p:attrNameLst>
                                      </p:cBhvr>
                                      <p:to>
                                        <p:strVal val="visible"/>
                                      </p:to>
                                    </p:set>
                                    <p:animEffect transition="in" filter="fade">
                                      <p:cBhvr>
                                        <p:cTn id="60" dur="500"/>
                                        <p:tgtEl>
                                          <p:spTgt spid="379"/>
                                        </p:tgtEl>
                                      </p:cBhvr>
                                    </p:animEffect>
                                  </p:childTnLst>
                                </p:cTn>
                              </p:par>
                              <p:par>
                                <p:cTn id="61" presetID="10" presetClass="entr" presetSubtype="0" fill="hold" nodeType="withEffect">
                                  <p:stCondLst>
                                    <p:cond delay="0"/>
                                  </p:stCondLst>
                                  <p:childTnLst>
                                    <p:set>
                                      <p:cBhvr>
                                        <p:cTn id="62" dur="1" fill="hold">
                                          <p:stCondLst>
                                            <p:cond delay="0"/>
                                          </p:stCondLst>
                                        </p:cTn>
                                        <p:tgtEl>
                                          <p:spTgt spid="381"/>
                                        </p:tgtEl>
                                        <p:attrNameLst>
                                          <p:attrName>style.visibility</p:attrName>
                                        </p:attrNameLst>
                                      </p:cBhvr>
                                      <p:to>
                                        <p:strVal val="visible"/>
                                      </p:to>
                                    </p:set>
                                    <p:animEffect transition="in" filter="fade">
                                      <p:cBhvr>
                                        <p:cTn id="63" dur="1000"/>
                                        <p:tgtEl>
                                          <p:spTgt spid="381"/>
                                        </p:tgtEl>
                                      </p:cBhvr>
                                    </p:animEffect>
                                  </p:childTnLst>
                                </p:cTn>
                              </p:par>
                              <p:par>
                                <p:cTn id="64" presetID="10" presetClass="entr" presetSubtype="0" fill="hold" nodeType="with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500"/>
                                        <p:tgtEl>
                                          <p:spTgt spid="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par>
                                <p:cTn id="72" presetID="10" presetClass="entr" presetSubtype="0" fill="hold"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82"/>
                                        </p:tgtEl>
                                        <p:attrNameLst>
                                          <p:attrName>style.visibility</p:attrName>
                                        </p:attrNameLst>
                                      </p:cBhvr>
                                      <p:to>
                                        <p:strVal val="visible"/>
                                      </p:to>
                                    </p:set>
                                    <p:animEffect transition="in" filter="fade">
                                      <p:cBhvr>
                                        <p:cTn id="79" dur="1000"/>
                                        <p:tgtEl>
                                          <p:spTgt spid="38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par>
                                <p:cTn id="85" presetID="10" presetClass="entr" presetSubtype="0" fill="hold"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p:nvPr/>
        </p:nvSpPr>
        <p:spPr>
          <a:xfrm>
            <a:off x="3281821" y="1144507"/>
            <a:ext cx="8910179" cy="1200288"/>
          </a:xfrm>
          <a:prstGeom prst="rect">
            <a:avLst/>
          </a:prstGeom>
          <a:noFill/>
          <a:ln>
            <a:noFill/>
          </a:ln>
        </p:spPr>
        <p:txBody>
          <a:bodyPr spcFirstLastPara="1" wrap="square" lIns="91425" tIns="45700" rIns="91425" bIns="45700" anchor="t" anchorCtr="0">
            <a:spAutoFit/>
          </a:bodyPr>
          <a:lstStyle/>
          <a:p>
            <a:pPr lvl="0"/>
            <a:r>
              <a:rPr lang="ja-JP" sz="3600" b="1" dirty="0" smtClean="0">
                <a:solidFill>
                  <a:schemeClr val="dk1"/>
                </a:solidFill>
                <a:latin typeface="Arial"/>
                <a:ea typeface="Arial"/>
                <a:cs typeface="Arial"/>
                <a:sym typeface="Arial"/>
              </a:rPr>
              <a:t>◆</a:t>
            </a:r>
            <a:r>
              <a:rPr lang="vi-VN" altLang="ja-JP" sz="3600" b="1" dirty="0">
                <a:solidFill>
                  <a:schemeClr val="dk1"/>
                </a:solidFill>
              </a:rPr>
              <a:t>Biết được những điểm khác nhau giữa nhà của Nhật và nhà của Việt </a:t>
            </a:r>
            <a:r>
              <a:rPr lang="vi-VN" altLang="ja-JP" sz="3600" b="1" dirty="0" smtClean="0">
                <a:solidFill>
                  <a:schemeClr val="dk1"/>
                </a:solidFill>
              </a:rPr>
              <a:t>Nam</a:t>
            </a:r>
            <a:r>
              <a:rPr lang="en-US" altLang="ja-JP" sz="3600" b="1" dirty="0" smtClean="0">
                <a:solidFill>
                  <a:schemeClr val="dk1"/>
                </a:solidFill>
              </a:rPr>
              <a:t>.</a:t>
            </a:r>
            <a:endParaRPr lang="vi-VN" altLang="ja-JP" sz="3600" b="1" dirty="0">
              <a:solidFill>
                <a:schemeClr val="dk1"/>
              </a:solidFill>
            </a:endParaRPr>
          </a:p>
        </p:txBody>
      </p:sp>
      <p:sp>
        <p:nvSpPr>
          <p:cNvPr id="106" name="Google Shape;106;p3"/>
          <p:cNvSpPr/>
          <p:nvPr/>
        </p:nvSpPr>
        <p:spPr>
          <a:xfrm>
            <a:off x="-38100" y="3208"/>
            <a:ext cx="3222702" cy="6854792"/>
          </a:xfrm>
          <a:prstGeom prst="rect">
            <a:avLst/>
          </a:prstGeom>
          <a:solidFill>
            <a:srgbClr val="F47921"/>
          </a:solidFill>
          <a:ln>
            <a:noFill/>
          </a:ln>
        </p:spPr>
        <p:txBody>
          <a:bodyPr spcFirstLastPara="1" wrap="square" lIns="91425" tIns="45700" rIns="91425" bIns="45700" anchor="ctr" anchorCtr="0">
            <a:noAutofit/>
          </a:bodyPr>
          <a:lstStyle/>
          <a:p>
            <a:pPr lvl="0" algn="ctr"/>
            <a:r>
              <a:rPr lang="en-US" altLang="ja-JP" sz="4000" b="1" dirty="0" err="1">
                <a:solidFill>
                  <a:schemeClr val="dk1"/>
                </a:solidFill>
              </a:rPr>
              <a:t>Mục</a:t>
            </a:r>
            <a:r>
              <a:rPr lang="en-US" altLang="ja-JP" sz="4000" b="1" dirty="0">
                <a:solidFill>
                  <a:schemeClr val="dk1"/>
                </a:solidFill>
              </a:rPr>
              <a:t> </a:t>
            </a:r>
            <a:r>
              <a:rPr lang="en-US" altLang="ja-JP" sz="4000" b="1" dirty="0" err="1">
                <a:solidFill>
                  <a:schemeClr val="dk1"/>
                </a:solidFill>
              </a:rPr>
              <a:t>tiêu</a:t>
            </a:r>
            <a:r>
              <a:rPr lang="en-US" altLang="ja-JP" sz="4000" b="1" dirty="0">
                <a:solidFill>
                  <a:schemeClr val="dk1"/>
                </a:solidFill>
              </a:rPr>
              <a:t> </a:t>
            </a:r>
            <a:r>
              <a:rPr lang="en-US" altLang="ja-JP" sz="4000" b="1" dirty="0" err="1">
                <a:solidFill>
                  <a:schemeClr val="dk1"/>
                </a:solidFill>
              </a:rPr>
              <a:t>của</a:t>
            </a:r>
            <a:r>
              <a:rPr lang="en-US" altLang="ja-JP" sz="4000" b="1" dirty="0">
                <a:solidFill>
                  <a:schemeClr val="dk1"/>
                </a:solidFill>
              </a:rPr>
              <a:t> </a:t>
            </a:r>
            <a:r>
              <a:rPr lang="en-US" altLang="ja-JP" sz="4000" b="1" dirty="0" err="1">
                <a:solidFill>
                  <a:schemeClr val="dk1"/>
                </a:solidFill>
              </a:rPr>
              <a:t>bài</a:t>
            </a:r>
            <a:endParaRPr lang="en-US" altLang="ja-JP" sz="4000" b="1" dirty="0">
              <a:solidFill>
                <a:schemeClr val="dk1"/>
              </a:solidFill>
            </a:endParaRPr>
          </a:p>
        </p:txBody>
      </p:sp>
      <p:sp>
        <p:nvSpPr>
          <p:cNvPr id="108" name="Google Shape;108;p3"/>
          <p:cNvSpPr txBox="1"/>
          <p:nvPr/>
        </p:nvSpPr>
        <p:spPr>
          <a:xfrm>
            <a:off x="3281820" y="3034159"/>
            <a:ext cx="8555355" cy="1200288"/>
          </a:xfrm>
          <a:prstGeom prst="rect">
            <a:avLst/>
          </a:prstGeom>
          <a:noFill/>
          <a:ln>
            <a:noFill/>
          </a:ln>
        </p:spPr>
        <p:txBody>
          <a:bodyPr spcFirstLastPara="1" wrap="square" lIns="91425" tIns="45700" rIns="91425" bIns="45700" anchor="t" anchorCtr="0">
            <a:spAutoFit/>
          </a:bodyPr>
          <a:lstStyle/>
          <a:p>
            <a:pPr lvl="0">
              <a:buSzPts val="3600"/>
            </a:pPr>
            <a:r>
              <a:rPr lang="ja-JP" sz="3600" b="1" i="0" u="none" strike="noStrike" cap="none" dirty="0" smtClean="0">
                <a:solidFill>
                  <a:srgbClr val="000000"/>
                </a:solidFill>
                <a:latin typeface="Arial"/>
                <a:ea typeface="Arial"/>
                <a:cs typeface="Arial"/>
                <a:sym typeface="Arial"/>
              </a:rPr>
              <a:t>◆</a:t>
            </a:r>
            <a:r>
              <a:rPr lang="vi-VN" altLang="ja-JP" sz="3600" b="1" dirty="0"/>
              <a:t>Biết được những quy định và quy tắc ứng xử </a:t>
            </a:r>
            <a:r>
              <a:rPr lang="vi-VN" altLang="ja-JP" sz="3600" b="1"/>
              <a:t>trong </a:t>
            </a:r>
            <a:r>
              <a:rPr lang="en-US" altLang="ja-JP" sz="3600" b="1" smtClean="0"/>
              <a:t>sinh hoạt</a:t>
            </a:r>
            <a:r>
              <a:rPr lang="vi-VN" altLang="ja-JP" sz="3600" b="1" smtClean="0"/>
              <a:t> </a:t>
            </a:r>
            <a:r>
              <a:rPr lang="vi-VN" altLang="ja-JP" sz="3600" b="1" dirty="0"/>
              <a:t>của </a:t>
            </a:r>
            <a:r>
              <a:rPr lang="vi-VN" altLang="ja-JP" sz="3600" b="1" dirty="0" smtClean="0"/>
              <a:t>Nhật</a:t>
            </a:r>
            <a:r>
              <a:rPr lang="en-US" altLang="ja-JP" sz="3600" b="1" dirty="0" smtClean="0"/>
              <a:t>.</a:t>
            </a:r>
            <a:endParaRPr lang="vi-VN" altLang="ja-JP" sz="3600" b="1" dirty="0"/>
          </a:p>
        </p:txBody>
      </p:sp>
      <p:sp>
        <p:nvSpPr>
          <p:cNvPr id="109" name="Google Shape;109;p3"/>
          <p:cNvSpPr txBox="1"/>
          <p:nvPr/>
        </p:nvSpPr>
        <p:spPr>
          <a:xfrm>
            <a:off x="3281820" y="4923811"/>
            <a:ext cx="8910180" cy="1200288"/>
          </a:xfrm>
          <a:prstGeom prst="rect">
            <a:avLst/>
          </a:prstGeom>
          <a:noFill/>
          <a:ln>
            <a:noFill/>
          </a:ln>
        </p:spPr>
        <p:txBody>
          <a:bodyPr spcFirstLastPara="1" wrap="square" lIns="91425" tIns="45700" rIns="91425" bIns="45700" anchor="t" anchorCtr="0">
            <a:spAutoFit/>
          </a:bodyPr>
          <a:lstStyle/>
          <a:p>
            <a:pPr lvl="0"/>
            <a:r>
              <a:rPr lang="ja-JP" sz="3600" b="1" dirty="0" smtClean="0">
                <a:solidFill>
                  <a:srgbClr val="000000"/>
                </a:solidFill>
                <a:latin typeface="Arial"/>
                <a:ea typeface="Arial"/>
                <a:cs typeface="Arial"/>
                <a:sym typeface="Arial"/>
              </a:rPr>
              <a:t>◆</a:t>
            </a:r>
            <a:r>
              <a:rPr lang="vi-VN" altLang="ja-JP" sz="3600" b="1" dirty="0"/>
              <a:t>Biết được cách suy nghĩ của người </a:t>
            </a:r>
            <a:r>
              <a:rPr lang="vi-VN" altLang="ja-JP" sz="3600" b="1" dirty="0" smtClean="0"/>
              <a:t>Nhật</a:t>
            </a:r>
            <a:r>
              <a:rPr lang="en-US" altLang="ja-JP" sz="3600" b="1" dirty="0" smtClean="0"/>
              <a:t>.</a:t>
            </a:r>
            <a:endParaRPr dirty="0"/>
          </a:p>
        </p:txBody>
      </p:sp>
      <p:sp>
        <p:nvSpPr>
          <p:cNvPr id="7" name="Google Shape;405;p3"/>
          <p:cNvSpPr/>
          <p:nvPr/>
        </p:nvSpPr>
        <p:spPr>
          <a:xfrm>
            <a:off x="1224381" y="1980000"/>
            <a:ext cx="697739" cy="707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ja-JP" sz="4000" b="0" i="0" u="none" strike="noStrike" cap="none" dirty="0">
                <a:solidFill>
                  <a:srgbClr val="000000"/>
                </a:solidFill>
                <a:latin typeface="Arial"/>
                <a:ea typeface="Arial"/>
                <a:cs typeface="Arial"/>
                <a:sym typeface="Arial"/>
              </a:rPr>
              <a:t>１</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animEffect transition="in" filter="fade">
                                      <p:cBhvr>
                                        <p:cTn id="7" dur="1000"/>
                                        <p:tgtEl>
                                          <p:spTgt spid="1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1000"/>
                                        <p:tgtEl>
                                          <p:spTgt spid="1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fade">
                                      <p:cBhvr>
                                        <p:cTn id="17"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30" descr="アパートのイラスト（賃貸）">
            <a:hlinkClick r:id="rId3"/>
          </p:cNvPr>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3492386" y="1188590"/>
            <a:ext cx="4963505" cy="5225815"/>
          </a:xfrm>
          <a:prstGeom prst="rect">
            <a:avLst/>
          </a:prstGeom>
          <a:noFill/>
          <a:ln>
            <a:noFill/>
          </a:ln>
        </p:spPr>
      </p:pic>
      <p:sp>
        <p:nvSpPr>
          <p:cNvPr id="393" name="Google Shape;393;p30"/>
          <p:cNvSpPr/>
          <p:nvPr/>
        </p:nvSpPr>
        <p:spPr>
          <a:xfrm>
            <a:off x="516920" y="3808035"/>
            <a:ext cx="3437226" cy="2800703"/>
          </a:xfrm>
          <a:prstGeom prst="wedgeEllipseCallout">
            <a:avLst>
              <a:gd name="adj1" fmla="val 59603"/>
              <a:gd name="adj2" fmla="val 6738"/>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94" name="Google Shape;394;p30"/>
          <p:cNvGrpSpPr/>
          <p:nvPr/>
        </p:nvGrpSpPr>
        <p:grpSpPr>
          <a:xfrm>
            <a:off x="1168600" y="3332656"/>
            <a:ext cx="2323785" cy="2859095"/>
            <a:chOff x="3848100" y="2095500"/>
            <a:chExt cx="2130005" cy="2620676"/>
          </a:xfrm>
        </p:grpSpPr>
        <p:pic>
          <p:nvPicPr>
            <p:cNvPr id="395" name="Google Shape;395;p30" descr="うるさい自転車のイラスト"/>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3905251" y="2141823"/>
              <a:ext cx="2072854" cy="2574353"/>
            </a:xfrm>
            <a:prstGeom prst="rect">
              <a:avLst/>
            </a:prstGeom>
            <a:noFill/>
            <a:ln>
              <a:noFill/>
            </a:ln>
          </p:spPr>
        </p:pic>
        <p:sp>
          <p:nvSpPr>
            <p:cNvPr id="396" name="Google Shape;396;p30"/>
            <p:cNvSpPr/>
            <p:nvPr/>
          </p:nvSpPr>
          <p:spPr>
            <a:xfrm>
              <a:off x="3848100" y="2095500"/>
              <a:ext cx="182880" cy="74295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97" name="Google Shape;397;p30"/>
          <p:cNvSpPr/>
          <p:nvPr/>
        </p:nvSpPr>
        <p:spPr>
          <a:xfrm>
            <a:off x="7532371" y="746228"/>
            <a:ext cx="4039985" cy="3291840"/>
          </a:xfrm>
          <a:prstGeom prst="wedgeEllipseCallout">
            <a:avLst>
              <a:gd name="adj1" fmla="val -63031"/>
              <a:gd name="adj2" fmla="val 39061"/>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98" name="Google Shape;398;p30" descr="耳をふさぐ人のイラスト（男性）"/>
          <p:cNvPicPr preferRelativeResize="0"/>
          <p:nvPr/>
        </p:nvPicPr>
        <p:blipFill rotWithShape="1">
          <a:blip r:embed="rId6">
            <a:alphaModFix/>
            <a:extLst>
              <a:ext uri="{28A0092B-C50C-407E-A947-70E740481C1C}">
                <a14:useLocalDpi xmlns:a14="http://schemas.microsoft.com/office/drawing/2010/main"/>
              </a:ext>
            </a:extLst>
          </a:blip>
          <a:srcRect/>
          <a:stretch/>
        </p:blipFill>
        <p:spPr>
          <a:xfrm>
            <a:off x="8022440" y="291067"/>
            <a:ext cx="3218026" cy="3516969"/>
          </a:xfrm>
          <a:prstGeom prst="rect">
            <a:avLst/>
          </a:prstGeom>
          <a:noFill/>
          <a:ln>
            <a:noFill/>
          </a:ln>
        </p:spPr>
      </p:pic>
      <p:sp>
        <p:nvSpPr>
          <p:cNvPr id="399" name="Google Shape;399;p30"/>
          <p:cNvSpPr/>
          <p:nvPr/>
        </p:nvSpPr>
        <p:spPr>
          <a:xfrm>
            <a:off x="2015425" y="211799"/>
            <a:ext cx="4039985" cy="3291840"/>
          </a:xfrm>
          <a:prstGeom prst="wedgeEllipseCallout">
            <a:avLst>
              <a:gd name="adj1" fmla="val 33266"/>
              <a:gd name="adj2" fmla="val 50678"/>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00" name="Google Shape;400;p30" descr="はてなマーク・クエスチョンマーク"/>
          <p:cNvPicPr preferRelativeResize="0"/>
          <p:nvPr/>
        </p:nvPicPr>
        <p:blipFill rotWithShape="1">
          <a:blip r:embed="rId7">
            <a:alphaModFix/>
            <a:extLst>
              <a:ext uri="{28A0092B-C50C-407E-A947-70E740481C1C}">
                <a14:useLocalDpi xmlns:a14="http://schemas.microsoft.com/office/drawing/2010/main"/>
              </a:ext>
            </a:extLst>
          </a:blip>
          <a:srcRect/>
          <a:stretch/>
        </p:blipFill>
        <p:spPr>
          <a:xfrm>
            <a:off x="2978880" y="500164"/>
            <a:ext cx="2199302" cy="2801659"/>
          </a:xfrm>
          <a:prstGeom prst="rect">
            <a:avLst/>
          </a:prstGeom>
          <a:noFill/>
          <a:ln>
            <a:noFill/>
          </a:ln>
        </p:spPr>
      </p:pic>
      <p:pic>
        <p:nvPicPr>
          <p:cNvPr id="401" name="Google Shape;401;p30" descr="天気のマーク「雷」"/>
          <p:cNvPicPr preferRelativeResize="0"/>
          <p:nvPr/>
        </p:nvPicPr>
        <p:blipFill rotWithShape="1">
          <a:blip r:embed="rId8">
            <a:alphaModFix/>
            <a:extLst>
              <a:ext uri="{28A0092B-C50C-407E-A947-70E740481C1C}">
                <a14:useLocalDpi xmlns:a14="http://schemas.microsoft.com/office/drawing/2010/main"/>
              </a:ext>
            </a:extLst>
          </a:blip>
          <a:srcRect/>
          <a:stretch/>
        </p:blipFill>
        <p:spPr>
          <a:xfrm rot="1872842">
            <a:off x="5923399" y="2074335"/>
            <a:ext cx="1647825" cy="1714500"/>
          </a:xfrm>
          <a:prstGeom prst="rect">
            <a:avLst/>
          </a:prstGeom>
          <a:noFill/>
          <a:ln>
            <a:noFill/>
          </a:ln>
        </p:spPr>
      </p:pic>
      <p:pic>
        <p:nvPicPr>
          <p:cNvPr id="402" name="Google Shape;402;p30" descr="天気のマーク「雷」"/>
          <p:cNvPicPr preferRelativeResize="0"/>
          <p:nvPr/>
        </p:nvPicPr>
        <p:blipFill rotWithShape="1">
          <a:blip r:embed="rId8">
            <a:alphaModFix/>
            <a:extLst>
              <a:ext uri="{28A0092B-C50C-407E-A947-70E740481C1C}">
                <a14:useLocalDpi xmlns:a14="http://schemas.microsoft.com/office/drawing/2010/main"/>
              </a:ext>
            </a:extLst>
          </a:blip>
          <a:srcRect/>
          <a:stretch/>
        </p:blipFill>
        <p:spPr>
          <a:xfrm>
            <a:off x="5590418" y="1345579"/>
            <a:ext cx="1647825" cy="1714500"/>
          </a:xfrm>
          <a:prstGeom prst="rect">
            <a:avLst/>
          </a:prstGeom>
          <a:noFill/>
          <a:ln>
            <a:noFill/>
          </a:ln>
        </p:spPr>
      </p:pic>
      <p:pic>
        <p:nvPicPr>
          <p:cNvPr id="403" name="Google Shape;403;p30" descr="天気のマーク「雷」"/>
          <p:cNvPicPr preferRelativeResize="0"/>
          <p:nvPr/>
        </p:nvPicPr>
        <p:blipFill rotWithShape="1">
          <a:blip r:embed="rId8">
            <a:alphaModFix/>
            <a:extLst>
              <a:ext uri="{28A0092B-C50C-407E-A947-70E740481C1C}">
                <a14:useLocalDpi xmlns:a14="http://schemas.microsoft.com/office/drawing/2010/main"/>
              </a:ext>
            </a:extLst>
          </a:blip>
          <a:srcRect/>
          <a:stretch/>
        </p:blipFill>
        <p:spPr>
          <a:xfrm rot="-8835727">
            <a:off x="3715601" y="3529852"/>
            <a:ext cx="1647825" cy="1714500"/>
          </a:xfrm>
          <a:prstGeom prst="rect">
            <a:avLst/>
          </a:prstGeom>
          <a:noFill/>
          <a:ln>
            <a:noFill/>
          </a:ln>
        </p:spPr>
      </p:pic>
      <p:pic>
        <p:nvPicPr>
          <p:cNvPr id="404" name="Google Shape;404;p30" descr="天気のマーク「雷」"/>
          <p:cNvPicPr preferRelativeResize="0"/>
          <p:nvPr/>
        </p:nvPicPr>
        <p:blipFill rotWithShape="1">
          <a:blip r:embed="rId8">
            <a:alphaModFix/>
            <a:extLst>
              <a:ext uri="{28A0092B-C50C-407E-A947-70E740481C1C}">
                <a14:useLocalDpi xmlns:a14="http://schemas.microsoft.com/office/drawing/2010/main"/>
              </a:ext>
            </a:extLst>
          </a:blip>
          <a:srcRect/>
          <a:stretch/>
        </p:blipFill>
        <p:spPr>
          <a:xfrm rot="-7785598">
            <a:off x="3080845" y="3008265"/>
            <a:ext cx="1647825" cy="1714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
                                        </p:tgtEl>
                                        <p:attrNameLst>
                                          <p:attrName>style.visibility</p:attrName>
                                        </p:attrNameLst>
                                      </p:cBhvr>
                                      <p:to>
                                        <p:strVal val="visible"/>
                                      </p:to>
                                    </p:set>
                                    <p:animEffect transition="in" filter="fade">
                                      <p:cBhvr>
                                        <p:cTn id="7" dur="500"/>
                                        <p:tgtEl>
                                          <p:spTgt spid="399"/>
                                        </p:tgtEl>
                                      </p:cBhvr>
                                    </p:animEffect>
                                  </p:childTnLst>
                                </p:cTn>
                              </p:par>
                              <p:par>
                                <p:cTn id="8" presetID="10" presetClass="entr" presetSubtype="0" fill="hold" nodeType="withEffect">
                                  <p:stCondLst>
                                    <p:cond delay="0"/>
                                  </p:stCondLst>
                                  <p:childTnLst>
                                    <p:set>
                                      <p:cBhvr>
                                        <p:cTn id="9" dur="1" fill="hold">
                                          <p:stCondLst>
                                            <p:cond delay="0"/>
                                          </p:stCondLst>
                                        </p:cTn>
                                        <p:tgtEl>
                                          <p:spTgt spid="400"/>
                                        </p:tgtEl>
                                        <p:attrNameLst>
                                          <p:attrName>style.visibility</p:attrName>
                                        </p:attrNameLst>
                                      </p:cBhvr>
                                      <p:to>
                                        <p:strVal val="visible"/>
                                      </p:to>
                                    </p:set>
                                    <p:animEffect transition="in" filter="fade">
                                      <p:cBhvr>
                                        <p:cTn id="10" dur="500"/>
                                        <p:tgtEl>
                                          <p:spTgt spid="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410" name="Google Shape;410;p31" descr="換気のイラスト「窓を開ける（閉める）男の子」"/>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2991169" y="761342"/>
            <a:ext cx="2784658" cy="2178221"/>
          </a:xfrm>
          <a:prstGeom prst="rect">
            <a:avLst/>
          </a:prstGeom>
          <a:noFill/>
          <a:ln>
            <a:noFill/>
          </a:ln>
        </p:spPr>
      </p:pic>
      <p:pic>
        <p:nvPicPr>
          <p:cNvPr id="411" name="Google Shape;411;p31" descr="掃除機をかける男性のイラスト"/>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3079330" y="3255309"/>
            <a:ext cx="2963602" cy="3377325"/>
          </a:xfrm>
          <a:prstGeom prst="rect">
            <a:avLst/>
          </a:prstGeom>
          <a:noFill/>
          <a:ln>
            <a:noFill/>
          </a:ln>
        </p:spPr>
      </p:pic>
      <p:pic>
        <p:nvPicPr>
          <p:cNvPr id="412" name="Google Shape;412;p31" descr="アースを付けた洗濯機のイラスト"/>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306064" y="3255309"/>
            <a:ext cx="3368881" cy="3377325"/>
          </a:xfrm>
          <a:prstGeom prst="rect">
            <a:avLst/>
          </a:prstGeom>
          <a:noFill/>
          <a:ln>
            <a:noFill/>
          </a:ln>
        </p:spPr>
      </p:pic>
      <p:pic>
        <p:nvPicPr>
          <p:cNvPr id="413" name="Google Shape;413;p31" descr="ドアを開ける・閉めるイラスト"/>
          <p:cNvPicPr preferRelativeResize="0"/>
          <p:nvPr/>
        </p:nvPicPr>
        <p:blipFill rotWithShape="1">
          <a:blip r:embed="rId6">
            <a:alphaModFix/>
            <a:extLst>
              <a:ext uri="{28A0092B-C50C-407E-A947-70E740481C1C}">
                <a14:useLocalDpi xmlns:a14="http://schemas.microsoft.com/office/drawing/2010/main"/>
              </a:ext>
            </a:extLst>
          </a:blip>
          <a:srcRect/>
          <a:stretch/>
        </p:blipFill>
        <p:spPr>
          <a:xfrm>
            <a:off x="348342" y="24680"/>
            <a:ext cx="2642827" cy="2914883"/>
          </a:xfrm>
          <a:prstGeom prst="rect">
            <a:avLst/>
          </a:prstGeom>
          <a:noFill/>
          <a:ln>
            <a:noFill/>
          </a:ln>
        </p:spPr>
      </p:pic>
      <p:pic>
        <p:nvPicPr>
          <p:cNvPr id="414" name="Google Shape;414;p31" descr="有線イヤホンを使う人のイラスト"/>
          <p:cNvPicPr preferRelativeResize="0"/>
          <p:nvPr/>
        </p:nvPicPr>
        <p:blipFill rotWithShape="1">
          <a:blip r:embed="rId7">
            <a:alphaModFix/>
            <a:extLst>
              <a:ext uri="{28A0092B-C50C-407E-A947-70E740481C1C}">
                <a14:useLocalDpi xmlns:a14="http://schemas.microsoft.com/office/drawing/2010/main"/>
              </a:ext>
            </a:extLst>
          </a:blip>
          <a:srcRect/>
          <a:stretch/>
        </p:blipFill>
        <p:spPr>
          <a:xfrm>
            <a:off x="6438343" y="761342"/>
            <a:ext cx="2325482" cy="2752049"/>
          </a:xfrm>
          <a:prstGeom prst="rect">
            <a:avLst/>
          </a:prstGeom>
          <a:noFill/>
          <a:ln>
            <a:noFill/>
          </a:ln>
        </p:spPr>
      </p:pic>
      <p:pic>
        <p:nvPicPr>
          <p:cNvPr id="415" name="Google Shape;415;p31" descr="テレビでコンサートを見る人のイラスト（男性）"/>
          <p:cNvPicPr preferRelativeResize="0"/>
          <p:nvPr/>
        </p:nvPicPr>
        <p:blipFill rotWithShape="1">
          <a:blip r:embed="rId8">
            <a:alphaModFix/>
            <a:extLst>
              <a:ext uri="{28A0092B-C50C-407E-A947-70E740481C1C}">
                <a14:useLocalDpi xmlns:a14="http://schemas.microsoft.com/office/drawing/2010/main"/>
              </a:ext>
            </a:extLst>
          </a:blip>
          <a:srcRect/>
          <a:stretch/>
        </p:blipFill>
        <p:spPr>
          <a:xfrm>
            <a:off x="8200848" y="3255309"/>
            <a:ext cx="3517234" cy="28137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par>
                                <p:cTn id="8" presetID="10" presetClass="entr" presetSubtype="0" fill="hold" nodeType="withEffect">
                                  <p:stCondLst>
                                    <p:cond delay="0"/>
                                  </p:stCondLst>
                                  <p:childTnLst>
                                    <p:set>
                                      <p:cBhvr>
                                        <p:cTn id="9" dur="1" fill="hold">
                                          <p:stCondLst>
                                            <p:cond delay="0"/>
                                          </p:stCondLst>
                                        </p:cTn>
                                        <p:tgtEl>
                                          <p:spTgt spid="411"/>
                                        </p:tgtEl>
                                        <p:attrNameLst>
                                          <p:attrName>style.visibility</p:attrName>
                                        </p:attrNameLst>
                                      </p:cBhvr>
                                      <p:to>
                                        <p:strVal val="visible"/>
                                      </p:to>
                                    </p:set>
                                    <p:animEffect transition="in" filter="fade">
                                      <p:cBhvr>
                                        <p:cTn id="10" dur="1000"/>
                                        <p:tgtEl>
                                          <p:spTgt spid="4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4"/>
                                        </p:tgtEl>
                                        <p:attrNameLst>
                                          <p:attrName>style.visibility</p:attrName>
                                        </p:attrNameLst>
                                      </p:cBhvr>
                                      <p:to>
                                        <p:strVal val="visible"/>
                                      </p:to>
                                    </p:set>
                                    <p:animEffect transition="in" filter="fade">
                                      <p:cBhvr>
                                        <p:cTn id="15" dur="1000"/>
                                        <p:tgtEl>
                                          <p:spTgt spid="414"/>
                                        </p:tgtEl>
                                      </p:cBhvr>
                                    </p:animEffect>
                                  </p:childTnLst>
                                </p:cTn>
                              </p:par>
                              <p:par>
                                <p:cTn id="16" presetID="10" presetClass="entr" presetSubtype="0" fill="hold" nodeType="withEffect">
                                  <p:stCondLst>
                                    <p:cond delay="0"/>
                                  </p:stCondLst>
                                  <p:childTnLst>
                                    <p:set>
                                      <p:cBhvr>
                                        <p:cTn id="17" dur="1" fill="hold">
                                          <p:stCondLst>
                                            <p:cond delay="0"/>
                                          </p:stCondLst>
                                        </p:cTn>
                                        <p:tgtEl>
                                          <p:spTgt spid="415"/>
                                        </p:tgtEl>
                                        <p:attrNameLst>
                                          <p:attrName>style.visibility</p:attrName>
                                        </p:attrNameLst>
                                      </p:cBhvr>
                                      <p:to>
                                        <p:strVal val="visible"/>
                                      </p:to>
                                    </p:set>
                                    <p:animEffect transition="in" filter="fade">
                                      <p:cBhvr>
                                        <p:cTn id="18" dur="1000"/>
                                        <p:tgtEl>
                                          <p:spTgt spid="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1" name="Google Shape;421;p32" descr="夜の住宅街のイラスト（背景素材）"/>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348119" y="333385"/>
            <a:ext cx="11280371" cy="6354610"/>
          </a:xfrm>
          <a:prstGeom prst="rect">
            <a:avLst/>
          </a:prstGeom>
          <a:noFill/>
          <a:ln>
            <a:noFill/>
          </a:ln>
        </p:spPr>
      </p:pic>
      <p:sp>
        <p:nvSpPr>
          <p:cNvPr id="422" name="Google Shape;422;p32"/>
          <p:cNvSpPr/>
          <p:nvPr/>
        </p:nvSpPr>
        <p:spPr>
          <a:xfrm>
            <a:off x="446115" y="174688"/>
            <a:ext cx="4039985" cy="3291840"/>
          </a:xfrm>
          <a:prstGeom prst="wedgeEllipseCallout">
            <a:avLst>
              <a:gd name="adj1" fmla="val 58368"/>
              <a:gd name="adj2" fmla="val 2997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23" name="Google Shape;423;p32" descr="屋外で宴会をしているイラスト"/>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847638" y="333385"/>
            <a:ext cx="3305444" cy="2883761"/>
          </a:xfrm>
          <a:prstGeom prst="ellipse">
            <a:avLst/>
          </a:prstGeom>
          <a:noFill/>
          <a:ln>
            <a:noFill/>
          </a:ln>
        </p:spPr>
      </p:pic>
      <p:sp>
        <p:nvSpPr>
          <p:cNvPr id="424" name="Google Shape;424;p32"/>
          <p:cNvSpPr/>
          <p:nvPr/>
        </p:nvSpPr>
        <p:spPr>
          <a:xfrm>
            <a:off x="7905402" y="3284865"/>
            <a:ext cx="3889342" cy="3169093"/>
          </a:xfrm>
          <a:prstGeom prst="wedgeEllipseCallout">
            <a:avLst>
              <a:gd name="adj1" fmla="val -82106"/>
              <a:gd name="adj2" fmla="val -17328"/>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25" name="Google Shape;425;p32" descr="病気で頭を冷やしている人のイラスト"/>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8635226" y="3593981"/>
            <a:ext cx="2429693" cy="2550859"/>
          </a:xfrm>
          <a:prstGeom prst="rect">
            <a:avLst/>
          </a:prstGeom>
          <a:noFill/>
          <a:ln>
            <a:noFill/>
          </a:ln>
        </p:spPr>
      </p:pic>
      <p:sp>
        <p:nvSpPr>
          <p:cNvPr id="426" name="Google Shape;426;p32"/>
          <p:cNvSpPr/>
          <p:nvPr/>
        </p:nvSpPr>
        <p:spPr>
          <a:xfrm>
            <a:off x="7689728" y="585780"/>
            <a:ext cx="2975956" cy="2307081"/>
          </a:xfrm>
          <a:prstGeom prst="wedgeEllipseCallout">
            <a:avLst>
              <a:gd name="adj1" fmla="val -78905"/>
              <a:gd name="adj2" fmla="val 48664"/>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27" name="Google Shape;427;p32" descr="赤ちゃんのイラスト「ベビーベッド」"/>
          <p:cNvPicPr preferRelativeResize="0"/>
          <p:nvPr/>
        </p:nvPicPr>
        <p:blipFill rotWithShape="1">
          <a:blip r:embed="rId6">
            <a:alphaModFix/>
            <a:extLst>
              <a:ext uri="{28A0092B-C50C-407E-A947-70E740481C1C}">
                <a14:useLocalDpi xmlns:a14="http://schemas.microsoft.com/office/drawing/2010/main"/>
              </a:ext>
            </a:extLst>
          </a:blip>
          <a:srcRect/>
          <a:stretch/>
        </p:blipFill>
        <p:spPr>
          <a:xfrm>
            <a:off x="8131772" y="655585"/>
            <a:ext cx="2091867" cy="2002963"/>
          </a:xfrm>
          <a:prstGeom prst="rect">
            <a:avLst/>
          </a:prstGeom>
          <a:noFill/>
          <a:ln>
            <a:noFill/>
          </a:ln>
        </p:spPr>
      </p:pic>
      <p:sp>
        <p:nvSpPr>
          <p:cNvPr id="428" name="Google Shape;428;p32"/>
          <p:cNvSpPr/>
          <p:nvPr/>
        </p:nvSpPr>
        <p:spPr>
          <a:xfrm>
            <a:off x="1546167" y="4110250"/>
            <a:ext cx="3532908" cy="2644245"/>
          </a:xfrm>
          <a:prstGeom prst="wedgeEllipseCallout">
            <a:avLst>
              <a:gd name="adj1" fmla="val 42322"/>
              <a:gd name="adj2" fmla="val -39954"/>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lt1"/>
                </a:solidFill>
                <a:latin typeface="Arial"/>
                <a:ea typeface="Arial"/>
                <a:cs typeface="Arial"/>
                <a:sym typeface="Arial"/>
              </a:rPr>
              <a:t>ああああああああああ</a:t>
            </a:r>
            <a:endParaRPr/>
          </a:p>
        </p:txBody>
      </p:sp>
      <p:pic>
        <p:nvPicPr>
          <p:cNvPr id="429" name="Google Shape;429;p32" descr="勉強のイラスト「テスト勉強・男の子」"/>
          <p:cNvPicPr preferRelativeResize="0"/>
          <p:nvPr/>
        </p:nvPicPr>
        <p:blipFill rotWithShape="1">
          <a:blip r:embed="rId7">
            <a:alphaModFix/>
            <a:extLst>
              <a:ext uri="{28A0092B-C50C-407E-A947-70E740481C1C}">
                <a14:useLocalDpi xmlns:a14="http://schemas.microsoft.com/office/drawing/2010/main"/>
              </a:ext>
            </a:extLst>
          </a:blip>
          <a:srcRect/>
          <a:stretch/>
        </p:blipFill>
        <p:spPr>
          <a:xfrm>
            <a:off x="2419002" y="4248634"/>
            <a:ext cx="2054721" cy="22213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3"/>
                                        </p:tgtEl>
                                        <p:attrNameLst>
                                          <p:attrName>style.visibility</p:attrName>
                                        </p:attrNameLst>
                                      </p:cBhvr>
                                      <p:to>
                                        <p:strVal val="visible"/>
                                      </p:to>
                                    </p:set>
                                    <p:animEffect transition="in" filter="fade">
                                      <p:cBhvr>
                                        <p:cTn id="7" dur="500"/>
                                        <p:tgtEl>
                                          <p:spTgt spid="423"/>
                                        </p:tgtEl>
                                      </p:cBhvr>
                                    </p:animEffect>
                                  </p:childTnLst>
                                </p:cTn>
                              </p:par>
                              <p:par>
                                <p:cTn id="8" presetID="10" presetClass="entr" presetSubtype="0" fill="hold" nodeType="withEffect">
                                  <p:stCondLst>
                                    <p:cond delay="0"/>
                                  </p:stCondLst>
                                  <p:childTnLst>
                                    <p:set>
                                      <p:cBhvr>
                                        <p:cTn id="9" dur="1" fill="hold">
                                          <p:stCondLst>
                                            <p:cond delay="0"/>
                                          </p:stCondLst>
                                        </p:cTn>
                                        <p:tgtEl>
                                          <p:spTgt spid="422"/>
                                        </p:tgtEl>
                                        <p:attrNameLst>
                                          <p:attrName>style.visibility</p:attrName>
                                        </p:attrNameLst>
                                      </p:cBhvr>
                                      <p:to>
                                        <p:strVal val="visible"/>
                                      </p:to>
                                    </p:set>
                                    <p:animEffect transition="in" filter="fade">
                                      <p:cBhvr>
                                        <p:cTn id="10" dur="500"/>
                                        <p:tgtEl>
                                          <p:spTgt spid="4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9"/>
                                        </p:tgtEl>
                                        <p:attrNameLst>
                                          <p:attrName>style.visibility</p:attrName>
                                        </p:attrNameLst>
                                      </p:cBhvr>
                                      <p:to>
                                        <p:strVal val="visible"/>
                                      </p:to>
                                    </p:set>
                                    <p:animEffect transition="in" filter="fade">
                                      <p:cBhvr>
                                        <p:cTn id="15" dur="500"/>
                                        <p:tgtEl>
                                          <p:spTgt spid="429"/>
                                        </p:tgtEl>
                                      </p:cBhvr>
                                    </p:animEffect>
                                  </p:childTnLst>
                                </p:cTn>
                              </p:par>
                              <p:par>
                                <p:cTn id="16" presetID="10" presetClass="entr" presetSubtype="0" fill="hold" nodeType="withEffect">
                                  <p:stCondLst>
                                    <p:cond delay="0"/>
                                  </p:stCondLst>
                                  <p:childTnLst>
                                    <p:set>
                                      <p:cBhvr>
                                        <p:cTn id="17" dur="1" fill="hold">
                                          <p:stCondLst>
                                            <p:cond delay="0"/>
                                          </p:stCondLst>
                                        </p:cTn>
                                        <p:tgtEl>
                                          <p:spTgt spid="428"/>
                                        </p:tgtEl>
                                        <p:attrNameLst>
                                          <p:attrName>style.visibility</p:attrName>
                                        </p:attrNameLst>
                                      </p:cBhvr>
                                      <p:to>
                                        <p:strVal val="visible"/>
                                      </p:to>
                                    </p:set>
                                    <p:animEffect transition="in" filter="fade">
                                      <p:cBhvr>
                                        <p:cTn id="18" dur="500"/>
                                        <p:tgtEl>
                                          <p:spTgt spid="428"/>
                                        </p:tgtEl>
                                      </p:cBhvr>
                                    </p:animEffect>
                                  </p:childTnLst>
                                </p:cTn>
                              </p:par>
                              <p:par>
                                <p:cTn id="19" presetID="10" presetClass="entr" presetSubtype="0" fill="hold" nodeType="withEffect">
                                  <p:stCondLst>
                                    <p:cond delay="0"/>
                                  </p:stCondLst>
                                  <p:childTnLst>
                                    <p:set>
                                      <p:cBhvr>
                                        <p:cTn id="20" dur="1" fill="hold">
                                          <p:stCondLst>
                                            <p:cond delay="0"/>
                                          </p:stCondLst>
                                        </p:cTn>
                                        <p:tgtEl>
                                          <p:spTgt spid="424"/>
                                        </p:tgtEl>
                                        <p:attrNameLst>
                                          <p:attrName>style.visibility</p:attrName>
                                        </p:attrNameLst>
                                      </p:cBhvr>
                                      <p:to>
                                        <p:strVal val="visible"/>
                                      </p:to>
                                    </p:set>
                                    <p:animEffect transition="in" filter="fade">
                                      <p:cBhvr>
                                        <p:cTn id="21" dur="500"/>
                                        <p:tgtEl>
                                          <p:spTgt spid="424"/>
                                        </p:tgtEl>
                                      </p:cBhvr>
                                    </p:animEffect>
                                  </p:childTnLst>
                                </p:cTn>
                              </p:par>
                              <p:par>
                                <p:cTn id="22" presetID="10" presetClass="entr" presetSubtype="0" fill="hold" nodeType="withEffect">
                                  <p:stCondLst>
                                    <p:cond delay="0"/>
                                  </p:stCondLst>
                                  <p:childTnLst>
                                    <p:set>
                                      <p:cBhvr>
                                        <p:cTn id="23" dur="1" fill="hold">
                                          <p:stCondLst>
                                            <p:cond delay="0"/>
                                          </p:stCondLst>
                                        </p:cTn>
                                        <p:tgtEl>
                                          <p:spTgt spid="425"/>
                                        </p:tgtEl>
                                        <p:attrNameLst>
                                          <p:attrName>style.visibility</p:attrName>
                                        </p:attrNameLst>
                                      </p:cBhvr>
                                      <p:to>
                                        <p:strVal val="visible"/>
                                      </p:to>
                                    </p:set>
                                    <p:animEffect transition="in" filter="fade">
                                      <p:cBhvr>
                                        <p:cTn id="24" dur="500"/>
                                        <p:tgtEl>
                                          <p:spTgt spid="425"/>
                                        </p:tgtEl>
                                      </p:cBhvr>
                                    </p:animEffect>
                                  </p:childTnLst>
                                </p:cTn>
                              </p:par>
                              <p:par>
                                <p:cTn id="25" presetID="10" presetClass="entr" presetSubtype="0" fill="hold" nodeType="withEffect">
                                  <p:stCondLst>
                                    <p:cond delay="0"/>
                                  </p:stCondLst>
                                  <p:childTnLst>
                                    <p:set>
                                      <p:cBhvr>
                                        <p:cTn id="26" dur="1" fill="hold">
                                          <p:stCondLst>
                                            <p:cond delay="0"/>
                                          </p:stCondLst>
                                        </p:cTn>
                                        <p:tgtEl>
                                          <p:spTgt spid="427"/>
                                        </p:tgtEl>
                                        <p:attrNameLst>
                                          <p:attrName>style.visibility</p:attrName>
                                        </p:attrNameLst>
                                      </p:cBhvr>
                                      <p:to>
                                        <p:strVal val="visible"/>
                                      </p:to>
                                    </p:set>
                                    <p:animEffect transition="in" filter="fade">
                                      <p:cBhvr>
                                        <p:cTn id="27" dur="500"/>
                                        <p:tgtEl>
                                          <p:spTgt spid="427"/>
                                        </p:tgtEl>
                                      </p:cBhvr>
                                    </p:animEffect>
                                  </p:childTnLst>
                                </p:cTn>
                              </p:par>
                              <p:par>
                                <p:cTn id="28" presetID="10" presetClass="entr" presetSubtype="0" fill="hold" nodeType="withEffect">
                                  <p:stCondLst>
                                    <p:cond delay="0"/>
                                  </p:stCondLst>
                                  <p:childTnLst>
                                    <p:set>
                                      <p:cBhvr>
                                        <p:cTn id="29" dur="1" fill="hold">
                                          <p:stCondLst>
                                            <p:cond delay="0"/>
                                          </p:stCondLst>
                                        </p:cTn>
                                        <p:tgtEl>
                                          <p:spTgt spid="426"/>
                                        </p:tgtEl>
                                        <p:attrNameLst>
                                          <p:attrName>style.visibility</p:attrName>
                                        </p:attrNameLst>
                                      </p:cBhvr>
                                      <p:to>
                                        <p:strVal val="visible"/>
                                      </p:to>
                                    </p:set>
                                    <p:animEffect transition="in" filter="fade">
                                      <p:cBhvr>
                                        <p:cTn id="30" dur="500"/>
                                        <p:tgtEl>
                                          <p:spTgt spid="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6146" name="Picture 2" descr="隣人の騒音に悩む人のイラスト">
            <a:extLst>
              <a:ext uri="{FF2B5EF4-FFF2-40B4-BE49-F238E27FC236}">
                <a16:creationId xmlns:a16="http://schemas.microsoft.com/office/drawing/2014/main" id="{25F1D5A5-220E-4DD9-AED9-A0B9C6A1E23D}"/>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221672" y="2438400"/>
            <a:ext cx="4593118" cy="4419600"/>
          </a:xfrm>
          <a:prstGeom prst="rect">
            <a:avLst/>
          </a:prstGeom>
          <a:noFill/>
          <a:extLst>
            <a:ext uri="{909E8E84-426E-40DD-AFC4-6F175D3DCCD1}">
              <a14:hiddenFill xmlns:a14="http://schemas.microsoft.com/office/drawing/2010/main">
                <a:solidFill>
                  <a:srgbClr val="FFFFFF"/>
                </a:solidFill>
              </a14:hiddenFill>
            </a:ext>
          </a:extLst>
        </p:spPr>
      </p:pic>
      <p:pic>
        <p:nvPicPr>
          <p:cNvPr id="2" name="日本の騒音">
            <a:hlinkClick r:id="" action="ppaction://media"/>
            <a:extLst>
              <a:ext uri="{FF2B5EF4-FFF2-40B4-BE49-F238E27FC236}">
                <a16:creationId xmlns:a16="http://schemas.microsoft.com/office/drawing/2014/main" id="{8BFB8504-5E73-444C-862A-13A6093E95B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446080" y="2493371"/>
            <a:ext cx="1156592" cy="1156592"/>
          </a:xfrm>
          <a:prstGeom prst="rect">
            <a:avLst/>
          </a:prstGeom>
        </p:spPr>
      </p:pic>
      <p:sp>
        <p:nvSpPr>
          <p:cNvPr id="3" name="テキスト ボックス 2">
            <a:extLst>
              <a:ext uri="{FF2B5EF4-FFF2-40B4-BE49-F238E27FC236}">
                <a16:creationId xmlns:a16="http://schemas.microsoft.com/office/drawing/2014/main" id="{4024405B-7E23-4C50-9695-137372771547}"/>
              </a:ext>
            </a:extLst>
          </p:cNvPr>
          <p:cNvSpPr txBox="1"/>
          <p:nvPr/>
        </p:nvSpPr>
        <p:spPr>
          <a:xfrm>
            <a:off x="2098444" y="3071667"/>
            <a:ext cx="4169006" cy="1200329"/>
          </a:xfrm>
          <a:prstGeom prst="rect">
            <a:avLst/>
          </a:prstGeom>
          <a:noFill/>
        </p:spPr>
        <p:txBody>
          <a:bodyPr wrap="square" rtlCol="0">
            <a:spAutoFit/>
          </a:bodyPr>
          <a:lstStyle/>
          <a:p>
            <a:r>
              <a:rPr kumimoji="1" lang="vi-VN" altLang="ja-JP" sz="3600" b="1" dirty="0">
                <a:latin typeface="Arial" panose="020B0604020202020204" pitchFamily="34" charset="0"/>
                <a:cs typeface="Arial" panose="020B0604020202020204" pitchFamily="34" charset="0"/>
              </a:rPr>
              <a:t>Tiếng ồn ở ngã tư ở Nhật</a:t>
            </a:r>
            <a:endParaRPr kumimoji="1" lang="ja-JP" altLang="en-US" sz="3600" b="1" dirty="0">
              <a:latin typeface="Arial" panose="020B0604020202020204" pitchFamily="34" charset="0"/>
              <a:cs typeface="Arial" panose="020B0604020202020204" pitchFamily="34" charset="0"/>
            </a:endParaRPr>
          </a:p>
        </p:txBody>
      </p:sp>
      <p:sp>
        <p:nvSpPr>
          <p:cNvPr id="10" name="テキスト ボックス 9">
            <a:extLst>
              <a:ext uri="{FF2B5EF4-FFF2-40B4-BE49-F238E27FC236}">
                <a16:creationId xmlns:a16="http://schemas.microsoft.com/office/drawing/2014/main" id="{FA037285-A0D1-41A6-8B5B-D683691EE6A8}"/>
              </a:ext>
            </a:extLst>
          </p:cNvPr>
          <p:cNvSpPr txBox="1"/>
          <p:nvPr/>
        </p:nvSpPr>
        <p:spPr>
          <a:xfrm>
            <a:off x="2098444" y="1255879"/>
            <a:ext cx="4169006" cy="1200329"/>
          </a:xfrm>
          <a:prstGeom prst="rect">
            <a:avLst/>
          </a:prstGeom>
          <a:noFill/>
        </p:spPr>
        <p:txBody>
          <a:bodyPr wrap="square" rtlCol="0">
            <a:spAutoFit/>
          </a:bodyPr>
          <a:lstStyle/>
          <a:p>
            <a:r>
              <a:rPr lang="vi-VN" altLang="ja-JP" sz="3600" b="1" dirty="0">
                <a:latin typeface="Arial" panose="020B0604020202020204" pitchFamily="34" charset="0"/>
                <a:cs typeface="Arial" panose="020B0604020202020204" pitchFamily="34" charset="0"/>
              </a:rPr>
              <a:t>Tiếng ồn ở ngã tư ở Việt Nam</a:t>
            </a:r>
            <a:endParaRPr kumimoji="1" lang="ja-JP" altLang="en-US" sz="3600" b="1" dirty="0">
              <a:latin typeface="Arial" panose="020B0604020202020204" pitchFamily="34" charset="0"/>
              <a:cs typeface="Arial" panose="020B0604020202020204" pitchFamily="34" charset="0"/>
            </a:endParaRPr>
          </a:p>
        </p:txBody>
      </p:sp>
      <p:pic>
        <p:nvPicPr>
          <p:cNvPr id="4" name="ベトナムの騒音">
            <a:hlinkClick r:id="" action="ppaction://media"/>
            <a:extLst>
              <a:ext uri="{FF2B5EF4-FFF2-40B4-BE49-F238E27FC236}">
                <a16:creationId xmlns:a16="http://schemas.microsoft.com/office/drawing/2014/main" id="{69D9DEA8-D6EA-4BCC-BB46-EA1C4868E9D3}"/>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6446080" y="656925"/>
            <a:ext cx="1156592" cy="1156592"/>
          </a:xfrm>
          <a:prstGeom prst="rect">
            <a:avLst/>
          </a:prstGeom>
        </p:spPr>
      </p:pic>
      <p:pic>
        <p:nvPicPr>
          <p:cNvPr id="3074" name="Picture 2" descr="ベトナムの国旗"/>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34616" y="505481"/>
            <a:ext cx="1863829" cy="12736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日本の国旗"/>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34616" y="2247664"/>
            <a:ext cx="1863829" cy="1273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59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mediacall" presetSubtype="0" fill="hold" nodeType="withEffect">
                                  <p:stCondLst>
                                    <p:cond delay="0"/>
                                  </p:stCondLst>
                                  <p:childTnLst>
                                    <p:cmd type="call" cmd="playFrom(0.0)">
                                      <p:cBhvr>
                                        <p:cTn id="9" dur="5019" fill="hold"/>
                                        <p:tgtEl>
                                          <p:spTgt spid="4"/>
                                        </p:tgtEl>
                                      </p:cBhvr>
                                    </p:cmd>
                                  </p:childTnLst>
                                </p:cTn>
                              </p:par>
                            </p:childTnLst>
                          </p:cTn>
                        </p:par>
                      </p:childTnLst>
                    </p:cTn>
                  </p:par>
                  <p:par>
                    <p:cTn id="10" fill="hold">
                      <p:stCondLst>
                        <p:cond delay="indefinite"/>
                      </p:stCondLst>
                      <p:childTnLst>
                        <p:par>
                          <p:cTn id="11" fill="hold">
                            <p:stCondLst>
                              <p:cond delay="0"/>
                            </p:stCondLst>
                            <p:childTnLst>
                              <p:par>
                                <p:cTn id="12" presetID="3" presetClass="mediacall" presetSubtype="0" fill="hold" nodeType="clickEffect">
                                  <p:stCondLst>
                                    <p:cond delay="0"/>
                                  </p:stCondLst>
                                  <p:childTnLst>
                                    <p:cmd type="call" cmd="stop">
                                      <p:cBhvr>
                                        <p:cTn id="13" dur="1" fill="hold"/>
                                        <p:tgtEl>
                                          <p:spTgt spid="4"/>
                                        </p:tgtEl>
                                      </p:cBhvr>
                                    </p:cmd>
                                  </p:childTnLst>
                                </p:cTn>
                              </p:par>
                              <p:par>
                                <p:cTn id="14" presetID="10" presetClass="exit" presetSubtype="0" fill="hold" nodeType="with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md type="call" cmd="stop">
                                      <p:cBhvr>
                                        <p:cTn id="17" dur="1">
                                          <p:stCondLst>
                                            <p:cond delay="499"/>
                                          </p:stCondLst>
                                        </p:cTn>
                                        <p:tgtEl>
                                          <p:spTgt spid="4"/>
                                        </p:tgtEl>
                                      </p:cBhvr>
                                    </p:cmd>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 presetClass="mediacall" presetSubtype="0" fill="hold" nodeType="withEffect">
                                  <p:stCondLst>
                                    <p:cond delay="0"/>
                                  </p:stCondLst>
                                  <p:childTnLst>
                                    <p:cmd type="call" cmd="playFrom(0.0)">
                                      <p:cBhvr>
                                        <p:cTn id="22" dur="5389" fill="hold"/>
                                        <p:tgtEl>
                                          <p:spTgt spid="2"/>
                                        </p:tgtEl>
                                      </p:cBhvr>
                                    </p:cmd>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md type="call" cmd="stop">
                                      <p:cBhvr>
                                        <p:cTn id="28" dur="1">
                                          <p:stCondLst>
                                            <p:cond delay="499"/>
                                          </p:stCondLst>
                                        </p:cTn>
                                        <p:tgtEl>
                                          <p:spTgt spid="2"/>
                                        </p:tgtEl>
                                      </p:cBhvr>
                                    </p:cmd>
                                  </p:childTnLst>
                                </p:cTn>
                              </p:par>
                              <p:par>
                                <p:cTn id="29" presetID="10" presetClass="entr" presetSubtype="0" fill="hold" nodeType="withEffect">
                                  <p:stCondLst>
                                    <p:cond delay="0"/>
                                  </p:stCondLst>
                                  <p:childTnLst>
                                    <p:set>
                                      <p:cBhvr>
                                        <p:cTn id="30" dur="1" fill="hold">
                                          <p:stCondLst>
                                            <p:cond delay="0"/>
                                          </p:stCondLst>
                                        </p:cTn>
                                        <p:tgtEl>
                                          <p:spTgt spid="6146"/>
                                        </p:tgtEl>
                                        <p:attrNameLst>
                                          <p:attrName>style.visibility</p:attrName>
                                        </p:attrNameLst>
                                      </p:cBhvr>
                                      <p:to>
                                        <p:strVal val="visible"/>
                                      </p:to>
                                    </p:set>
                                    <p:animEffect transition="in" filter="fade">
                                      <p:cBhvr>
                                        <p:cTn id="31"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4"/>
                </p:tgtEl>
              </p:cMediaNode>
            </p:audio>
            <p:audio>
              <p:cMediaNode vol="80000">
                <p:cTn id="33" fill="hold" display="0">
                  <p:stCondLst>
                    <p:cond delay="indefinite"/>
                  </p:stCondLst>
                  <p:endCondLst>
                    <p:cond evt="onStopAudio" delay="0">
                      <p:tgtEl>
                        <p:sldTgt/>
                      </p:tgtEl>
                    </p:cond>
                  </p:endCondLst>
                </p:cTn>
                <p:tgtEl>
                  <p:spTgt spid="2"/>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gde6bea3877_0_0"/>
          <p:cNvSpPr/>
          <p:nvPr/>
        </p:nvSpPr>
        <p:spPr>
          <a:xfrm>
            <a:off x="-38100" y="3208"/>
            <a:ext cx="3222600" cy="6854700"/>
          </a:xfrm>
          <a:prstGeom prst="rect">
            <a:avLst/>
          </a:prstGeom>
          <a:solidFill>
            <a:srgbClr val="F479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dirty="0">
              <a:solidFill>
                <a:schemeClr val="dk1"/>
              </a:solidFill>
              <a:latin typeface="Arial"/>
              <a:ea typeface="Arial"/>
              <a:cs typeface="Arial"/>
              <a:sym typeface="Arial"/>
            </a:endParaRPr>
          </a:p>
          <a:p>
            <a:pPr lvl="0" algn="ctr"/>
            <a:r>
              <a:rPr lang="vi-VN" altLang="ja-JP" sz="4000" b="1" dirty="0">
                <a:solidFill>
                  <a:schemeClr val="dk1"/>
                </a:solidFill>
              </a:rPr>
              <a:t>Cách suy nghĩ của người Nhật</a:t>
            </a:r>
          </a:p>
        </p:txBody>
      </p:sp>
      <p:pic>
        <p:nvPicPr>
          <p:cNvPr id="468" name="Google Shape;468;gde6bea3877_0_0" descr="ゴミの分別のイラスト"/>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3591093" y="157279"/>
            <a:ext cx="4433440" cy="3846009"/>
          </a:xfrm>
          <a:prstGeom prst="rect">
            <a:avLst/>
          </a:prstGeom>
          <a:noFill/>
          <a:ln>
            <a:noFill/>
          </a:ln>
        </p:spPr>
      </p:pic>
      <p:pic>
        <p:nvPicPr>
          <p:cNvPr id="469" name="Google Shape;469;gde6bea3877_0_0" descr="屋外で宴会をしているイラスト"/>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7428710" y="3127916"/>
            <a:ext cx="4511118" cy="3572805"/>
          </a:xfrm>
          <a:prstGeom prst="rect">
            <a:avLst/>
          </a:prstGeom>
          <a:noFill/>
          <a:ln>
            <a:noFill/>
          </a:ln>
        </p:spPr>
      </p:pic>
      <p:sp>
        <p:nvSpPr>
          <p:cNvPr id="6" name="Google Shape;527;p13"/>
          <p:cNvSpPr/>
          <p:nvPr/>
        </p:nvSpPr>
        <p:spPr>
          <a:xfrm>
            <a:off x="1224000" y="1980000"/>
            <a:ext cx="713678" cy="694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ja-JP" altLang="en-US" sz="4000" dirty="0"/>
              <a:t>６</a:t>
            </a:r>
            <a:endParaRP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475" name="Google Shape;475;gde6bea3877_0_8" descr="階段で通行の邪魔になっている人のイラスト"/>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7410725" y="1845414"/>
            <a:ext cx="3733800" cy="4286250"/>
          </a:xfrm>
          <a:prstGeom prst="rect">
            <a:avLst/>
          </a:prstGeom>
          <a:noFill/>
          <a:ln>
            <a:noFill/>
          </a:ln>
        </p:spPr>
      </p:pic>
      <p:pic>
        <p:nvPicPr>
          <p:cNvPr id="476" name="Google Shape;476;gde6bea3877_0_8" descr="アパートのイラスト（建物）"/>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68101" y="726336"/>
            <a:ext cx="6789218" cy="4937760"/>
          </a:xfrm>
          <a:prstGeom prst="rect">
            <a:avLst/>
          </a:prstGeom>
          <a:noFill/>
          <a:ln>
            <a:noFill/>
          </a:ln>
        </p:spPr>
      </p:pic>
      <p:sp>
        <p:nvSpPr>
          <p:cNvPr id="477" name="Google Shape;477;gde6bea3877_0_8"/>
          <p:cNvSpPr/>
          <p:nvPr/>
        </p:nvSpPr>
        <p:spPr>
          <a:xfrm>
            <a:off x="8684754" y="1717594"/>
            <a:ext cx="1300200" cy="225240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78" name="Google Shape;478;gde6bea3877_0_8"/>
          <p:cNvSpPr/>
          <p:nvPr/>
        </p:nvSpPr>
        <p:spPr>
          <a:xfrm>
            <a:off x="8862749" y="2707183"/>
            <a:ext cx="691500" cy="225240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77"/>
                                        </p:tgtEl>
                                      </p:cBhvr>
                                    </p:animEffect>
                                    <p:set>
                                      <p:cBhvr>
                                        <p:cTn id="7" dur="1" fill="hold">
                                          <p:stCondLst>
                                            <p:cond delay="500"/>
                                          </p:stCondLst>
                                        </p:cTn>
                                        <p:tgtEl>
                                          <p:spTgt spid="47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78"/>
                                        </p:tgtEl>
                                      </p:cBhvr>
                                    </p:animEffect>
                                    <p:set>
                                      <p:cBhvr>
                                        <p:cTn id="10" dur="1" fill="hold">
                                          <p:stCondLst>
                                            <p:cond delay="500"/>
                                          </p:stCondLst>
                                        </p:cTn>
                                        <p:tgtEl>
                                          <p:spTgt spid="4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pic>
        <p:nvPicPr>
          <p:cNvPr id="484" name="Google Shape;484;gde6bea3877_0_17"/>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3792703" y="2991866"/>
            <a:ext cx="2755778" cy="3922269"/>
          </a:xfrm>
          <a:prstGeom prst="rect">
            <a:avLst/>
          </a:prstGeom>
          <a:noFill/>
          <a:ln>
            <a:noFill/>
          </a:ln>
        </p:spPr>
      </p:pic>
      <p:grpSp>
        <p:nvGrpSpPr>
          <p:cNvPr id="2" name="グループ化 1">
            <a:extLst>
              <a:ext uri="{FF2B5EF4-FFF2-40B4-BE49-F238E27FC236}">
                <a16:creationId xmlns:a16="http://schemas.microsoft.com/office/drawing/2014/main" id="{C493FC4A-D93A-42AA-8003-FF066072B705}"/>
              </a:ext>
            </a:extLst>
          </p:cNvPr>
          <p:cNvGrpSpPr/>
          <p:nvPr/>
        </p:nvGrpSpPr>
        <p:grpSpPr>
          <a:xfrm>
            <a:off x="616700" y="219920"/>
            <a:ext cx="3136406" cy="4416826"/>
            <a:chOff x="273490" y="154440"/>
            <a:chExt cx="3733800" cy="4414070"/>
          </a:xfrm>
        </p:grpSpPr>
        <p:pic>
          <p:nvPicPr>
            <p:cNvPr id="485" name="Google Shape;485;gde6bea3877_0_17" descr="階段で通行の邪魔になっている人のイラスト"/>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73490" y="282260"/>
              <a:ext cx="3733800" cy="4286250"/>
            </a:xfrm>
            <a:prstGeom prst="rect">
              <a:avLst/>
            </a:prstGeom>
            <a:noFill/>
            <a:ln>
              <a:noFill/>
            </a:ln>
          </p:spPr>
        </p:pic>
        <p:sp>
          <p:nvSpPr>
            <p:cNvPr id="486" name="Google Shape;486;gde6bea3877_0_17"/>
            <p:cNvSpPr/>
            <p:nvPr/>
          </p:nvSpPr>
          <p:spPr>
            <a:xfrm>
              <a:off x="1547519" y="154440"/>
              <a:ext cx="1300200" cy="225240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87" name="Google Shape;487;gde6bea3877_0_17"/>
            <p:cNvSpPr/>
            <p:nvPr/>
          </p:nvSpPr>
          <p:spPr>
            <a:xfrm>
              <a:off x="1725514" y="1132454"/>
              <a:ext cx="691500" cy="225240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pic>
        <p:nvPicPr>
          <p:cNvPr id="488" name="Google Shape;488;gde6bea3877_0_17" descr="階段で通行の邪魔になっている人のイラスト"/>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908879" y="844953"/>
            <a:ext cx="3106926" cy="3791793"/>
          </a:xfrm>
          <a:prstGeom prst="rect">
            <a:avLst/>
          </a:prstGeom>
          <a:noFill/>
          <a:ln>
            <a:noFill/>
          </a:ln>
        </p:spPr>
      </p:pic>
      <p:pic>
        <p:nvPicPr>
          <p:cNvPr id="1026" name="Picture 2" descr="心配している人のイラスト（男性）">
            <a:extLst>
              <a:ext uri="{FF2B5EF4-FFF2-40B4-BE49-F238E27FC236}">
                <a16:creationId xmlns:a16="http://schemas.microsoft.com/office/drawing/2014/main" id="{124D7C3B-06B9-4B3F-BA67-1C3A8D5239EF}"/>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805949" y="3048000"/>
            <a:ext cx="312420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思考の吹き出し: 雲形 2">
            <a:extLst>
              <a:ext uri="{FF2B5EF4-FFF2-40B4-BE49-F238E27FC236}">
                <a16:creationId xmlns:a16="http://schemas.microsoft.com/office/drawing/2014/main" id="{19176437-C0E2-4EA2-96A7-8DECF17E80CF}"/>
              </a:ext>
            </a:extLst>
          </p:cNvPr>
          <p:cNvSpPr/>
          <p:nvPr/>
        </p:nvSpPr>
        <p:spPr>
          <a:xfrm flipH="1">
            <a:off x="8474595" y="127437"/>
            <a:ext cx="3631557" cy="5200594"/>
          </a:xfrm>
          <a:prstGeom prst="cloudCallout">
            <a:avLst>
              <a:gd name="adj1" fmla="val 48922"/>
              <a:gd name="adj2" fmla="val 2626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思考の吹き出し: 雲形 9">
            <a:extLst>
              <a:ext uri="{FF2B5EF4-FFF2-40B4-BE49-F238E27FC236}">
                <a16:creationId xmlns:a16="http://schemas.microsoft.com/office/drawing/2014/main" id="{194E33B2-5320-4765-8FAE-18ACDFBD28B6}"/>
              </a:ext>
            </a:extLst>
          </p:cNvPr>
          <p:cNvSpPr/>
          <p:nvPr/>
        </p:nvSpPr>
        <p:spPr>
          <a:xfrm flipH="1">
            <a:off x="176195" y="127437"/>
            <a:ext cx="3631557" cy="5538579"/>
          </a:xfrm>
          <a:prstGeom prst="cloudCallout">
            <a:avLst>
              <a:gd name="adj1" fmla="val -54664"/>
              <a:gd name="adj2" fmla="val 2026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488"/>
                                        </p:tgtEl>
                                        <p:attrNameLst>
                                          <p:attrName>style.visibility</p:attrName>
                                        </p:attrNameLst>
                                      </p:cBhvr>
                                      <p:to>
                                        <p:strVal val="visible"/>
                                      </p:to>
                                    </p:set>
                                    <p:animEffect transition="in" filter="fade">
                                      <p:cBhvr>
                                        <p:cTn id="10" dur="500"/>
                                        <p:tgtEl>
                                          <p:spTgt spid="48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id="494" name="Google Shape;494;p36" descr="階段で通行の邪魔になっている人のイラスト"/>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139961" y="181871"/>
            <a:ext cx="3733800" cy="4286250"/>
          </a:xfrm>
          <a:prstGeom prst="rect">
            <a:avLst/>
          </a:prstGeom>
          <a:noFill/>
          <a:ln>
            <a:noFill/>
          </a:ln>
        </p:spPr>
      </p:pic>
      <p:pic>
        <p:nvPicPr>
          <p:cNvPr id="495" name="Google Shape;495;p36" descr="屋外で宴会をしているイラスト"/>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7876271" y="3439943"/>
            <a:ext cx="4315729" cy="3418057"/>
          </a:xfrm>
          <a:prstGeom prst="rect">
            <a:avLst/>
          </a:prstGeom>
          <a:noFill/>
          <a:ln>
            <a:noFill/>
          </a:ln>
        </p:spPr>
      </p:pic>
      <p:pic>
        <p:nvPicPr>
          <p:cNvPr id="5" name="Picture 2" descr="隣人の騒音に悩む人のイラスト">
            <a:extLst>
              <a:ext uri="{FF2B5EF4-FFF2-40B4-BE49-F238E27FC236}">
                <a16:creationId xmlns:a16="http://schemas.microsoft.com/office/drawing/2014/main" id="{BE075852-E959-43DF-87AB-B98D4311740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799441" y="1219200"/>
            <a:ext cx="4593118" cy="441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2" name="Google Shape;502;p37"/>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3440832" y="0"/>
            <a:ext cx="5310336" cy="6858000"/>
          </a:xfrm>
          <a:prstGeom prst="rect">
            <a:avLst/>
          </a:prstGeom>
          <a:noFill/>
          <a:ln>
            <a:no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08" name="Google Shape;508;p38" descr="住宅街のイラスト（背景素材）"/>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3624392" y="1125070"/>
            <a:ext cx="5097447" cy="4669207"/>
          </a:xfrm>
          <a:prstGeom prst="rect">
            <a:avLst/>
          </a:prstGeom>
          <a:noFill/>
          <a:ln>
            <a:noFill/>
          </a:ln>
        </p:spPr>
      </p:pic>
      <p:sp>
        <p:nvSpPr>
          <p:cNvPr id="509" name="Google Shape;509;p38"/>
          <p:cNvSpPr/>
          <p:nvPr/>
        </p:nvSpPr>
        <p:spPr>
          <a:xfrm>
            <a:off x="5345777" y="1616065"/>
            <a:ext cx="4655128" cy="1655573"/>
          </a:xfrm>
          <a:prstGeom prst="wedgeEllipseCallout">
            <a:avLst>
              <a:gd name="adj1" fmla="val 4380"/>
              <a:gd name="adj2" fmla="val 83933"/>
            </a:avLst>
          </a:prstGeom>
          <a:solidFill>
            <a:schemeClr val="lt1"/>
          </a:solidFill>
          <a:ln w="57150" cap="flat" cmpd="sng">
            <a:solidFill>
              <a:srgbClr val="7D563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7D563D"/>
              </a:buClr>
              <a:buSzPts val="4000"/>
              <a:buFont typeface="Arial"/>
              <a:buNone/>
            </a:pPr>
            <a:r>
              <a:rPr lang="ja-JP" sz="4000" b="1">
                <a:solidFill>
                  <a:srgbClr val="7D563D"/>
                </a:solidFill>
                <a:latin typeface="Arial"/>
                <a:ea typeface="Arial"/>
                <a:cs typeface="Arial"/>
                <a:sym typeface="Arial"/>
              </a:rPr>
              <a:t>こんにちは！</a:t>
            </a:r>
            <a:endParaRPr sz="1800">
              <a:solidFill>
                <a:schemeClr val="dk1"/>
              </a:solidFill>
              <a:latin typeface="Arial"/>
              <a:ea typeface="Arial"/>
              <a:cs typeface="Arial"/>
              <a:sym typeface="Arial"/>
            </a:endParaRPr>
          </a:p>
        </p:txBody>
      </p:sp>
      <p:pic>
        <p:nvPicPr>
          <p:cNvPr id="510" name="Google Shape;510;p38"/>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5283106" y="3695763"/>
            <a:ext cx="1938696" cy="2200847"/>
          </a:xfrm>
          <a:prstGeom prst="rect">
            <a:avLst/>
          </a:prstGeom>
          <a:noFill/>
          <a:ln>
            <a:noFill/>
          </a:ln>
        </p:spPr>
      </p:pic>
      <p:pic>
        <p:nvPicPr>
          <p:cNvPr id="511" name="Google Shape;511;p38"/>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7110032" y="3956590"/>
            <a:ext cx="1956986" cy="2261812"/>
          </a:xfrm>
          <a:prstGeom prst="rect">
            <a:avLst/>
          </a:prstGeom>
          <a:noFill/>
          <a:ln>
            <a:noFill/>
          </a:ln>
        </p:spPr>
      </p:pic>
      <p:pic>
        <p:nvPicPr>
          <p:cNvPr id="512" name="Google Shape;512;p38" descr="自転車の二人乗りのイラスト「お母さんとチャイルドシートに乗った子供」"/>
          <p:cNvPicPr preferRelativeResize="0"/>
          <p:nvPr/>
        </p:nvPicPr>
        <p:blipFill rotWithShape="1">
          <a:blip r:embed="rId6">
            <a:alphaModFix/>
            <a:extLst>
              <a:ext uri="{28A0092B-C50C-407E-A947-70E740481C1C}">
                <a14:useLocalDpi xmlns:a14="http://schemas.microsoft.com/office/drawing/2010/main"/>
              </a:ext>
            </a:extLst>
          </a:blip>
          <a:srcRect/>
          <a:stretch/>
        </p:blipFill>
        <p:spPr>
          <a:xfrm flipH="1">
            <a:off x="3178097" y="3355661"/>
            <a:ext cx="1799263" cy="2072177"/>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p:nvPr/>
        </p:nvSpPr>
        <p:spPr>
          <a:xfrm>
            <a:off x="-38100" y="3208"/>
            <a:ext cx="3222702" cy="6854792"/>
          </a:xfrm>
          <a:prstGeom prst="rect">
            <a:avLst/>
          </a:prstGeom>
          <a:solidFill>
            <a:srgbClr val="F479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dirty="0">
              <a:solidFill>
                <a:schemeClr val="dk1"/>
              </a:solidFill>
              <a:latin typeface="Arial"/>
              <a:ea typeface="Arial"/>
              <a:cs typeface="Arial"/>
              <a:sym typeface="Arial"/>
            </a:endParaRPr>
          </a:p>
          <a:p>
            <a:pPr lvl="0" algn="ctr"/>
            <a:r>
              <a:rPr lang="en-US" altLang="ja-JP" sz="4000" b="1" dirty="0" err="1">
                <a:solidFill>
                  <a:schemeClr val="dk1"/>
                </a:solidFill>
              </a:rPr>
              <a:t>Nhà</a:t>
            </a:r>
            <a:r>
              <a:rPr lang="en-US" altLang="ja-JP" sz="4000" b="1" dirty="0">
                <a:solidFill>
                  <a:schemeClr val="dk1"/>
                </a:solidFill>
              </a:rPr>
              <a:t> ở </a:t>
            </a:r>
            <a:r>
              <a:rPr lang="en-US" altLang="ja-JP" sz="4000" b="1" dirty="0" err="1">
                <a:solidFill>
                  <a:schemeClr val="dk1"/>
                </a:solidFill>
              </a:rPr>
              <a:t>Việt</a:t>
            </a:r>
            <a:r>
              <a:rPr lang="en-US" altLang="ja-JP" sz="4000" b="1" dirty="0">
                <a:solidFill>
                  <a:schemeClr val="dk1"/>
                </a:solidFill>
              </a:rPr>
              <a:t> Nam</a:t>
            </a:r>
          </a:p>
        </p:txBody>
      </p:sp>
      <p:pic>
        <p:nvPicPr>
          <p:cNvPr id="3" name="図 2" descr="建物, 座る, 時計, オーブン が含まれている画像&#10;&#10;自動的に生成された説明">
            <a:extLst>
              <a:ext uri="{FF2B5EF4-FFF2-40B4-BE49-F238E27FC236}">
                <a16:creationId xmlns:a16="http://schemas.microsoft.com/office/drawing/2014/main" id="{DDE451BC-5869-46A6-86F9-4A188CE7283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1946169" y="1238433"/>
            <a:ext cx="6858000" cy="4381135"/>
          </a:xfrm>
          <a:prstGeom prst="rect">
            <a:avLst/>
          </a:prstGeom>
        </p:spPr>
      </p:pic>
      <p:pic>
        <p:nvPicPr>
          <p:cNvPr id="7" name="図 6" descr="建物の前の家&#10;&#10;中程度の精度で自動的に生成された説明">
            <a:extLst>
              <a:ext uri="{FF2B5EF4-FFF2-40B4-BE49-F238E27FC236}">
                <a16:creationId xmlns:a16="http://schemas.microsoft.com/office/drawing/2014/main" id="{8C5AE5AA-FD1E-4FDC-83B4-0DE624E969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0947" y="0"/>
            <a:ext cx="4761053" cy="3569179"/>
          </a:xfrm>
          <a:prstGeom prst="rect">
            <a:avLst/>
          </a:prstGeom>
        </p:spPr>
      </p:pic>
      <p:pic>
        <p:nvPicPr>
          <p:cNvPr id="5" name="図 4" descr="屋外, 戸棚, 建物, 木製 が含まれている画像&#10;&#10;自動的に生成された説明">
            <a:extLst>
              <a:ext uri="{FF2B5EF4-FFF2-40B4-BE49-F238E27FC236}">
                <a16:creationId xmlns:a16="http://schemas.microsoft.com/office/drawing/2014/main" id="{01D574D7-42B3-4A35-95C7-C3CEBBBF4A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0947" y="3287210"/>
            <a:ext cx="4761053" cy="3570790"/>
          </a:xfrm>
          <a:prstGeom prst="rect">
            <a:avLst/>
          </a:prstGeom>
        </p:spPr>
      </p:pic>
      <p:sp>
        <p:nvSpPr>
          <p:cNvPr id="8" name="Google Shape;440;p6"/>
          <p:cNvSpPr/>
          <p:nvPr/>
        </p:nvSpPr>
        <p:spPr>
          <a:xfrm>
            <a:off x="1224000" y="1980000"/>
            <a:ext cx="690469" cy="69302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ja-JP" sz="4000" b="0" i="0" u="none" strike="noStrike" cap="none">
                <a:solidFill>
                  <a:srgbClr val="000000"/>
                </a:solidFill>
                <a:latin typeface="Arial"/>
                <a:ea typeface="Arial"/>
                <a:cs typeface="Arial"/>
                <a:sym typeface="Arial"/>
              </a:rPr>
              <a:t>２</a:t>
            </a:r>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9" name="Google Shape;519;p39"/>
          <p:cNvSpPr/>
          <p:nvPr/>
        </p:nvSpPr>
        <p:spPr>
          <a:xfrm>
            <a:off x="-38100" y="3208"/>
            <a:ext cx="3222702" cy="6854792"/>
          </a:xfrm>
          <a:prstGeom prst="rect">
            <a:avLst/>
          </a:prstGeom>
          <a:solidFill>
            <a:srgbClr val="F47921"/>
          </a:solidFill>
          <a:ln>
            <a:noFill/>
          </a:ln>
        </p:spPr>
        <p:txBody>
          <a:bodyPr spcFirstLastPara="1" wrap="square" lIns="91425" tIns="45700" rIns="91425" bIns="45700" anchor="ctr" anchorCtr="0">
            <a:noAutofit/>
          </a:bodyPr>
          <a:lstStyle/>
          <a:p>
            <a:pPr lvl="0" algn="ctr"/>
            <a:r>
              <a:rPr lang="en-US" altLang="ja-JP" sz="4000" b="1" dirty="0" err="1">
                <a:solidFill>
                  <a:schemeClr val="dk1"/>
                </a:solidFill>
              </a:rPr>
              <a:t>Kết</a:t>
            </a:r>
            <a:r>
              <a:rPr lang="en-US" altLang="ja-JP" sz="4000" b="1" dirty="0">
                <a:solidFill>
                  <a:schemeClr val="dk1"/>
                </a:solidFill>
              </a:rPr>
              <a:t> </a:t>
            </a:r>
            <a:r>
              <a:rPr lang="en-US" altLang="ja-JP" sz="4000" b="1" dirty="0" err="1">
                <a:solidFill>
                  <a:schemeClr val="dk1"/>
                </a:solidFill>
              </a:rPr>
              <a:t>luận</a:t>
            </a:r>
            <a:endParaRPr lang="en-US" altLang="ja-JP" sz="4000" b="1" dirty="0">
              <a:solidFill>
                <a:schemeClr val="dk1"/>
              </a:solidFill>
            </a:endParaRPr>
          </a:p>
        </p:txBody>
      </p:sp>
      <p:sp>
        <p:nvSpPr>
          <p:cNvPr id="521" name="Google Shape;521;p39"/>
          <p:cNvSpPr/>
          <p:nvPr/>
        </p:nvSpPr>
        <p:spPr>
          <a:xfrm>
            <a:off x="10838080" y="432326"/>
            <a:ext cx="694481" cy="671248"/>
          </a:xfrm>
          <a:prstGeom prst="rect">
            <a:avLst/>
          </a:prstGeom>
          <a:solidFill>
            <a:schemeClr val="lt1"/>
          </a:solidFill>
          <a:ln w="76200" cap="flat" cmpd="sng">
            <a:solidFill>
              <a:srgbClr val="E85B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33E13"/>
              </a:solidFill>
              <a:latin typeface="Arial"/>
              <a:ea typeface="Arial"/>
              <a:cs typeface="Arial"/>
              <a:sym typeface="Arial"/>
            </a:endParaRPr>
          </a:p>
        </p:txBody>
      </p:sp>
      <p:sp>
        <p:nvSpPr>
          <p:cNvPr id="522" name="Google Shape;522;p39"/>
          <p:cNvSpPr txBox="1"/>
          <p:nvPr/>
        </p:nvSpPr>
        <p:spPr>
          <a:xfrm>
            <a:off x="10816494" y="-49447"/>
            <a:ext cx="844951"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9600" b="1" dirty="0">
                <a:solidFill>
                  <a:srgbClr val="F47921"/>
                </a:solidFill>
                <a:latin typeface="Arial"/>
                <a:ea typeface="Arial"/>
                <a:cs typeface="Arial"/>
                <a:sym typeface="Arial"/>
              </a:rPr>
              <a:t>✓</a:t>
            </a:r>
            <a:endParaRPr dirty="0"/>
          </a:p>
        </p:txBody>
      </p:sp>
      <p:sp>
        <p:nvSpPr>
          <p:cNvPr id="523" name="Google Shape;523;p39"/>
          <p:cNvSpPr/>
          <p:nvPr/>
        </p:nvSpPr>
        <p:spPr>
          <a:xfrm>
            <a:off x="10862937" y="3739115"/>
            <a:ext cx="694481" cy="671248"/>
          </a:xfrm>
          <a:prstGeom prst="rect">
            <a:avLst/>
          </a:prstGeom>
          <a:solidFill>
            <a:schemeClr val="lt1"/>
          </a:solidFill>
          <a:ln w="76200" cap="flat" cmpd="sng">
            <a:solidFill>
              <a:srgbClr val="E85B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33E13"/>
              </a:solidFill>
              <a:latin typeface="Arial"/>
              <a:ea typeface="Arial"/>
              <a:cs typeface="Arial"/>
              <a:sym typeface="Arial"/>
            </a:endParaRPr>
          </a:p>
        </p:txBody>
      </p:sp>
      <p:sp>
        <p:nvSpPr>
          <p:cNvPr id="524" name="Google Shape;524;p39"/>
          <p:cNvSpPr txBox="1"/>
          <p:nvPr/>
        </p:nvSpPr>
        <p:spPr>
          <a:xfrm>
            <a:off x="10897208" y="3178275"/>
            <a:ext cx="769717" cy="15696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9600" b="1" dirty="0">
                <a:solidFill>
                  <a:srgbClr val="F47921"/>
                </a:solidFill>
                <a:latin typeface="Arial"/>
                <a:ea typeface="Arial"/>
                <a:cs typeface="Arial"/>
                <a:sym typeface="Arial"/>
              </a:rPr>
              <a:t>✓</a:t>
            </a:r>
            <a:endParaRPr dirty="0"/>
          </a:p>
        </p:txBody>
      </p:sp>
      <p:sp>
        <p:nvSpPr>
          <p:cNvPr id="525" name="Google Shape;525;p39"/>
          <p:cNvSpPr/>
          <p:nvPr/>
        </p:nvSpPr>
        <p:spPr>
          <a:xfrm>
            <a:off x="10862937" y="5772035"/>
            <a:ext cx="694481" cy="671248"/>
          </a:xfrm>
          <a:prstGeom prst="rect">
            <a:avLst/>
          </a:prstGeom>
          <a:solidFill>
            <a:schemeClr val="lt1"/>
          </a:solidFill>
          <a:ln w="76200" cap="flat" cmpd="sng">
            <a:solidFill>
              <a:srgbClr val="E85B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33E13"/>
              </a:solidFill>
              <a:latin typeface="Arial"/>
              <a:ea typeface="Arial"/>
              <a:cs typeface="Arial"/>
              <a:sym typeface="Arial"/>
            </a:endParaRPr>
          </a:p>
        </p:txBody>
      </p:sp>
      <p:sp>
        <p:nvSpPr>
          <p:cNvPr id="526" name="Google Shape;526;p39"/>
          <p:cNvSpPr txBox="1"/>
          <p:nvPr/>
        </p:nvSpPr>
        <p:spPr>
          <a:xfrm>
            <a:off x="10821974" y="5137912"/>
            <a:ext cx="844951"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9600" b="1" dirty="0">
                <a:solidFill>
                  <a:srgbClr val="F47921"/>
                </a:solidFill>
                <a:latin typeface="Arial"/>
                <a:ea typeface="Arial"/>
                <a:cs typeface="Arial"/>
                <a:sym typeface="Arial"/>
              </a:rPr>
              <a:t>✓</a:t>
            </a:r>
            <a:endParaRPr dirty="0"/>
          </a:p>
        </p:txBody>
      </p:sp>
      <p:sp>
        <p:nvSpPr>
          <p:cNvPr id="11" name="Google Shape;527;p13"/>
          <p:cNvSpPr/>
          <p:nvPr/>
        </p:nvSpPr>
        <p:spPr>
          <a:xfrm>
            <a:off x="1224000" y="1980000"/>
            <a:ext cx="713678" cy="694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ja-JP" altLang="en-US" sz="4000" dirty="0"/>
              <a:t>７</a:t>
            </a:r>
            <a:endParaRPr dirty="0"/>
          </a:p>
        </p:txBody>
      </p:sp>
      <p:sp>
        <p:nvSpPr>
          <p:cNvPr id="12" name="Google Shape;105;p3"/>
          <p:cNvSpPr txBox="1"/>
          <p:nvPr/>
        </p:nvSpPr>
        <p:spPr>
          <a:xfrm>
            <a:off x="3281821" y="1144507"/>
            <a:ext cx="8910179" cy="1200288"/>
          </a:xfrm>
          <a:prstGeom prst="rect">
            <a:avLst/>
          </a:prstGeom>
          <a:noFill/>
          <a:ln>
            <a:noFill/>
          </a:ln>
        </p:spPr>
        <p:txBody>
          <a:bodyPr spcFirstLastPara="1" wrap="square" lIns="91425" tIns="45700" rIns="91425" bIns="45700" anchor="t" anchorCtr="0">
            <a:spAutoFit/>
          </a:bodyPr>
          <a:lstStyle/>
          <a:p>
            <a:pPr lvl="0"/>
            <a:r>
              <a:rPr lang="ja-JP" sz="3600" b="1" dirty="0" smtClean="0">
                <a:solidFill>
                  <a:schemeClr val="dk1"/>
                </a:solidFill>
                <a:latin typeface="Arial"/>
                <a:ea typeface="Arial"/>
                <a:cs typeface="Arial"/>
                <a:sym typeface="Arial"/>
              </a:rPr>
              <a:t>◆</a:t>
            </a:r>
            <a:r>
              <a:rPr lang="vi-VN" altLang="ja-JP" sz="3600" b="1" dirty="0">
                <a:solidFill>
                  <a:schemeClr val="dk1"/>
                </a:solidFill>
              </a:rPr>
              <a:t>Biết được những điểm khác nhau giữa nhà của Nhật và nhà của Việt </a:t>
            </a:r>
            <a:r>
              <a:rPr lang="vi-VN" altLang="ja-JP" sz="3600" b="1" dirty="0" smtClean="0">
                <a:solidFill>
                  <a:schemeClr val="dk1"/>
                </a:solidFill>
              </a:rPr>
              <a:t>Nam</a:t>
            </a:r>
            <a:r>
              <a:rPr lang="en-US" altLang="ja-JP" sz="3600" b="1" dirty="0" smtClean="0">
                <a:solidFill>
                  <a:schemeClr val="dk1"/>
                </a:solidFill>
              </a:rPr>
              <a:t>.</a:t>
            </a:r>
            <a:endParaRPr lang="vi-VN" altLang="ja-JP" sz="3600" b="1" dirty="0">
              <a:solidFill>
                <a:schemeClr val="dk1"/>
              </a:solidFill>
            </a:endParaRPr>
          </a:p>
        </p:txBody>
      </p:sp>
      <p:sp>
        <p:nvSpPr>
          <p:cNvPr id="13" name="Google Shape;108;p3"/>
          <p:cNvSpPr txBox="1"/>
          <p:nvPr/>
        </p:nvSpPr>
        <p:spPr>
          <a:xfrm>
            <a:off x="3281820" y="3034159"/>
            <a:ext cx="8555355" cy="1200288"/>
          </a:xfrm>
          <a:prstGeom prst="rect">
            <a:avLst/>
          </a:prstGeom>
          <a:noFill/>
          <a:ln>
            <a:noFill/>
          </a:ln>
        </p:spPr>
        <p:txBody>
          <a:bodyPr spcFirstLastPara="1" wrap="square" lIns="91425" tIns="45700" rIns="91425" bIns="45700" anchor="t" anchorCtr="0">
            <a:spAutoFit/>
          </a:bodyPr>
          <a:lstStyle/>
          <a:p>
            <a:pPr lvl="0">
              <a:buSzPts val="3600"/>
            </a:pPr>
            <a:r>
              <a:rPr lang="ja-JP" sz="3600" b="1" i="0" u="none" strike="noStrike" cap="none" dirty="0" smtClean="0">
                <a:solidFill>
                  <a:srgbClr val="000000"/>
                </a:solidFill>
                <a:latin typeface="Arial"/>
                <a:ea typeface="Arial"/>
                <a:cs typeface="Arial"/>
                <a:sym typeface="Arial"/>
              </a:rPr>
              <a:t>◆</a:t>
            </a:r>
            <a:r>
              <a:rPr lang="vi-VN" altLang="ja-JP" sz="3600" b="1" dirty="0"/>
              <a:t>Biết được những quy định và quy tắc ứng xử </a:t>
            </a:r>
            <a:r>
              <a:rPr lang="vi-VN" altLang="ja-JP" sz="3600" b="1"/>
              <a:t>trong </a:t>
            </a:r>
            <a:r>
              <a:rPr lang="en-US" altLang="ja-JP" sz="3600" b="1" smtClean="0"/>
              <a:t>sinh hoạt ở</a:t>
            </a:r>
            <a:r>
              <a:rPr lang="vi-VN" altLang="ja-JP" sz="3600" b="1" smtClean="0"/>
              <a:t> </a:t>
            </a:r>
            <a:r>
              <a:rPr lang="vi-VN" altLang="ja-JP" sz="3600" b="1" dirty="0" smtClean="0"/>
              <a:t>Nhật</a:t>
            </a:r>
            <a:r>
              <a:rPr lang="en-US" altLang="ja-JP" sz="3600" b="1" dirty="0" smtClean="0"/>
              <a:t>.</a:t>
            </a:r>
            <a:endParaRPr lang="vi-VN" altLang="ja-JP" sz="3600" b="1" dirty="0"/>
          </a:p>
        </p:txBody>
      </p:sp>
      <p:sp>
        <p:nvSpPr>
          <p:cNvPr id="14" name="Google Shape;109;p3"/>
          <p:cNvSpPr txBox="1"/>
          <p:nvPr/>
        </p:nvSpPr>
        <p:spPr>
          <a:xfrm>
            <a:off x="3281820" y="4923811"/>
            <a:ext cx="8910180" cy="1200288"/>
          </a:xfrm>
          <a:prstGeom prst="rect">
            <a:avLst/>
          </a:prstGeom>
          <a:noFill/>
          <a:ln>
            <a:noFill/>
          </a:ln>
        </p:spPr>
        <p:txBody>
          <a:bodyPr spcFirstLastPara="1" wrap="square" lIns="91425" tIns="45700" rIns="91425" bIns="45700" anchor="t" anchorCtr="0">
            <a:spAutoFit/>
          </a:bodyPr>
          <a:lstStyle/>
          <a:p>
            <a:pPr lvl="0"/>
            <a:r>
              <a:rPr lang="ja-JP" sz="3600" b="1" dirty="0" smtClean="0">
                <a:solidFill>
                  <a:srgbClr val="000000"/>
                </a:solidFill>
                <a:latin typeface="Arial"/>
                <a:ea typeface="Arial"/>
                <a:cs typeface="Arial"/>
                <a:sym typeface="Arial"/>
              </a:rPr>
              <a:t>◆</a:t>
            </a:r>
            <a:r>
              <a:rPr lang="vi-VN" altLang="ja-JP" sz="3600" b="1" dirty="0"/>
              <a:t>Biết được cách suy nghĩ của người </a:t>
            </a:r>
            <a:r>
              <a:rPr lang="vi-VN" altLang="ja-JP" sz="3600" b="1" dirty="0" smtClean="0"/>
              <a:t>Nhật</a:t>
            </a:r>
            <a:r>
              <a:rPr lang="en-US" altLang="ja-JP" sz="3600" b="1" dirty="0" smtClean="0"/>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1"/>
                                        </p:tgtEl>
                                        <p:attrNameLst>
                                          <p:attrName>style.visibility</p:attrName>
                                        </p:attrNameLst>
                                      </p:cBhvr>
                                      <p:to>
                                        <p:strVal val="visible"/>
                                      </p:to>
                                    </p:set>
                                    <p:animEffect transition="in" filter="fade">
                                      <p:cBhvr>
                                        <p:cTn id="7" dur="1000"/>
                                        <p:tgtEl>
                                          <p:spTgt spid="521"/>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10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22"/>
                                        </p:tgtEl>
                                        <p:attrNameLst>
                                          <p:attrName>style.visibility</p:attrName>
                                        </p:attrNameLst>
                                      </p:cBhvr>
                                      <p:to>
                                        <p:strVal val="visible"/>
                                      </p:to>
                                    </p:set>
                                    <p:animEffect transition="in" filter="fade">
                                      <p:cBhvr>
                                        <p:cTn id="15" dur="1000"/>
                                        <p:tgtEl>
                                          <p:spTgt spid="5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523"/>
                                        </p:tgtEl>
                                        <p:attrNameLst>
                                          <p:attrName>style.visibility</p:attrName>
                                        </p:attrNameLst>
                                      </p:cBhvr>
                                      <p:to>
                                        <p:strVal val="visible"/>
                                      </p:to>
                                    </p:set>
                                    <p:animEffect transition="in" filter="fade">
                                      <p:cBhvr>
                                        <p:cTn id="23" dur="1000"/>
                                        <p:tgtEl>
                                          <p:spTgt spid="52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24"/>
                                        </p:tgtEl>
                                        <p:attrNameLst>
                                          <p:attrName>style.visibility</p:attrName>
                                        </p:attrNameLst>
                                      </p:cBhvr>
                                      <p:to>
                                        <p:strVal val="visible"/>
                                      </p:to>
                                    </p:set>
                                    <p:animEffect transition="in" filter="fade">
                                      <p:cBhvr>
                                        <p:cTn id="28" dur="1000"/>
                                        <p:tgtEl>
                                          <p:spTgt spid="52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525"/>
                                        </p:tgtEl>
                                        <p:attrNameLst>
                                          <p:attrName>style.visibility</p:attrName>
                                        </p:attrNameLst>
                                      </p:cBhvr>
                                      <p:to>
                                        <p:strVal val="visible"/>
                                      </p:to>
                                    </p:set>
                                    <p:animEffect transition="in" filter="fade">
                                      <p:cBhvr>
                                        <p:cTn id="36" dur="1000"/>
                                        <p:tgtEl>
                                          <p:spTgt spid="52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26"/>
                                        </p:tgtEl>
                                        <p:attrNameLst>
                                          <p:attrName>style.visibility</p:attrName>
                                        </p:attrNameLst>
                                      </p:cBhvr>
                                      <p:to>
                                        <p:strVal val="visible"/>
                                      </p:to>
                                    </p:set>
                                    <p:animEffect transition="in" filter="fade">
                                      <p:cBhvr>
                                        <p:cTn id="41" dur="1000"/>
                                        <p:tgtEl>
                                          <p:spTgt spid="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pic>
        <p:nvPicPr>
          <p:cNvPr id="836" name="Google Shape;836;p35"/>
          <p:cNvPicPr preferRelativeResize="0"/>
          <p:nvPr/>
        </p:nvPicPr>
        <p:blipFill rotWithShape="1">
          <a:blip r:embed="rId3" cstate="screen">
            <a:alphaModFix/>
            <a:extLst>
              <a:ext uri="{28A0092B-C50C-407E-A947-70E740481C1C}">
                <a14:useLocalDpi xmlns:a14="http://schemas.microsoft.com/office/drawing/2010/main"/>
              </a:ext>
            </a:extLst>
          </a:blip>
          <a:srcRect t="2657" b="4340"/>
          <a:stretch/>
        </p:blipFill>
        <p:spPr>
          <a:xfrm>
            <a:off x="5500055" y="2788170"/>
            <a:ext cx="1653220" cy="3941912"/>
          </a:xfrm>
          <a:prstGeom prst="rect">
            <a:avLst/>
          </a:prstGeom>
          <a:noFill/>
          <a:ln>
            <a:noFill/>
          </a:ln>
        </p:spPr>
      </p:pic>
      <p:sp>
        <p:nvSpPr>
          <p:cNvPr id="837" name="Google Shape;837;p35"/>
          <p:cNvSpPr/>
          <p:nvPr/>
        </p:nvSpPr>
        <p:spPr>
          <a:xfrm>
            <a:off x="104930" y="240632"/>
            <a:ext cx="11947161" cy="2112824"/>
          </a:xfrm>
          <a:prstGeom prst="wedgeRoundRectCallout">
            <a:avLst>
              <a:gd name="adj1" fmla="val -12287"/>
              <a:gd name="adj2" fmla="val 117441"/>
              <a:gd name="adj3" fmla="val 16667"/>
            </a:avLst>
          </a:prstGeom>
          <a:solidFill>
            <a:srgbClr val="F47921"/>
          </a:solidFill>
          <a:ln>
            <a:noFill/>
          </a:ln>
        </p:spPr>
        <p:txBody>
          <a:bodyPr spcFirstLastPara="1" wrap="square" lIns="91425" tIns="45700" rIns="91425" bIns="45700" anchor="ctr" anchorCtr="0">
            <a:noAutofit/>
          </a:bodyPr>
          <a:lstStyle/>
          <a:p>
            <a:pPr lvl="0" algn="ctr">
              <a:buSzPts val="6600"/>
            </a:pPr>
            <a:r>
              <a:rPr lang="vi-VN" altLang="ja-JP" sz="6600" b="1" dirty="0">
                <a:solidFill>
                  <a:schemeClr val="tx1"/>
                </a:solidFill>
              </a:rPr>
              <a:t>Cảm ơn các bạn đã chú ý lắng nghe.</a:t>
            </a:r>
          </a:p>
        </p:txBody>
      </p:sp>
    </p:spTree>
    <p:extLst>
      <p:ext uri="{BB962C8B-B14F-4D97-AF65-F5344CB8AC3E}">
        <p14:creationId xmlns:p14="http://schemas.microsoft.com/office/powerpoint/2010/main" val="2438498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41"/>
          <p:cNvSpPr txBox="1"/>
          <p:nvPr/>
        </p:nvSpPr>
        <p:spPr>
          <a:xfrm>
            <a:off x="143835" y="210619"/>
            <a:ext cx="11410682" cy="6555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b="1" dirty="0">
                <a:solidFill>
                  <a:schemeClr val="dk1"/>
                </a:solidFill>
                <a:sym typeface="Arial"/>
              </a:rPr>
              <a:t>＜参考資料/出典＞</a:t>
            </a:r>
            <a:endParaRPr dirty="0"/>
          </a:p>
          <a:p>
            <a:pPr marL="0" marR="0" lvl="0" indent="0" algn="l" rtl="0">
              <a:spcBef>
                <a:spcPts val="0"/>
              </a:spcBef>
              <a:spcAft>
                <a:spcPts val="0"/>
              </a:spcAft>
              <a:buNone/>
            </a:pPr>
            <a:endParaRPr b="1" dirty="0">
              <a:solidFill>
                <a:schemeClr val="dk1"/>
              </a:solidFill>
              <a:sym typeface="Arial"/>
            </a:endParaRPr>
          </a:p>
          <a:p>
            <a:pPr marL="0" marR="0" lvl="0" indent="0" algn="l" rtl="0">
              <a:spcBef>
                <a:spcPts val="0"/>
              </a:spcBef>
              <a:spcAft>
                <a:spcPts val="0"/>
              </a:spcAft>
              <a:buClr>
                <a:schemeClr val="dk1"/>
              </a:buClr>
              <a:buSzPts val="1400"/>
              <a:buFont typeface="Arial"/>
              <a:buNone/>
            </a:pPr>
            <a:r>
              <a:rPr lang="ja-JP" b="1" dirty="0">
                <a:solidFill>
                  <a:schemeClr val="dk1"/>
                </a:solidFill>
                <a:sym typeface="Arial"/>
              </a:rPr>
              <a:t>【「2017年住宅傾向調査」について】</a:t>
            </a:r>
            <a:endParaRPr b="1" dirty="0">
              <a:solidFill>
                <a:schemeClr val="dk1"/>
              </a:solidFill>
              <a:sym typeface="Arial"/>
            </a:endParaRPr>
          </a:p>
          <a:p>
            <a:pPr marL="0" marR="0" lvl="0" indent="0" algn="l" rtl="0">
              <a:spcBef>
                <a:spcPts val="0"/>
              </a:spcBef>
              <a:spcAft>
                <a:spcPts val="0"/>
              </a:spcAft>
              <a:buClr>
                <a:schemeClr val="dk1"/>
              </a:buClr>
              <a:buSzPts val="1400"/>
              <a:buFont typeface="Arial"/>
              <a:buNone/>
            </a:pPr>
            <a:r>
              <a:rPr lang="ja-JP" b="1" u="sng" dirty="0">
                <a:solidFill>
                  <a:schemeClr val="dk1"/>
                </a:solidFill>
                <a:sym typeface="Arial"/>
                <a:hlinkClick r:id="rId3">
                  <a:extLst>
                    <a:ext uri="{A12FA001-AC4F-418D-AE19-62706E023703}">
                      <ahyp:hlinkClr xmlns="" xmlns:ahyp="http://schemas.microsoft.com/office/drawing/2018/hyperlinkcolor" val="tx"/>
                    </a:ext>
                  </a:extLst>
                </a:hlinkClick>
              </a:rPr>
              <a:t>http://www.aqura.co.jp/lab/ah/ah20170209/</a:t>
            </a:r>
            <a:endParaRPr b="1" dirty="0">
              <a:solidFill>
                <a:schemeClr val="dk1"/>
              </a:solidFill>
              <a:sym typeface="Arial"/>
            </a:endParaRPr>
          </a:p>
          <a:p>
            <a:pPr marL="0" marR="0" lvl="0" indent="0" algn="l" rtl="0">
              <a:spcBef>
                <a:spcPts val="0"/>
              </a:spcBef>
              <a:spcAft>
                <a:spcPts val="0"/>
              </a:spcAft>
              <a:buClr>
                <a:schemeClr val="dk1"/>
              </a:buClr>
              <a:buSzPts val="1400"/>
              <a:buFont typeface="Arial"/>
              <a:buNone/>
            </a:pPr>
            <a:endParaRPr b="1" dirty="0">
              <a:solidFill>
                <a:schemeClr val="dk1"/>
              </a:solidFill>
              <a:sym typeface="Arial"/>
            </a:endParaRPr>
          </a:p>
          <a:p>
            <a:pPr marL="0" marR="0" lvl="0" indent="0" algn="l" rtl="0">
              <a:spcBef>
                <a:spcPts val="0"/>
              </a:spcBef>
              <a:spcAft>
                <a:spcPts val="0"/>
              </a:spcAft>
              <a:buClr>
                <a:schemeClr val="dk1"/>
              </a:buClr>
              <a:buSzPts val="1400"/>
              <a:buFont typeface="Arial"/>
              <a:buNone/>
            </a:pPr>
            <a:r>
              <a:rPr lang="ja-JP" b="1" dirty="0">
                <a:solidFill>
                  <a:schemeClr val="dk1"/>
                </a:solidFill>
                <a:sym typeface="Arial"/>
              </a:rPr>
              <a:t>【ふとんについてのアンケートレポート】</a:t>
            </a:r>
            <a:endParaRPr b="1" u="sng" dirty="0">
              <a:solidFill>
                <a:schemeClr val="dk1"/>
              </a:solidFill>
              <a:sym typeface="Arial"/>
            </a:endParaRPr>
          </a:p>
          <a:p>
            <a:pPr marL="0" marR="0" lvl="0" indent="0" algn="l" rtl="0">
              <a:spcBef>
                <a:spcPts val="0"/>
              </a:spcBef>
              <a:spcAft>
                <a:spcPts val="0"/>
              </a:spcAft>
              <a:buNone/>
            </a:pPr>
            <a:r>
              <a:rPr lang="ja-JP" b="1" u="sng" dirty="0">
                <a:solidFill>
                  <a:schemeClr val="dk1"/>
                </a:solidFill>
                <a:sym typeface="Arial"/>
                <a:hlinkClick r:id="rId4">
                  <a:extLst>
                    <a:ext uri="{A12FA001-AC4F-418D-AE19-62706E023703}">
                      <ahyp:hlinkClr xmlns="" xmlns:ahyp="http://schemas.microsoft.com/office/drawing/2018/hyperlinkcolor" val="tx"/>
                    </a:ext>
                  </a:extLst>
                </a:hlinkClick>
              </a:rPr>
              <a:t>https://www.muji.net/lab/living/thm03-01-report01.html</a:t>
            </a:r>
            <a:endParaRPr b="1" u="sng" dirty="0">
              <a:solidFill>
                <a:schemeClr val="dk1"/>
              </a:solidFill>
              <a:sym typeface="Arial"/>
            </a:endParaRPr>
          </a:p>
          <a:p>
            <a:pPr marL="0" marR="0" lvl="0" indent="0" algn="l" rtl="0">
              <a:spcBef>
                <a:spcPts val="0"/>
              </a:spcBef>
              <a:spcAft>
                <a:spcPts val="0"/>
              </a:spcAft>
              <a:buNone/>
            </a:pPr>
            <a:endParaRPr b="1" dirty="0">
              <a:solidFill>
                <a:schemeClr val="dk1"/>
              </a:solidFill>
              <a:sym typeface="Arial"/>
            </a:endParaRPr>
          </a:p>
          <a:p>
            <a:pPr marL="0" marR="0" lvl="0" indent="0" algn="l" rtl="0">
              <a:spcBef>
                <a:spcPts val="0"/>
              </a:spcBef>
              <a:spcAft>
                <a:spcPts val="0"/>
              </a:spcAft>
              <a:buClr>
                <a:schemeClr val="dk1"/>
              </a:buClr>
              <a:buSzPts val="1400"/>
              <a:buFont typeface="Arial"/>
              <a:buNone/>
            </a:pPr>
            <a:r>
              <a:rPr lang="ja-JP" b="1" dirty="0">
                <a:solidFill>
                  <a:schemeClr val="dk1"/>
                </a:solidFill>
                <a:sym typeface="Arial"/>
              </a:rPr>
              <a:t>【［20307］お風呂に関するアンケート調査（第5回）】　　　</a:t>
            </a:r>
            <a:endParaRPr b="1" dirty="0">
              <a:solidFill>
                <a:schemeClr val="dk1"/>
              </a:solidFill>
              <a:sym typeface="Arial"/>
            </a:endParaRPr>
          </a:p>
          <a:p>
            <a:pPr marL="0" marR="0" lvl="0" indent="0" algn="l" rtl="0">
              <a:spcBef>
                <a:spcPts val="0"/>
              </a:spcBef>
              <a:spcAft>
                <a:spcPts val="0"/>
              </a:spcAft>
              <a:buClr>
                <a:schemeClr val="dk1"/>
              </a:buClr>
              <a:buSzPts val="1400"/>
              <a:buFont typeface="Arial"/>
              <a:buNone/>
            </a:pPr>
            <a:r>
              <a:rPr lang="ja-JP" b="1" u="sng" dirty="0">
                <a:solidFill>
                  <a:schemeClr val="dk1"/>
                </a:solidFill>
                <a:sym typeface="Arial"/>
                <a:hlinkClick r:id="rId5">
                  <a:extLst>
                    <a:ext uri="{A12FA001-AC4F-418D-AE19-62706E023703}">
                      <ahyp:hlinkClr xmlns="" xmlns:ahyp="http://schemas.microsoft.com/office/drawing/2018/hyperlinkcolor" val="tx"/>
                    </a:ext>
                  </a:extLst>
                </a:hlinkClick>
              </a:rPr>
              <a:t>https://myel.myvoice.jp/products/detail.php?product_id=20307</a:t>
            </a:r>
            <a:endParaRPr b="1" dirty="0">
              <a:solidFill>
                <a:schemeClr val="dk1"/>
              </a:solidFill>
              <a:sym typeface="Arial"/>
            </a:endParaRPr>
          </a:p>
          <a:p>
            <a:pPr marL="0" marR="0" lvl="0" indent="0" algn="l" rtl="0">
              <a:spcBef>
                <a:spcPts val="0"/>
              </a:spcBef>
              <a:spcAft>
                <a:spcPts val="0"/>
              </a:spcAft>
              <a:buClr>
                <a:schemeClr val="dk1"/>
              </a:buClr>
              <a:buSzPts val="1400"/>
              <a:buFont typeface="Arial"/>
              <a:buNone/>
            </a:pPr>
            <a:endParaRPr b="1" dirty="0">
              <a:solidFill>
                <a:schemeClr val="dk1"/>
              </a:solidFill>
              <a:sym typeface="Arial"/>
            </a:endParaRPr>
          </a:p>
          <a:p>
            <a:pPr marL="0" marR="0" lvl="0" indent="0" algn="l" rtl="0">
              <a:spcBef>
                <a:spcPts val="0"/>
              </a:spcBef>
              <a:spcAft>
                <a:spcPts val="0"/>
              </a:spcAft>
              <a:buClr>
                <a:schemeClr val="dk1"/>
              </a:buClr>
              <a:buSzPts val="1400"/>
              <a:buFont typeface="Arial"/>
              <a:buNone/>
            </a:pPr>
            <a:r>
              <a:rPr lang="ja-JP" b="1" dirty="0">
                <a:solidFill>
                  <a:schemeClr val="dk1"/>
                </a:solidFill>
                <a:sym typeface="Arial"/>
              </a:rPr>
              <a:t>【資源ゴミ】　</a:t>
            </a:r>
            <a:endParaRPr b="1" dirty="0">
              <a:solidFill>
                <a:schemeClr val="dk1"/>
              </a:solidFill>
              <a:sym typeface="Arial"/>
            </a:endParaRPr>
          </a:p>
          <a:p>
            <a:pPr marL="0" marR="0" lvl="0" indent="0" algn="l" rtl="0">
              <a:spcBef>
                <a:spcPts val="0"/>
              </a:spcBef>
              <a:spcAft>
                <a:spcPts val="0"/>
              </a:spcAft>
              <a:buClr>
                <a:schemeClr val="dk1"/>
              </a:buClr>
              <a:buSzPts val="1400"/>
              <a:buFont typeface="Arial"/>
              <a:buNone/>
            </a:pPr>
            <a:r>
              <a:rPr lang="ja-JP" b="1" u="sng" dirty="0">
                <a:solidFill>
                  <a:schemeClr val="dk1"/>
                </a:solidFill>
                <a:sym typeface="Arial"/>
                <a:hlinkClick r:id="rId6"/>
              </a:rPr>
              <a:t>https://www.city.urayasu.lg.jp/todokede/gomi/dashikata/1007908/index.</a:t>
            </a:r>
            <a:r>
              <a:rPr lang="ja-JP" b="1" u="sng" dirty="0" smtClean="0">
                <a:solidFill>
                  <a:schemeClr val="dk1"/>
                </a:solidFill>
                <a:sym typeface="Arial"/>
                <a:hlinkClick r:id="rId6"/>
              </a:rPr>
              <a:t>html</a:t>
            </a:r>
            <a:endParaRPr lang="en-US" altLang="ja-JP" b="1" u="sng" dirty="0" smtClean="0">
              <a:solidFill>
                <a:schemeClr val="dk1"/>
              </a:solidFill>
              <a:sym typeface="Arial"/>
            </a:endParaRPr>
          </a:p>
          <a:p>
            <a:pPr marL="0" marR="0" lvl="0" indent="0" algn="l" rtl="0">
              <a:spcBef>
                <a:spcPts val="0"/>
              </a:spcBef>
              <a:spcAft>
                <a:spcPts val="0"/>
              </a:spcAft>
              <a:buClr>
                <a:schemeClr val="dk1"/>
              </a:buClr>
              <a:buSzPts val="1400"/>
              <a:buFont typeface="Arial"/>
              <a:buNone/>
            </a:pPr>
            <a:endParaRPr lang="en-US" b="1" u="sng" dirty="0">
              <a:solidFill>
                <a:schemeClr val="dk1"/>
              </a:solidFill>
            </a:endParaRPr>
          </a:p>
          <a:p>
            <a:pPr marL="0" marR="0" lvl="0" indent="0" algn="l" rtl="0">
              <a:spcBef>
                <a:spcPts val="0"/>
              </a:spcBef>
              <a:spcAft>
                <a:spcPts val="0"/>
              </a:spcAft>
              <a:buClr>
                <a:schemeClr val="dk1"/>
              </a:buClr>
              <a:buSzPts val="1400"/>
              <a:buFont typeface="Arial"/>
              <a:buNone/>
            </a:pPr>
            <a:r>
              <a:rPr lang="en-US" altLang="ja-JP" b="1" dirty="0" smtClean="0">
                <a:solidFill>
                  <a:schemeClr val="tx1"/>
                </a:solidFill>
                <a:sym typeface="Arial"/>
              </a:rPr>
              <a:t>【『</a:t>
            </a:r>
            <a:r>
              <a:rPr lang="ja-JP" altLang="en-US" b="1" dirty="0" smtClean="0">
                <a:solidFill>
                  <a:schemeClr val="tx1"/>
                </a:solidFill>
                <a:sym typeface="Arial"/>
              </a:rPr>
              <a:t>いろどり</a:t>
            </a:r>
            <a:r>
              <a:rPr lang="en-US" altLang="ja-JP" b="1" dirty="0" smtClean="0">
                <a:solidFill>
                  <a:schemeClr val="tx1"/>
                </a:solidFill>
                <a:sym typeface="Arial"/>
              </a:rPr>
              <a:t>』</a:t>
            </a:r>
            <a:r>
              <a:rPr lang="ja-JP" altLang="en-US" b="1" dirty="0" smtClean="0">
                <a:solidFill>
                  <a:schemeClr val="tx1"/>
                </a:solidFill>
                <a:sym typeface="Arial"/>
              </a:rPr>
              <a:t>初級</a:t>
            </a:r>
            <a:r>
              <a:rPr lang="en-US" altLang="ja-JP" b="1" dirty="0" smtClean="0">
                <a:solidFill>
                  <a:schemeClr val="tx1"/>
                </a:solidFill>
                <a:sym typeface="Arial"/>
              </a:rPr>
              <a:t>2 </a:t>
            </a:r>
            <a:r>
              <a:rPr lang="ja-JP" altLang="en-US" b="1" dirty="0" smtClean="0">
                <a:solidFill>
                  <a:schemeClr val="tx1"/>
                </a:solidFill>
                <a:sym typeface="Arial"/>
              </a:rPr>
              <a:t>第</a:t>
            </a:r>
            <a:r>
              <a:rPr lang="en-US" altLang="ja-JP" b="1" dirty="0" smtClean="0">
                <a:solidFill>
                  <a:schemeClr val="tx1"/>
                </a:solidFill>
                <a:sym typeface="Arial"/>
              </a:rPr>
              <a:t>15</a:t>
            </a:r>
            <a:r>
              <a:rPr lang="ja-JP" altLang="en-US" b="1" dirty="0" smtClean="0">
                <a:solidFill>
                  <a:schemeClr val="tx1"/>
                </a:solidFill>
                <a:sym typeface="Arial"/>
              </a:rPr>
              <a:t>課「</a:t>
            </a:r>
            <a:r>
              <a:rPr lang="en-US" altLang="ja-JP" b="1" dirty="0" smtClean="0">
                <a:solidFill>
                  <a:schemeClr val="tx1"/>
                </a:solidFill>
                <a:sym typeface="Arial"/>
              </a:rPr>
              <a:t>3.</a:t>
            </a:r>
            <a:r>
              <a:rPr lang="ja-JP" altLang="en-US" b="1" dirty="0" smtClean="0">
                <a:solidFill>
                  <a:schemeClr val="tx1"/>
                </a:solidFill>
                <a:sym typeface="Arial"/>
              </a:rPr>
              <a:t>ごみの分け方・出し方」</a:t>
            </a:r>
            <a:r>
              <a:rPr lang="en-US" altLang="ja-JP" b="1" dirty="0" smtClean="0">
                <a:solidFill>
                  <a:schemeClr val="tx1"/>
                </a:solidFill>
                <a:sym typeface="Arial"/>
              </a:rPr>
              <a:t>】</a:t>
            </a:r>
          </a:p>
          <a:p>
            <a:pPr lvl="0">
              <a:buClr>
                <a:schemeClr val="dk1"/>
              </a:buClr>
              <a:buSzPts val="1400"/>
            </a:pPr>
            <a:r>
              <a:rPr lang="en-US" b="1" dirty="0">
                <a:solidFill>
                  <a:schemeClr val="dk1"/>
                </a:solidFill>
                <a:hlinkClick r:id="rId7"/>
              </a:rPr>
              <a:t>https://</a:t>
            </a:r>
            <a:r>
              <a:rPr lang="en-US" b="1" dirty="0" smtClean="0">
                <a:solidFill>
                  <a:schemeClr val="dk1"/>
                </a:solidFill>
                <a:hlinkClick r:id="rId7"/>
              </a:rPr>
              <a:t>jpf.org.vn/irodori</a:t>
            </a:r>
            <a:endParaRPr lang="en-US" b="1" dirty="0" smtClean="0">
              <a:solidFill>
                <a:schemeClr val="dk1"/>
              </a:solidFill>
            </a:endParaRPr>
          </a:p>
          <a:p>
            <a:pPr marL="0" marR="0" lvl="0" indent="0" algn="l" rtl="0">
              <a:spcBef>
                <a:spcPts val="0"/>
              </a:spcBef>
              <a:spcAft>
                <a:spcPts val="0"/>
              </a:spcAft>
              <a:buClr>
                <a:schemeClr val="dk1"/>
              </a:buClr>
              <a:buSzPts val="1400"/>
              <a:buFont typeface="Arial"/>
              <a:buNone/>
            </a:pPr>
            <a:endParaRPr b="1" dirty="0">
              <a:solidFill>
                <a:schemeClr val="dk1"/>
              </a:solidFill>
              <a:sym typeface="Arial"/>
            </a:endParaRPr>
          </a:p>
          <a:p>
            <a:pPr marL="0" marR="0" lvl="0" indent="0" algn="l" rtl="0">
              <a:spcBef>
                <a:spcPts val="0"/>
              </a:spcBef>
              <a:spcAft>
                <a:spcPts val="0"/>
              </a:spcAft>
              <a:buNone/>
            </a:pPr>
            <a:r>
              <a:rPr lang="ja-JP" b="1" dirty="0">
                <a:solidFill>
                  <a:schemeClr val="dk1"/>
                </a:solidFill>
                <a:sym typeface="Arial"/>
              </a:rPr>
              <a:t>【資源の分別チェック：生ゴミ編】　　</a:t>
            </a:r>
            <a:endParaRPr b="1" u="sng" dirty="0">
              <a:solidFill>
                <a:schemeClr val="dk1"/>
              </a:solidFill>
              <a:sym typeface="Arial"/>
              <a:hlinkClick r:id="rId8">
                <a:extLst>
                  <a:ext uri="{A12FA001-AC4F-418D-AE19-62706E023703}">
                    <ahyp:hlinkClr xmlns="" xmlns:ahyp="http://schemas.microsoft.com/office/drawing/2018/hyperlinkcolor" val="tx"/>
                  </a:ext>
                </a:extLst>
              </a:hlinkClick>
            </a:endParaRPr>
          </a:p>
          <a:p>
            <a:pPr marL="0" marR="0" lvl="0" indent="0" algn="l" rtl="0">
              <a:spcBef>
                <a:spcPts val="0"/>
              </a:spcBef>
              <a:spcAft>
                <a:spcPts val="0"/>
              </a:spcAft>
              <a:buClr>
                <a:schemeClr val="dk1"/>
              </a:buClr>
              <a:buSzPts val="1400"/>
              <a:buFont typeface="Arial"/>
              <a:buNone/>
            </a:pPr>
            <a:r>
              <a:rPr lang="ja-JP" b="1" u="sng" dirty="0">
                <a:solidFill>
                  <a:schemeClr val="dk1"/>
                </a:solidFill>
                <a:sym typeface="Arial"/>
                <a:hlinkClick r:id="rId8">
                  <a:extLst>
                    <a:ext uri="{A12FA001-AC4F-418D-AE19-62706E023703}">
                      <ahyp:hlinkClr xmlns="" xmlns:ahyp="http://schemas.microsoft.com/office/drawing/2018/hyperlinkcolor" val="tx"/>
                    </a:ext>
                  </a:extLst>
                </a:hlinkClick>
              </a:rPr>
              <a:t>https://www.city.tsuchiura.lg.jp/data/doc/1460631472_doc_19_1.pdf</a:t>
            </a:r>
            <a:endParaRPr b="1" dirty="0">
              <a:solidFill>
                <a:schemeClr val="dk1"/>
              </a:solidFill>
              <a:sym typeface="Arial"/>
            </a:endParaRPr>
          </a:p>
          <a:p>
            <a:pPr marL="0" marR="0" lvl="0" indent="0" algn="l" rtl="0">
              <a:spcBef>
                <a:spcPts val="0"/>
              </a:spcBef>
              <a:spcAft>
                <a:spcPts val="0"/>
              </a:spcAft>
              <a:buClr>
                <a:schemeClr val="dk1"/>
              </a:buClr>
              <a:buSzPts val="1400"/>
              <a:buFont typeface="Arial"/>
              <a:buNone/>
            </a:pPr>
            <a:endParaRPr b="1" dirty="0">
              <a:solidFill>
                <a:schemeClr val="dk1"/>
              </a:solidFill>
              <a:sym typeface="Arial"/>
            </a:endParaRPr>
          </a:p>
          <a:p>
            <a:pPr marL="0" marR="0" lvl="0" indent="0" algn="l" rtl="0">
              <a:spcBef>
                <a:spcPts val="0"/>
              </a:spcBef>
              <a:spcAft>
                <a:spcPts val="0"/>
              </a:spcAft>
              <a:buClr>
                <a:schemeClr val="dk1"/>
              </a:buClr>
              <a:buSzPts val="1400"/>
              <a:buFont typeface="Arial"/>
              <a:buNone/>
            </a:pPr>
            <a:r>
              <a:rPr lang="ja-JP" b="1" dirty="0">
                <a:solidFill>
                  <a:schemeClr val="dk1"/>
                </a:solidFill>
                <a:sym typeface="Arial"/>
              </a:rPr>
              <a:t>【生活騒音（環境省）】</a:t>
            </a:r>
            <a:endParaRPr b="1" dirty="0">
              <a:solidFill>
                <a:schemeClr val="dk1"/>
              </a:solidFill>
              <a:sym typeface="Arial"/>
            </a:endParaRPr>
          </a:p>
          <a:p>
            <a:pPr marL="0" marR="0" lvl="0" indent="0" algn="l" rtl="0">
              <a:spcBef>
                <a:spcPts val="0"/>
              </a:spcBef>
              <a:spcAft>
                <a:spcPts val="0"/>
              </a:spcAft>
              <a:buClr>
                <a:schemeClr val="dk1"/>
              </a:buClr>
              <a:buSzPts val="1400"/>
              <a:buFont typeface="Arial"/>
              <a:buNone/>
            </a:pPr>
            <a:r>
              <a:rPr lang="ja-JP" b="1" u="sng" dirty="0">
                <a:solidFill>
                  <a:schemeClr val="dk1"/>
                </a:solidFill>
                <a:sym typeface="Arial"/>
                <a:hlinkClick r:id="rId9">
                  <a:extLst>
                    <a:ext uri="{A12FA001-AC4F-418D-AE19-62706E023703}">
                      <ahyp:hlinkClr xmlns="" xmlns:ahyp="http://schemas.microsoft.com/office/drawing/2018/hyperlinkcolor" val="tx"/>
                    </a:ext>
                  </a:extLst>
                </a:hlinkClick>
              </a:rPr>
              <a:t>https://www.env.go.jp/air/seikatsu.pdf</a:t>
            </a:r>
            <a:endParaRPr b="1" dirty="0">
              <a:solidFill>
                <a:schemeClr val="dk1"/>
              </a:solidFill>
              <a:sym typeface="Arial"/>
            </a:endParaRPr>
          </a:p>
          <a:p>
            <a:pPr marL="0" marR="0" lvl="0" indent="0" algn="l" rtl="0">
              <a:spcBef>
                <a:spcPts val="0"/>
              </a:spcBef>
              <a:spcAft>
                <a:spcPts val="0"/>
              </a:spcAft>
              <a:buClr>
                <a:schemeClr val="dk1"/>
              </a:buClr>
              <a:buSzPts val="1400"/>
              <a:buFont typeface="Arial"/>
              <a:buNone/>
            </a:pPr>
            <a:endParaRPr b="1" dirty="0">
              <a:solidFill>
                <a:schemeClr val="dk1"/>
              </a:solidFill>
              <a:sym typeface="Arial"/>
            </a:endParaRPr>
          </a:p>
          <a:p>
            <a:pPr marL="0" marR="0" lvl="0" indent="0" algn="l" rtl="0">
              <a:spcBef>
                <a:spcPts val="0"/>
              </a:spcBef>
              <a:spcAft>
                <a:spcPts val="0"/>
              </a:spcAft>
              <a:buClr>
                <a:schemeClr val="dk1"/>
              </a:buClr>
              <a:buSzPts val="1400"/>
              <a:buFont typeface="Arial"/>
              <a:buNone/>
            </a:pPr>
            <a:r>
              <a:rPr lang="ja-JP" b="1" dirty="0">
                <a:solidFill>
                  <a:schemeClr val="dk1"/>
                </a:solidFill>
                <a:sym typeface="Arial"/>
              </a:rPr>
              <a:t>【その音だいじょうぶ？（環境省）】</a:t>
            </a:r>
            <a:endParaRPr dirty="0"/>
          </a:p>
          <a:p>
            <a:pPr marL="0" marR="0" lvl="0" indent="0" algn="l" rtl="0">
              <a:spcBef>
                <a:spcPts val="0"/>
              </a:spcBef>
              <a:spcAft>
                <a:spcPts val="0"/>
              </a:spcAft>
              <a:buClr>
                <a:schemeClr val="dk1"/>
              </a:buClr>
              <a:buSzPts val="1400"/>
              <a:buFont typeface="Arial"/>
              <a:buNone/>
            </a:pPr>
            <a:r>
              <a:rPr lang="ja-JP" b="1" u="sng" dirty="0">
                <a:solidFill>
                  <a:schemeClr val="dk1"/>
                </a:solidFill>
                <a:sym typeface="Arial"/>
                <a:hlinkClick r:id="rId10">
                  <a:extLst>
                    <a:ext uri="{A12FA001-AC4F-418D-AE19-62706E023703}">
                      <ahyp:hlinkClr xmlns="" xmlns:ahyp="http://schemas.microsoft.com/office/drawing/2018/hyperlinkcolor" val="tx"/>
                    </a:ext>
                  </a:extLst>
                </a:hlinkClick>
              </a:rPr>
              <a:t>http://www.env.go.jp/air/ippan/kinrin/attach/sonooto.pdf</a:t>
            </a:r>
            <a:endParaRPr b="1" dirty="0">
              <a:solidFill>
                <a:schemeClr val="dk1"/>
              </a:solidFill>
              <a:sym typeface="Arial"/>
            </a:endParaRPr>
          </a:p>
          <a:p>
            <a:pPr marL="0" marR="0" lvl="0" indent="0" algn="l" rtl="0">
              <a:spcBef>
                <a:spcPts val="0"/>
              </a:spcBef>
              <a:spcAft>
                <a:spcPts val="0"/>
              </a:spcAft>
              <a:buClr>
                <a:schemeClr val="dk1"/>
              </a:buClr>
              <a:buSzPts val="1400"/>
              <a:buFont typeface="Arial"/>
              <a:buNone/>
            </a:pPr>
            <a:endParaRPr b="1" dirty="0">
              <a:solidFill>
                <a:schemeClr val="dk1"/>
              </a:solidFill>
              <a:sym typeface="Arial"/>
            </a:endParaRPr>
          </a:p>
          <a:p>
            <a:pPr>
              <a:buClr>
                <a:schemeClr val="dk1"/>
              </a:buClr>
              <a:buSzPts val="1400"/>
            </a:pPr>
            <a:r>
              <a:rPr lang="ja-JP" b="1" dirty="0">
                <a:solidFill>
                  <a:schemeClr val="dk1"/>
                </a:solidFill>
                <a:sym typeface="Arial"/>
              </a:rPr>
              <a:t>・</a:t>
            </a:r>
            <a:r>
              <a:rPr lang="ja-JP" altLang="en-US" b="1" dirty="0">
                <a:solidFill>
                  <a:schemeClr val="dk1"/>
                </a:solidFill>
                <a:latin typeface="Arial" panose="020B0604020202020204" pitchFamily="34" charset="0"/>
                <a:ea typeface="Calibri"/>
                <a:cs typeface="Arial" panose="020B0604020202020204" pitchFamily="34" charset="0"/>
                <a:sym typeface="Calibri"/>
              </a:rPr>
              <a:t>イラスト及び写真素材は下記を使用</a:t>
            </a:r>
            <a:r>
              <a:rPr lang="ja-JP" b="1" dirty="0">
                <a:solidFill>
                  <a:schemeClr val="dk1"/>
                </a:solidFill>
                <a:sym typeface="Arial"/>
              </a:rPr>
              <a:t>：</a:t>
            </a:r>
            <a:endParaRPr dirty="0"/>
          </a:p>
          <a:p>
            <a:pPr marL="0" marR="0" lvl="0" indent="0" algn="l" rtl="0">
              <a:spcBef>
                <a:spcPts val="0"/>
              </a:spcBef>
              <a:spcAft>
                <a:spcPts val="0"/>
              </a:spcAft>
              <a:buClr>
                <a:schemeClr val="dk1"/>
              </a:buClr>
              <a:buSzPts val="1400"/>
              <a:buFont typeface="Arial"/>
              <a:buNone/>
            </a:pPr>
            <a:r>
              <a:rPr lang="ja-JP" b="1" u="sng" dirty="0">
                <a:solidFill>
                  <a:schemeClr val="dk1"/>
                </a:solidFill>
                <a:sym typeface="Arial"/>
                <a:hlinkClick r:id="rId11"/>
              </a:rPr>
              <a:t>https://www.irasutoya.com</a:t>
            </a:r>
            <a:r>
              <a:rPr lang="ja-JP" b="1" u="sng" dirty="0" smtClean="0">
                <a:solidFill>
                  <a:schemeClr val="dk1"/>
                </a:solidFill>
                <a:sym typeface="Arial"/>
                <a:hlinkClick r:id="rId11"/>
              </a:rPr>
              <a:t>/</a:t>
            </a:r>
            <a:r>
              <a:rPr lang="ja-JP" altLang="en-US" b="1" dirty="0" smtClean="0">
                <a:solidFill>
                  <a:schemeClr val="dk1"/>
                </a:solidFill>
                <a:sym typeface="Arial"/>
              </a:rPr>
              <a:t>　</a:t>
            </a:r>
            <a:r>
              <a:rPr lang="ja-JP" altLang="en-US" b="1" dirty="0">
                <a:solidFill>
                  <a:schemeClr val="dk1"/>
                </a:solidFill>
              </a:rPr>
              <a:t>　</a:t>
            </a:r>
            <a:r>
              <a:rPr lang="en-US" b="1" dirty="0" smtClean="0">
                <a:solidFill>
                  <a:schemeClr val="tx1"/>
                </a:solidFill>
                <a:sym typeface="Arial"/>
                <a:hlinkClick r:id="rId12"/>
              </a:rPr>
              <a:t>https</a:t>
            </a:r>
            <a:r>
              <a:rPr lang="en-US" b="1" dirty="0">
                <a:solidFill>
                  <a:schemeClr val="tx1"/>
                </a:solidFill>
                <a:sym typeface="Arial"/>
                <a:hlinkClick r:id="rId12"/>
              </a:rPr>
              <a:t>://free-materials.com</a:t>
            </a:r>
            <a:r>
              <a:rPr lang="en-US" b="1" dirty="0" smtClean="0">
                <a:solidFill>
                  <a:schemeClr val="tx1"/>
                </a:solidFill>
                <a:sym typeface="Arial"/>
                <a:hlinkClick r:id="rId12"/>
              </a:rPr>
              <a:t>/</a:t>
            </a:r>
            <a:endParaRPr lang="en-US" b="1" dirty="0" smtClean="0">
              <a:solidFill>
                <a:schemeClr val="tx1"/>
              </a:solidFill>
              <a:sym typeface="Arial"/>
            </a:endParaRPr>
          </a:p>
          <a:p>
            <a:pPr>
              <a:buClr>
                <a:schemeClr val="dk1"/>
              </a:buClr>
              <a:buSzPts val="1400"/>
            </a:pPr>
            <a:r>
              <a:rPr lang="en-US" altLang="ja-JP" b="1" dirty="0">
                <a:solidFill>
                  <a:schemeClr val="dk1"/>
                </a:solidFill>
                <a:hlinkClick r:id="rId13"/>
              </a:rPr>
              <a:t>https://</a:t>
            </a:r>
            <a:r>
              <a:rPr lang="en-US" altLang="ja-JP" b="1" dirty="0" smtClean="0">
                <a:solidFill>
                  <a:schemeClr val="dk1"/>
                </a:solidFill>
                <a:hlinkClick r:id="rId13"/>
              </a:rPr>
              <a:t>minnanokyozai.jp/kyozai/top/ja/render.do</a:t>
            </a:r>
            <a:endParaRPr lang="en-US" altLang="ja-JP" b="1" dirty="0" smtClean="0">
              <a:solidFill>
                <a:schemeClr val="dk1"/>
              </a:solidFill>
            </a:endParaRPr>
          </a:p>
          <a:p>
            <a:pPr>
              <a:buClr>
                <a:schemeClr val="dk1"/>
              </a:buClr>
              <a:buSzPts val="1400"/>
            </a:pPr>
            <a:r>
              <a:rPr lang="ja-JP" altLang="en-US" b="1" dirty="0" smtClean="0">
                <a:solidFill>
                  <a:schemeClr val="tx1"/>
                </a:solidFill>
              </a:rPr>
              <a:t>（</a:t>
            </a:r>
            <a:r>
              <a:rPr lang="ja-JP" altLang="en-US" b="1" dirty="0" smtClean="0">
                <a:solidFill>
                  <a:schemeClr val="tx1"/>
                </a:solidFill>
              </a:rPr>
              <a:t>その他、個人で撮影した写真）</a:t>
            </a:r>
            <a:endParaRPr lang="en-US" b="1" dirty="0">
              <a:solidFill>
                <a:schemeClr val="tx1"/>
              </a:solidFill>
              <a:sym typeface="Arial"/>
            </a:endParaRPr>
          </a:p>
        </p:txBody>
      </p:sp>
    </p:spTree>
    <p:extLst>
      <p:ext uri="{BB962C8B-B14F-4D97-AF65-F5344CB8AC3E}">
        <p14:creationId xmlns:p14="http://schemas.microsoft.com/office/powerpoint/2010/main" val="6414413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41"/>
          <p:cNvSpPr txBox="1"/>
          <p:nvPr/>
        </p:nvSpPr>
        <p:spPr>
          <a:xfrm>
            <a:off x="143835" y="210619"/>
            <a:ext cx="11410682" cy="6555600"/>
          </a:xfrm>
          <a:prstGeom prst="rect">
            <a:avLst/>
          </a:prstGeom>
          <a:noFill/>
          <a:ln>
            <a:noFill/>
          </a:ln>
        </p:spPr>
        <p:txBody>
          <a:bodyPr spcFirstLastPara="1" wrap="square" lIns="91425" tIns="45700" rIns="91425" bIns="45700" anchor="t" anchorCtr="0">
            <a:spAutoFit/>
          </a:bodyPr>
          <a:lstStyle/>
          <a:p>
            <a:pPr lvl="0"/>
            <a:r>
              <a:rPr lang="ja-JP" altLang="en-US" b="1" dirty="0">
                <a:solidFill>
                  <a:schemeClr val="dk1"/>
                </a:solidFill>
              </a:rPr>
              <a:t>＜</a:t>
            </a:r>
            <a:r>
              <a:rPr lang="en-US" altLang="ja-JP" b="1" dirty="0" err="1">
                <a:solidFill>
                  <a:schemeClr val="dk1"/>
                </a:solidFill>
              </a:rPr>
              <a:t>Nguồn</a:t>
            </a:r>
            <a:r>
              <a:rPr lang="en-US" altLang="ja-JP" b="1" dirty="0">
                <a:solidFill>
                  <a:schemeClr val="dk1"/>
                </a:solidFill>
              </a:rPr>
              <a:t> </a:t>
            </a:r>
            <a:r>
              <a:rPr lang="en-US" altLang="ja-JP" b="1" dirty="0" err="1">
                <a:solidFill>
                  <a:schemeClr val="dk1"/>
                </a:solidFill>
              </a:rPr>
              <a:t>và</a:t>
            </a:r>
            <a:r>
              <a:rPr lang="en-US" altLang="ja-JP" b="1" dirty="0">
                <a:solidFill>
                  <a:schemeClr val="dk1"/>
                </a:solidFill>
              </a:rPr>
              <a:t> </a:t>
            </a:r>
            <a:r>
              <a:rPr lang="en-US" altLang="ja-JP" b="1" dirty="0" err="1">
                <a:solidFill>
                  <a:schemeClr val="dk1"/>
                </a:solidFill>
              </a:rPr>
              <a:t>tài</a:t>
            </a:r>
            <a:r>
              <a:rPr lang="en-US" altLang="ja-JP" b="1" dirty="0">
                <a:solidFill>
                  <a:schemeClr val="dk1"/>
                </a:solidFill>
              </a:rPr>
              <a:t> </a:t>
            </a:r>
            <a:r>
              <a:rPr lang="en-US" altLang="ja-JP" b="1" dirty="0" err="1">
                <a:solidFill>
                  <a:schemeClr val="dk1"/>
                </a:solidFill>
              </a:rPr>
              <a:t>liệu</a:t>
            </a:r>
            <a:r>
              <a:rPr lang="en-US" altLang="ja-JP" b="1" dirty="0">
                <a:solidFill>
                  <a:schemeClr val="dk1"/>
                </a:solidFill>
              </a:rPr>
              <a:t> </a:t>
            </a:r>
            <a:r>
              <a:rPr lang="en-US" altLang="ja-JP" b="1" dirty="0" err="1">
                <a:solidFill>
                  <a:schemeClr val="dk1"/>
                </a:solidFill>
              </a:rPr>
              <a:t>tham</a:t>
            </a:r>
            <a:r>
              <a:rPr lang="en-US" altLang="ja-JP" b="1" dirty="0">
                <a:solidFill>
                  <a:schemeClr val="dk1"/>
                </a:solidFill>
              </a:rPr>
              <a:t> </a:t>
            </a:r>
            <a:r>
              <a:rPr lang="en-US" altLang="ja-JP" b="1" dirty="0" err="1">
                <a:solidFill>
                  <a:schemeClr val="dk1"/>
                </a:solidFill>
              </a:rPr>
              <a:t>khảo</a:t>
            </a:r>
            <a:r>
              <a:rPr lang="ja-JP" altLang="en-US" b="1" dirty="0">
                <a:solidFill>
                  <a:schemeClr val="dk1"/>
                </a:solidFill>
              </a:rPr>
              <a:t>＞</a:t>
            </a:r>
          </a:p>
          <a:p>
            <a:pPr marL="0" marR="0" lvl="0" indent="0" algn="l" rtl="0">
              <a:spcBef>
                <a:spcPts val="0"/>
              </a:spcBef>
              <a:spcAft>
                <a:spcPts val="0"/>
              </a:spcAft>
              <a:buNone/>
            </a:pPr>
            <a:endParaRPr b="1" dirty="0">
              <a:solidFill>
                <a:schemeClr val="dk1"/>
              </a:solidFill>
              <a:sym typeface="Arial"/>
            </a:endParaRPr>
          </a:p>
          <a:p>
            <a:pPr lvl="0">
              <a:buClr>
                <a:schemeClr val="dk1"/>
              </a:buClr>
              <a:buSzPts val="1400"/>
            </a:pPr>
            <a:r>
              <a:rPr lang="vi-VN" altLang="ja-JP" b="1" dirty="0">
                <a:solidFill>
                  <a:schemeClr val="dk1"/>
                </a:solidFill>
              </a:rPr>
              <a:t>【</a:t>
            </a:r>
            <a:r>
              <a:rPr lang="ja-JP" altLang="vi-VN" b="1" dirty="0">
                <a:solidFill>
                  <a:schemeClr val="dk1"/>
                </a:solidFill>
              </a:rPr>
              <a:t>「</a:t>
            </a:r>
            <a:r>
              <a:rPr lang="vi-VN" altLang="ja-JP" b="1" dirty="0">
                <a:solidFill>
                  <a:schemeClr val="dk1"/>
                </a:solidFill>
              </a:rPr>
              <a:t>Về: </a:t>
            </a:r>
            <a:r>
              <a:rPr lang="vi-VN" altLang="ja-JP" b="1" dirty="0" smtClean="0">
                <a:solidFill>
                  <a:schemeClr val="dk1"/>
                </a:solidFill>
              </a:rPr>
              <a:t>“Khảo </a:t>
            </a:r>
            <a:r>
              <a:rPr lang="vi-VN" altLang="ja-JP" b="1" dirty="0">
                <a:solidFill>
                  <a:schemeClr val="dk1"/>
                </a:solidFill>
              </a:rPr>
              <a:t>sát xu hướng nhà ở 2017</a:t>
            </a:r>
            <a:r>
              <a:rPr lang="vi-VN" altLang="ja-JP" b="1" dirty="0" smtClean="0">
                <a:solidFill>
                  <a:schemeClr val="dk1"/>
                </a:solidFill>
              </a:rPr>
              <a:t>"】</a:t>
            </a:r>
            <a:endParaRPr lang="en-US" altLang="ja-JP" b="1" dirty="0" smtClean="0">
              <a:solidFill>
                <a:schemeClr val="dk1"/>
              </a:solidFill>
            </a:endParaRPr>
          </a:p>
          <a:p>
            <a:pPr lvl="0">
              <a:buClr>
                <a:schemeClr val="dk1"/>
              </a:buClr>
              <a:buSzPts val="1400"/>
            </a:pPr>
            <a:r>
              <a:rPr lang="ja-JP" b="1" u="sng" dirty="0" smtClean="0">
                <a:solidFill>
                  <a:schemeClr val="dk1"/>
                </a:solidFill>
                <a:sym typeface="Arial"/>
                <a:hlinkClick r:id="rId3">
                  <a:extLst>
                    <a:ext uri="{A12FA001-AC4F-418D-AE19-62706E023703}">
                      <ahyp:hlinkClr xmlns="" xmlns:ahyp="http://schemas.microsoft.com/office/drawing/2018/hyperlinkcolor" val="tx"/>
                    </a:ext>
                  </a:extLst>
                </a:hlinkClick>
              </a:rPr>
              <a:t>http</a:t>
            </a:r>
            <a:r>
              <a:rPr lang="ja-JP" b="1" u="sng" dirty="0">
                <a:solidFill>
                  <a:schemeClr val="dk1"/>
                </a:solidFill>
                <a:sym typeface="Arial"/>
                <a:hlinkClick r:id="rId3">
                  <a:extLst>
                    <a:ext uri="{A12FA001-AC4F-418D-AE19-62706E023703}">
                      <ahyp:hlinkClr xmlns="" xmlns:ahyp="http://schemas.microsoft.com/office/drawing/2018/hyperlinkcolor" val="tx"/>
                    </a:ext>
                  </a:extLst>
                </a:hlinkClick>
              </a:rPr>
              <a:t>://www.aqura.co.jp/lab/ah/ah20170209/</a:t>
            </a:r>
            <a:endParaRPr b="1" dirty="0">
              <a:solidFill>
                <a:schemeClr val="dk1"/>
              </a:solidFill>
              <a:sym typeface="Arial"/>
            </a:endParaRPr>
          </a:p>
          <a:p>
            <a:pPr marL="0" marR="0" lvl="0" indent="0" algn="l" rtl="0">
              <a:spcBef>
                <a:spcPts val="0"/>
              </a:spcBef>
              <a:spcAft>
                <a:spcPts val="0"/>
              </a:spcAft>
              <a:buClr>
                <a:schemeClr val="dk1"/>
              </a:buClr>
              <a:buSzPts val="1400"/>
              <a:buFont typeface="Arial"/>
              <a:buNone/>
            </a:pPr>
            <a:endParaRPr b="1" dirty="0">
              <a:solidFill>
                <a:schemeClr val="dk1"/>
              </a:solidFill>
              <a:sym typeface="Arial"/>
            </a:endParaRPr>
          </a:p>
          <a:p>
            <a:pPr lvl="0">
              <a:buClr>
                <a:schemeClr val="dk1"/>
              </a:buClr>
              <a:buSzPts val="1400"/>
            </a:pPr>
            <a:r>
              <a:rPr lang="en-US" altLang="ja-JP" b="1" dirty="0">
                <a:solidFill>
                  <a:schemeClr val="dk1"/>
                </a:solidFill>
              </a:rPr>
              <a:t>【</a:t>
            </a:r>
            <a:r>
              <a:rPr lang="en-US" altLang="ja-JP" b="1" dirty="0" err="1">
                <a:solidFill>
                  <a:schemeClr val="dk1"/>
                </a:solidFill>
              </a:rPr>
              <a:t>Báo</a:t>
            </a:r>
            <a:r>
              <a:rPr lang="en-US" altLang="ja-JP" b="1" dirty="0">
                <a:solidFill>
                  <a:schemeClr val="dk1"/>
                </a:solidFill>
              </a:rPr>
              <a:t> </a:t>
            </a:r>
            <a:r>
              <a:rPr lang="en-US" altLang="ja-JP" b="1" dirty="0" err="1">
                <a:solidFill>
                  <a:schemeClr val="dk1"/>
                </a:solidFill>
              </a:rPr>
              <a:t>cáo</a:t>
            </a:r>
            <a:r>
              <a:rPr lang="en-US" altLang="ja-JP" b="1" dirty="0">
                <a:solidFill>
                  <a:schemeClr val="dk1"/>
                </a:solidFill>
              </a:rPr>
              <a:t> </a:t>
            </a:r>
            <a:r>
              <a:rPr lang="en-US" altLang="ja-JP" b="1" dirty="0" err="1">
                <a:solidFill>
                  <a:schemeClr val="dk1"/>
                </a:solidFill>
              </a:rPr>
              <a:t>bản</a:t>
            </a:r>
            <a:r>
              <a:rPr lang="en-US" altLang="ja-JP" b="1" dirty="0">
                <a:solidFill>
                  <a:schemeClr val="dk1"/>
                </a:solidFill>
              </a:rPr>
              <a:t> </a:t>
            </a:r>
            <a:r>
              <a:rPr lang="en-US" altLang="ja-JP" b="1" dirty="0" err="1">
                <a:solidFill>
                  <a:schemeClr val="dk1"/>
                </a:solidFill>
              </a:rPr>
              <a:t>khảo</a:t>
            </a:r>
            <a:r>
              <a:rPr lang="en-US" altLang="ja-JP" b="1" dirty="0">
                <a:solidFill>
                  <a:schemeClr val="dk1"/>
                </a:solidFill>
              </a:rPr>
              <a:t> </a:t>
            </a:r>
            <a:r>
              <a:rPr lang="en-US" altLang="ja-JP" b="1" dirty="0" err="1">
                <a:solidFill>
                  <a:schemeClr val="dk1"/>
                </a:solidFill>
              </a:rPr>
              <a:t>sát</a:t>
            </a:r>
            <a:r>
              <a:rPr lang="en-US" altLang="ja-JP" b="1" dirty="0">
                <a:solidFill>
                  <a:schemeClr val="dk1"/>
                </a:solidFill>
              </a:rPr>
              <a:t> </a:t>
            </a:r>
            <a:r>
              <a:rPr lang="en-US" altLang="ja-JP" b="1" dirty="0" err="1">
                <a:solidFill>
                  <a:schemeClr val="dk1"/>
                </a:solidFill>
              </a:rPr>
              <a:t>về</a:t>
            </a:r>
            <a:r>
              <a:rPr lang="en-US" altLang="ja-JP" b="1" dirty="0">
                <a:solidFill>
                  <a:schemeClr val="dk1"/>
                </a:solidFill>
              </a:rPr>
              <a:t> </a:t>
            </a:r>
            <a:r>
              <a:rPr lang="vi-VN" altLang="ja-JP" b="1" dirty="0" err="1">
                <a:solidFill>
                  <a:schemeClr val="dk1"/>
                </a:solidFill>
              </a:rPr>
              <a:t>c</a:t>
            </a:r>
            <a:r>
              <a:rPr lang="en-US" altLang="ja-JP" b="1" dirty="0" err="1" smtClean="0">
                <a:solidFill>
                  <a:schemeClr val="dk1"/>
                </a:solidFill>
              </a:rPr>
              <a:t>hăn</a:t>
            </a:r>
            <a:r>
              <a:rPr lang="en-US" altLang="ja-JP" b="1" dirty="0" smtClean="0">
                <a:solidFill>
                  <a:schemeClr val="dk1"/>
                </a:solidFill>
              </a:rPr>
              <a:t> </a:t>
            </a:r>
            <a:r>
              <a:rPr lang="en-US" altLang="ja-JP" b="1" dirty="0" err="1" smtClean="0">
                <a:solidFill>
                  <a:schemeClr val="dk1"/>
                </a:solidFill>
              </a:rPr>
              <a:t>đệm</a:t>
            </a:r>
            <a:r>
              <a:rPr lang="en-US" altLang="ja-JP" b="1" dirty="0" smtClean="0">
                <a:solidFill>
                  <a:schemeClr val="dk1"/>
                </a:solidFill>
              </a:rPr>
              <a:t>】</a:t>
            </a:r>
          </a:p>
          <a:p>
            <a:pPr lvl="0">
              <a:buClr>
                <a:schemeClr val="dk1"/>
              </a:buClr>
              <a:buSzPts val="1400"/>
            </a:pPr>
            <a:r>
              <a:rPr lang="ja-JP" b="1" u="sng" dirty="0" smtClean="0">
                <a:solidFill>
                  <a:schemeClr val="dk1"/>
                </a:solidFill>
                <a:sym typeface="Arial"/>
                <a:hlinkClick r:id="rId4">
                  <a:extLst>
                    <a:ext uri="{A12FA001-AC4F-418D-AE19-62706E023703}">
                      <ahyp:hlinkClr xmlns="" xmlns:ahyp="http://schemas.microsoft.com/office/drawing/2018/hyperlinkcolor" val="tx"/>
                    </a:ext>
                  </a:extLst>
                </a:hlinkClick>
              </a:rPr>
              <a:t>https</a:t>
            </a:r>
            <a:r>
              <a:rPr lang="ja-JP" b="1" u="sng" dirty="0">
                <a:solidFill>
                  <a:schemeClr val="dk1"/>
                </a:solidFill>
                <a:sym typeface="Arial"/>
                <a:hlinkClick r:id="rId4">
                  <a:extLst>
                    <a:ext uri="{A12FA001-AC4F-418D-AE19-62706E023703}">
                      <ahyp:hlinkClr xmlns="" xmlns:ahyp="http://schemas.microsoft.com/office/drawing/2018/hyperlinkcolor" val="tx"/>
                    </a:ext>
                  </a:extLst>
                </a:hlinkClick>
              </a:rPr>
              <a:t>://www.muji.net/lab/living/thm03-01-report01.html</a:t>
            </a:r>
            <a:endParaRPr b="1" u="sng" dirty="0">
              <a:solidFill>
                <a:schemeClr val="dk1"/>
              </a:solidFill>
              <a:sym typeface="Arial"/>
            </a:endParaRPr>
          </a:p>
          <a:p>
            <a:pPr marL="0" marR="0" lvl="0" indent="0" algn="l" rtl="0">
              <a:spcBef>
                <a:spcPts val="0"/>
              </a:spcBef>
              <a:spcAft>
                <a:spcPts val="0"/>
              </a:spcAft>
              <a:buNone/>
            </a:pPr>
            <a:endParaRPr b="1" dirty="0">
              <a:solidFill>
                <a:schemeClr val="dk1"/>
              </a:solidFill>
              <a:sym typeface="Arial"/>
            </a:endParaRPr>
          </a:p>
          <a:p>
            <a:pPr lvl="0">
              <a:buClr>
                <a:schemeClr val="dk1"/>
              </a:buClr>
              <a:buSzPts val="1400"/>
            </a:pPr>
            <a:r>
              <a:rPr lang="en-US" altLang="ja-JP" b="1" dirty="0">
                <a:solidFill>
                  <a:schemeClr val="dk1"/>
                </a:solidFill>
              </a:rPr>
              <a:t>【</a:t>
            </a:r>
            <a:r>
              <a:rPr lang="ja-JP" altLang="en-US" b="1" dirty="0">
                <a:solidFill>
                  <a:schemeClr val="dk1"/>
                </a:solidFill>
              </a:rPr>
              <a:t>［</a:t>
            </a:r>
            <a:r>
              <a:rPr lang="en-US" altLang="ja-JP" b="1" dirty="0">
                <a:solidFill>
                  <a:schemeClr val="dk1"/>
                </a:solidFill>
              </a:rPr>
              <a:t>20307</a:t>
            </a:r>
            <a:r>
              <a:rPr lang="ja-JP" altLang="en-US" b="1" dirty="0" smtClean="0">
                <a:solidFill>
                  <a:schemeClr val="dk1"/>
                </a:solidFill>
              </a:rPr>
              <a:t>］</a:t>
            </a:r>
            <a:r>
              <a:rPr lang="vi-VN" altLang="ja-JP" b="1" dirty="0" err="1">
                <a:solidFill>
                  <a:schemeClr val="dk1"/>
                </a:solidFill>
              </a:rPr>
              <a:t>K</a:t>
            </a:r>
            <a:r>
              <a:rPr lang="en-US" altLang="ja-JP" b="1" dirty="0" err="1" smtClean="0">
                <a:solidFill>
                  <a:schemeClr val="dk1"/>
                </a:solidFill>
              </a:rPr>
              <a:t>hảo</a:t>
            </a:r>
            <a:r>
              <a:rPr lang="en-US" altLang="ja-JP" b="1" dirty="0" smtClean="0">
                <a:solidFill>
                  <a:schemeClr val="dk1"/>
                </a:solidFill>
              </a:rPr>
              <a:t> </a:t>
            </a:r>
            <a:r>
              <a:rPr lang="en-US" altLang="ja-JP" b="1" dirty="0" err="1">
                <a:solidFill>
                  <a:schemeClr val="dk1"/>
                </a:solidFill>
              </a:rPr>
              <a:t>sát</a:t>
            </a:r>
            <a:r>
              <a:rPr lang="en-US" altLang="ja-JP" b="1" dirty="0">
                <a:solidFill>
                  <a:schemeClr val="dk1"/>
                </a:solidFill>
              </a:rPr>
              <a:t> </a:t>
            </a:r>
            <a:r>
              <a:rPr lang="en-US" altLang="ja-JP" b="1" dirty="0" err="1">
                <a:solidFill>
                  <a:schemeClr val="dk1"/>
                </a:solidFill>
              </a:rPr>
              <a:t>về</a:t>
            </a:r>
            <a:r>
              <a:rPr lang="en-US" altLang="ja-JP" b="1" dirty="0">
                <a:solidFill>
                  <a:schemeClr val="dk1"/>
                </a:solidFill>
              </a:rPr>
              <a:t> </a:t>
            </a:r>
            <a:r>
              <a:rPr lang="en-US" altLang="ja-JP" b="1" dirty="0" err="1">
                <a:solidFill>
                  <a:schemeClr val="dk1"/>
                </a:solidFill>
              </a:rPr>
              <a:t>bồn</a:t>
            </a:r>
            <a:r>
              <a:rPr lang="en-US" altLang="ja-JP" b="1" dirty="0">
                <a:solidFill>
                  <a:schemeClr val="dk1"/>
                </a:solidFill>
              </a:rPr>
              <a:t> </a:t>
            </a:r>
            <a:r>
              <a:rPr lang="en-US" altLang="ja-JP" b="1" dirty="0" err="1" smtClean="0">
                <a:solidFill>
                  <a:schemeClr val="dk1"/>
                </a:solidFill>
              </a:rPr>
              <a:t>tắ</a:t>
            </a:r>
            <a:r>
              <a:rPr lang="vi-VN" altLang="ja-JP" b="1" dirty="0" smtClean="0">
                <a:solidFill>
                  <a:schemeClr val="dk1"/>
                </a:solidFill>
              </a:rPr>
              <a:t>m</a:t>
            </a:r>
            <a:r>
              <a:rPr lang="ja-JP" altLang="en-US" b="1" dirty="0" smtClean="0">
                <a:solidFill>
                  <a:schemeClr val="dk1"/>
                </a:solidFill>
              </a:rPr>
              <a:t>（</a:t>
            </a:r>
            <a:r>
              <a:rPr lang="en-US" altLang="ja-JP" b="1" dirty="0" err="1">
                <a:solidFill>
                  <a:schemeClr val="dk1"/>
                </a:solidFill>
              </a:rPr>
              <a:t>lần</a:t>
            </a:r>
            <a:r>
              <a:rPr lang="en-US" altLang="ja-JP" b="1" dirty="0">
                <a:solidFill>
                  <a:schemeClr val="dk1"/>
                </a:solidFill>
              </a:rPr>
              <a:t> </a:t>
            </a:r>
            <a:r>
              <a:rPr lang="en-US" altLang="ja-JP" b="1" dirty="0" err="1">
                <a:solidFill>
                  <a:schemeClr val="dk1"/>
                </a:solidFill>
              </a:rPr>
              <a:t>thứ</a:t>
            </a:r>
            <a:r>
              <a:rPr lang="en-US" altLang="ja-JP" b="1" dirty="0">
                <a:solidFill>
                  <a:schemeClr val="dk1"/>
                </a:solidFill>
              </a:rPr>
              <a:t> 5】</a:t>
            </a:r>
            <a:r>
              <a:rPr lang="ja-JP" b="1" dirty="0">
                <a:solidFill>
                  <a:schemeClr val="dk1"/>
                </a:solidFill>
                <a:sym typeface="Arial"/>
              </a:rPr>
              <a:t>　　　</a:t>
            </a:r>
            <a:endParaRPr b="1" dirty="0">
              <a:solidFill>
                <a:schemeClr val="dk1"/>
              </a:solidFill>
              <a:sym typeface="Arial"/>
            </a:endParaRPr>
          </a:p>
          <a:p>
            <a:pPr marL="0" marR="0" lvl="0" indent="0" algn="l" rtl="0">
              <a:spcBef>
                <a:spcPts val="0"/>
              </a:spcBef>
              <a:spcAft>
                <a:spcPts val="0"/>
              </a:spcAft>
              <a:buClr>
                <a:schemeClr val="dk1"/>
              </a:buClr>
              <a:buSzPts val="1400"/>
              <a:buFont typeface="Arial"/>
              <a:buNone/>
            </a:pPr>
            <a:r>
              <a:rPr lang="ja-JP" b="1" u="sng" dirty="0">
                <a:solidFill>
                  <a:schemeClr val="dk1"/>
                </a:solidFill>
                <a:sym typeface="Arial"/>
                <a:hlinkClick r:id="rId5">
                  <a:extLst>
                    <a:ext uri="{A12FA001-AC4F-418D-AE19-62706E023703}">
                      <ahyp:hlinkClr xmlns="" xmlns:ahyp="http://schemas.microsoft.com/office/drawing/2018/hyperlinkcolor" val="tx"/>
                    </a:ext>
                  </a:extLst>
                </a:hlinkClick>
              </a:rPr>
              <a:t>https://myel.myvoice.jp/products/detail.php?product_id=20307</a:t>
            </a:r>
            <a:endParaRPr b="1" dirty="0">
              <a:solidFill>
                <a:schemeClr val="dk1"/>
              </a:solidFill>
              <a:sym typeface="Arial"/>
            </a:endParaRPr>
          </a:p>
          <a:p>
            <a:pPr marL="0" marR="0" lvl="0" indent="0" algn="l" rtl="0">
              <a:spcBef>
                <a:spcPts val="0"/>
              </a:spcBef>
              <a:spcAft>
                <a:spcPts val="0"/>
              </a:spcAft>
              <a:buClr>
                <a:schemeClr val="dk1"/>
              </a:buClr>
              <a:buSzPts val="1400"/>
              <a:buFont typeface="Arial"/>
              <a:buNone/>
            </a:pPr>
            <a:endParaRPr b="1" dirty="0">
              <a:solidFill>
                <a:schemeClr val="dk1"/>
              </a:solidFill>
              <a:sym typeface="Arial"/>
            </a:endParaRPr>
          </a:p>
          <a:p>
            <a:pPr lvl="0">
              <a:buClr>
                <a:schemeClr val="dk1"/>
              </a:buClr>
              <a:buSzPts val="1400"/>
            </a:pPr>
            <a:r>
              <a:rPr lang="en-US" altLang="ja-JP" b="1" dirty="0">
                <a:solidFill>
                  <a:schemeClr val="dk1"/>
                </a:solidFill>
              </a:rPr>
              <a:t>【</a:t>
            </a:r>
            <a:r>
              <a:rPr lang="en-US" altLang="ja-JP" b="1" dirty="0" err="1">
                <a:solidFill>
                  <a:schemeClr val="dk1"/>
                </a:solidFill>
              </a:rPr>
              <a:t>Rác</a:t>
            </a:r>
            <a:r>
              <a:rPr lang="en-US" altLang="ja-JP" b="1" dirty="0">
                <a:solidFill>
                  <a:schemeClr val="dk1"/>
                </a:solidFill>
              </a:rPr>
              <a:t> </a:t>
            </a:r>
            <a:r>
              <a:rPr lang="en-US" altLang="ja-JP" b="1" dirty="0" err="1">
                <a:solidFill>
                  <a:schemeClr val="dk1"/>
                </a:solidFill>
              </a:rPr>
              <a:t>tài</a:t>
            </a:r>
            <a:r>
              <a:rPr lang="en-US" altLang="ja-JP" b="1" dirty="0">
                <a:solidFill>
                  <a:schemeClr val="dk1"/>
                </a:solidFill>
              </a:rPr>
              <a:t> </a:t>
            </a:r>
            <a:r>
              <a:rPr lang="en-US" altLang="ja-JP" b="1" dirty="0" err="1">
                <a:solidFill>
                  <a:schemeClr val="dk1"/>
                </a:solidFill>
              </a:rPr>
              <a:t>nguyên</a:t>
            </a:r>
            <a:r>
              <a:rPr lang="en-US" altLang="ja-JP" b="1" dirty="0">
                <a:solidFill>
                  <a:schemeClr val="dk1"/>
                </a:solidFill>
              </a:rPr>
              <a:t>】</a:t>
            </a:r>
            <a:r>
              <a:rPr lang="ja-JP" b="1" dirty="0">
                <a:solidFill>
                  <a:schemeClr val="dk1"/>
                </a:solidFill>
                <a:sym typeface="Arial"/>
              </a:rPr>
              <a:t>　</a:t>
            </a:r>
            <a:endParaRPr b="1" dirty="0">
              <a:solidFill>
                <a:schemeClr val="dk1"/>
              </a:solidFill>
              <a:sym typeface="Arial"/>
            </a:endParaRPr>
          </a:p>
          <a:p>
            <a:pPr marL="0" marR="0" lvl="0" indent="0" algn="l" rtl="0">
              <a:spcBef>
                <a:spcPts val="0"/>
              </a:spcBef>
              <a:spcAft>
                <a:spcPts val="0"/>
              </a:spcAft>
              <a:buClr>
                <a:schemeClr val="dk1"/>
              </a:buClr>
              <a:buSzPts val="1400"/>
              <a:buFont typeface="Arial"/>
              <a:buNone/>
            </a:pPr>
            <a:r>
              <a:rPr lang="ja-JP" b="1" u="sng" dirty="0">
                <a:solidFill>
                  <a:schemeClr val="dk1"/>
                </a:solidFill>
                <a:sym typeface="Arial"/>
                <a:hlinkClick r:id="rId6"/>
              </a:rPr>
              <a:t>https://www.city.urayasu.lg.jp/todokede/gomi/dashikata/1007908/index.</a:t>
            </a:r>
            <a:r>
              <a:rPr lang="ja-JP" b="1" u="sng" dirty="0" smtClean="0">
                <a:solidFill>
                  <a:schemeClr val="dk1"/>
                </a:solidFill>
                <a:sym typeface="Arial"/>
                <a:hlinkClick r:id="rId6"/>
              </a:rPr>
              <a:t>html</a:t>
            </a:r>
            <a:endParaRPr lang="en-US" altLang="ja-JP" b="1" u="sng" dirty="0" smtClean="0">
              <a:solidFill>
                <a:schemeClr val="dk1"/>
              </a:solidFill>
              <a:sym typeface="Arial"/>
            </a:endParaRPr>
          </a:p>
          <a:p>
            <a:pPr marL="0" marR="0" lvl="0" indent="0" algn="l" rtl="0">
              <a:spcBef>
                <a:spcPts val="0"/>
              </a:spcBef>
              <a:spcAft>
                <a:spcPts val="0"/>
              </a:spcAft>
              <a:buClr>
                <a:schemeClr val="dk1"/>
              </a:buClr>
              <a:buSzPts val="1400"/>
              <a:buFont typeface="Arial"/>
              <a:buNone/>
            </a:pPr>
            <a:endParaRPr lang="en-US" b="1" u="sng" dirty="0">
              <a:solidFill>
                <a:schemeClr val="dk1"/>
              </a:solidFill>
            </a:endParaRPr>
          </a:p>
          <a:p>
            <a:pPr marL="0" marR="0" lvl="0" indent="0" algn="l" rtl="0">
              <a:spcBef>
                <a:spcPts val="0"/>
              </a:spcBef>
              <a:spcAft>
                <a:spcPts val="0"/>
              </a:spcAft>
              <a:buClr>
                <a:schemeClr val="dk1"/>
              </a:buClr>
              <a:buSzPts val="1400"/>
              <a:buFont typeface="Arial"/>
              <a:buNone/>
            </a:pPr>
            <a:r>
              <a:rPr lang="en-US" altLang="ja-JP" b="1" dirty="0" smtClean="0">
                <a:solidFill>
                  <a:schemeClr val="tx1"/>
                </a:solidFill>
                <a:sym typeface="Arial"/>
              </a:rPr>
              <a:t>【</a:t>
            </a:r>
            <a:r>
              <a:rPr lang="en-US" altLang="ja-JP" b="1" dirty="0" err="1" smtClean="0">
                <a:solidFill>
                  <a:schemeClr val="tx1"/>
                </a:solidFill>
                <a:sym typeface="Arial"/>
              </a:rPr>
              <a:t>Bài</a:t>
            </a:r>
            <a:r>
              <a:rPr lang="en-US" altLang="ja-JP" b="1" dirty="0" smtClean="0">
                <a:solidFill>
                  <a:schemeClr val="tx1"/>
                </a:solidFill>
                <a:sym typeface="Arial"/>
              </a:rPr>
              <a:t> 15 </a:t>
            </a:r>
            <a:r>
              <a:rPr lang="en-US" altLang="ja-JP" b="1" dirty="0" err="1" smtClean="0">
                <a:solidFill>
                  <a:schemeClr val="tx1"/>
                </a:solidFill>
                <a:sym typeface="Arial"/>
              </a:rPr>
              <a:t>sách</a:t>
            </a:r>
            <a:r>
              <a:rPr lang="en-US" altLang="ja-JP" b="1" dirty="0" smtClean="0">
                <a:solidFill>
                  <a:schemeClr val="tx1"/>
                </a:solidFill>
                <a:sym typeface="Arial"/>
              </a:rPr>
              <a:t> </a:t>
            </a:r>
            <a:r>
              <a:rPr lang="en-US" altLang="ja-JP" b="1" dirty="0" err="1" smtClean="0">
                <a:solidFill>
                  <a:schemeClr val="tx1"/>
                </a:solidFill>
                <a:sym typeface="Arial"/>
              </a:rPr>
              <a:t>Irodori</a:t>
            </a:r>
            <a:r>
              <a:rPr lang="en-US" altLang="ja-JP" b="1" dirty="0" smtClean="0">
                <a:solidFill>
                  <a:schemeClr val="tx1"/>
                </a:solidFill>
                <a:sym typeface="Arial"/>
              </a:rPr>
              <a:t> </a:t>
            </a:r>
            <a:r>
              <a:rPr lang="en-US" altLang="ja-JP" b="1" dirty="0" err="1" smtClean="0">
                <a:solidFill>
                  <a:schemeClr val="tx1"/>
                </a:solidFill>
                <a:sym typeface="Arial"/>
              </a:rPr>
              <a:t>Sơ</a:t>
            </a:r>
            <a:r>
              <a:rPr lang="en-US" altLang="ja-JP" b="1" dirty="0" smtClean="0">
                <a:solidFill>
                  <a:schemeClr val="tx1"/>
                </a:solidFill>
                <a:sym typeface="Arial"/>
              </a:rPr>
              <a:t> </a:t>
            </a:r>
            <a:r>
              <a:rPr lang="en-US" altLang="ja-JP" b="1" dirty="0" err="1" smtClean="0">
                <a:solidFill>
                  <a:schemeClr val="tx1"/>
                </a:solidFill>
                <a:sym typeface="Arial"/>
              </a:rPr>
              <a:t>cấp</a:t>
            </a:r>
            <a:r>
              <a:rPr lang="en-US" altLang="ja-JP" b="1" dirty="0" smtClean="0">
                <a:solidFill>
                  <a:schemeClr val="tx1"/>
                </a:solidFill>
                <a:sym typeface="Arial"/>
              </a:rPr>
              <a:t> 2 “3. </a:t>
            </a:r>
            <a:r>
              <a:rPr lang="en-US" altLang="ja-JP" b="1" dirty="0" err="1" smtClean="0">
                <a:solidFill>
                  <a:schemeClr val="tx1"/>
                </a:solidFill>
                <a:sym typeface="Arial"/>
              </a:rPr>
              <a:t>Cách</a:t>
            </a:r>
            <a:r>
              <a:rPr lang="en-US" altLang="ja-JP" b="1" dirty="0" smtClean="0">
                <a:solidFill>
                  <a:schemeClr val="tx1"/>
                </a:solidFill>
                <a:sym typeface="Arial"/>
              </a:rPr>
              <a:t> </a:t>
            </a:r>
            <a:r>
              <a:rPr lang="en-US" altLang="ja-JP" b="1" dirty="0" err="1" smtClean="0">
                <a:solidFill>
                  <a:schemeClr val="tx1"/>
                </a:solidFill>
                <a:sym typeface="Arial"/>
              </a:rPr>
              <a:t>phân</a:t>
            </a:r>
            <a:r>
              <a:rPr lang="en-US" altLang="ja-JP" b="1" dirty="0" smtClean="0">
                <a:solidFill>
                  <a:schemeClr val="tx1"/>
                </a:solidFill>
                <a:sym typeface="Arial"/>
              </a:rPr>
              <a:t> </a:t>
            </a:r>
            <a:r>
              <a:rPr lang="en-US" altLang="ja-JP" b="1" dirty="0" err="1" smtClean="0">
                <a:solidFill>
                  <a:schemeClr val="tx1"/>
                </a:solidFill>
                <a:sym typeface="Arial"/>
              </a:rPr>
              <a:t>loại</a:t>
            </a:r>
            <a:r>
              <a:rPr lang="en-US" altLang="ja-JP" b="1" dirty="0" smtClean="0">
                <a:solidFill>
                  <a:schemeClr val="tx1"/>
                </a:solidFill>
                <a:sym typeface="Arial"/>
              </a:rPr>
              <a:t> </a:t>
            </a:r>
            <a:r>
              <a:rPr lang="en-US" altLang="ja-JP" b="1" dirty="0" err="1" smtClean="0">
                <a:solidFill>
                  <a:schemeClr val="tx1"/>
                </a:solidFill>
                <a:sym typeface="Arial"/>
              </a:rPr>
              <a:t>và</a:t>
            </a:r>
            <a:r>
              <a:rPr lang="en-US" altLang="ja-JP" b="1" dirty="0" smtClean="0">
                <a:solidFill>
                  <a:schemeClr val="tx1"/>
                </a:solidFill>
                <a:sym typeface="Arial"/>
              </a:rPr>
              <a:t> </a:t>
            </a:r>
            <a:r>
              <a:rPr lang="en-US" altLang="ja-JP" b="1" dirty="0" err="1" smtClean="0">
                <a:solidFill>
                  <a:schemeClr val="tx1"/>
                </a:solidFill>
                <a:sym typeface="Arial"/>
              </a:rPr>
              <a:t>vứt</a:t>
            </a:r>
            <a:r>
              <a:rPr lang="en-US" altLang="ja-JP" b="1" dirty="0" smtClean="0">
                <a:solidFill>
                  <a:schemeClr val="tx1"/>
                </a:solidFill>
                <a:sym typeface="Arial"/>
              </a:rPr>
              <a:t> </a:t>
            </a:r>
            <a:r>
              <a:rPr lang="en-US" altLang="ja-JP" b="1" dirty="0" err="1" smtClean="0">
                <a:solidFill>
                  <a:schemeClr val="tx1"/>
                </a:solidFill>
                <a:sym typeface="Arial"/>
              </a:rPr>
              <a:t>rác</a:t>
            </a:r>
            <a:r>
              <a:rPr lang="en-US" altLang="ja-JP" b="1" dirty="0" smtClean="0">
                <a:solidFill>
                  <a:schemeClr val="tx1"/>
                </a:solidFill>
                <a:sym typeface="Arial"/>
              </a:rPr>
              <a:t>”】</a:t>
            </a:r>
          </a:p>
          <a:p>
            <a:pPr lvl="0">
              <a:buClr>
                <a:schemeClr val="dk1"/>
              </a:buClr>
              <a:buSzPts val="1400"/>
            </a:pPr>
            <a:r>
              <a:rPr lang="en-US" b="1" dirty="0">
                <a:solidFill>
                  <a:schemeClr val="dk1"/>
                </a:solidFill>
                <a:hlinkClick r:id="rId7"/>
              </a:rPr>
              <a:t>https://</a:t>
            </a:r>
            <a:r>
              <a:rPr lang="en-US" b="1" dirty="0" smtClean="0">
                <a:solidFill>
                  <a:schemeClr val="dk1"/>
                </a:solidFill>
                <a:hlinkClick r:id="rId7"/>
              </a:rPr>
              <a:t>jpf.org.vn/irodori</a:t>
            </a:r>
            <a:endParaRPr lang="en-US" b="1" dirty="0" smtClean="0">
              <a:solidFill>
                <a:schemeClr val="dk1"/>
              </a:solidFill>
            </a:endParaRPr>
          </a:p>
          <a:p>
            <a:pPr marL="0" marR="0" lvl="0" indent="0" algn="l" rtl="0">
              <a:spcBef>
                <a:spcPts val="0"/>
              </a:spcBef>
              <a:spcAft>
                <a:spcPts val="0"/>
              </a:spcAft>
              <a:buClr>
                <a:schemeClr val="dk1"/>
              </a:buClr>
              <a:buSzPts val="1400"/>
              <a:buFont typeface="Arial"/>
              <a:buNone/>
            </a:pPr>
            <a:endParaRPr b="1" dirty="0">
              <a:solidFill>
                <a:schemeClr val="dk1"/>
              </a:solidFill>
              <a:sym typeface="Arial"/>
            </a:endParaRPr>
          </a:p>
          <a:p>
            <a:pPr lvl="0"/>
            <a:r>
              <a:rPr lang="en-US" altLang="ja-JP" b="1" dirty="0">
                <a:solidFill>
                  <a:schemeClr val="dk1"/>
                </a:solidFill>
              </a:rPr>
              <a:t>【</a:t>
            </a:r>
            <a:r>
              <a:rPr lang="en-US" altLang="ja-JP" b="1" dirty="0" err="1">
                <a:solidFill>
                  <a:schemeClr val="dk1"/>
                </a:solidFill>
              </a:rPr>
              <a:t>Kiểm</a:t>
            </a:r>
            <a:r>
              <a:rPr lang="en-US" altLang="ja-JP" b="1" dirty="0">
                <a:solidFill>
                  <a:schemeClr val="dk1"/>
                </a:solidFill>
              </a:rPr>
              <a:t> </a:t>
            </a:r>
            <a:r>
              <a:rPr lang="en-US" altLang="ja-JP" b="1" dirty="0" err="1">
                <a:solidFill>
                  <a:schemeClr val="dk1"/>
                </a:solidFill>
              </a:rPr>
              <a:t>tra</a:t>
            </a:r>
            <a:r>
              <a:rPr lang="en-US" altLang="ja-JP" b="1" dirty="0">
                <a:solidFill>
                  <a:schemeClr val="dk1"/>
                </a:solidFill>
              </a:rPr>
              <a:t> </a:t>
            </a:r>
            <a:r>
              <a:rPr lang="en-US" altLang="ja-JP" b="1" dirty="0" err="1">
                <a:solidFill>
                  <a:schemeClr val="dk1"/>
                </a:solidFill>
              </a:rPr>
              <a:t>phân</a:t>
            </a:r>
            <a:r>
              <a:rPr lang="en-US" altLang="ja-JP" b="1" dirty="0">
                <a:solidFill>
                  <a:schemeClr val="dk1"/>
                </a:solidFill>
              </a:rPr>
              <a:t> </a:t>
            </a:r>
            <a:r>
              <a:rPr lang="en-US" altLang="ja-JP" b="1" dirty="0" err="1">
                <a:solidFill>
                  <a:schemeClr val="dk1"/>
                </a:solidFill>
              </a:rPr>
              <a:t>loại</a:t>
            </a:r>
            <a:r>
              <a:rPr lang="en-US" altLang="ja-JP" b="1" dirty="0">
                <a:solidFill>
                  <a:schemeClr val="dk1"/>
                </a:solidFill>
              </a:rPr>
              <a:t> </a:t>
            </a:r>
            <a:r>
              <a:rPr lang="en-US" altLang="ja-JP" b="1" dirty="0" err="1">
                <a:solidFill>
                  <a:schemeClr val="dk1"/>
                </a:solidFill>
              </a:rPr>
              <a:t>rác</a:t>
            </a:r>
            <a:r>
              <a:rPr lang="en-US" altLang="ja-JP" b="1" dirty="0">
                <a:solidFill>
                  <a:schemeClr val="dk1"/>
                </a:solidFill>
              </a:rPr>
              <a:t> </a:t>
            </a:r>
            <a:r>
              <a:rPr lang="en-US" altLang="ja-JP" b="1" dirty="0" err="1">
                <a:solidFill>
                  <a:schemeClr val="dk1"/>
                </a:solidFill>
              </a:rPr>
              <a:t>tài</a:t>
            </a:r>
            <a:r>
              <a:rPr lang="en-US" altLang="ja-JP" b="1" dirty="0">
                <a:solidFill>
                  <a:schemeClr val="dk1"/>
                </a:solidFill>
              </a:rPr>
              <a:t> </a:t>
            </a:r>
            <a:r>
              <a:rPr lang="en-US" altLang="ja-JP" b="1" dirty="0" err="1">
                <a:solidFill>
                  <a:schemeClr val="dk1"/>
                </a:solidFill>
              </a:rPr>
              <a:t>nguyên</a:t>
            </a:r>
            <a:r>
              <a:rPr lang="en-US" altLang="ja-JP" b="1" dirty="0">
                <a:solidFill>
                  <a:schemeClr val="dk1"/>
                </a:solidFill>
              </a:rPr>
              <a:t>: </a:t>
            </a:r>
            <a:r>
              <a:rPr lang="en-US" altLang="ja-JP" b="1" dirty="0" err="1">
                <a:solidFill>
                  <a:schemeClr val="dk1"/>
                </a:solidFill>
              </a:rPr>
              <a:t>mục</a:t>
            </a:r>
            <a:r>
              <a:rPr lang="en-US" altLang="ja-JP" b="1" dirty="0">
                <a:solidFill>
                  <a:schemeClr val="dk1"/>
                </a:solidFill>
              </a:rPr>
              <a:t> </a:t>
            </a:r>
            <a:r>
              <a:rPr lang="en-US" altLang="ja-JP" b="1" dirty="0" err="1">
                <a:solidFill>
                  <a:schemeClr val="dk1"/>
                </a:solidFill>
              </a:rPr>
              <a:t>rác</a:t>
            </a:r>
            <a:r>
              <a:rPr lang="en-US" altLang="ja-JP" b="1" dirty="0">
                <a:solidFill>
                  <a:schemeClr val="dk1"/>
                </a:solidFill>
              </a:rPr>
              <a:t> </a:t>
            </a:r>
            <a:r>
              <a:rPr lang="en-US" altLang="ja-JP" b="1" dirty="0" err="1">
                <a:solidFill>
                  <a:schemeClr val="dk1"/>
                </a:solidFill>
              </a:rPr>
              <a:t>nhà</a:t>
            </a:r>
            <a:r>
              <a:rPr lang="en-US" altLang="ja-JP" b="1" dirty="0">
                <a:solidFill>
                  <a:schemeClr val="dk1"/>
                </a:solidFill>
              </a:rPr>
              <a:t> </a:t>
            </a:r>
            <a:r>
              <a:rPr lang="en-US" altLang="ja-JP" b="1" dirty="0" err="1">
                <a:solidFill>
                  <a:schemeClr val="dk1"/>
                </a:solidFill>
              </a:rPr>
              <a:t>bếp</a:t>
            </a:r>
            <a:r>
              <a:rPr lang="en-US" altLang="ja-JP" b="1" dirty="0">
                <a:solidFill>
                  <a:schemeClr val="dk1"/>
                </a:solidFill>
              </a:rPr>
              <a:t>】</a:t>
            </a:r>
            <a:r>
              <a:rPr lang="ja-JP" b="1" dirty="0">
                <a:solidFill>
                  <a:schemeClr val="dk1"/>
                </a:solidFill>
                <a:sym typeface="Arial"/>
              </a:rPr>
              <a:t>　</a:t>
            </a:r>
            <a:endParaRPr b="1" u="sng" dirty="0">
              <a:solidFill>
                <a:schemeClr val="dk1"/>
              </a:solidFill>
              <a:sym typeface="Arial"/>
              <a:hlinkClick r:id="rId8">
                <a:extLst>
                  <a:ext uri="{A12FA001-AC4F-418D-AE19-62706E023703}">
                    <ahyp:hlinkClr xmlns="" xmlns:ahyp="http://schemas.microsoft.com/office/drawing/2018/hyperlinkcolor" val="tx"/>
                  </a:ext>
                </a:extLst>
              </a:hlinkClick>
            </a:endParaRPr>
          </a:p>
          <a:p>
            <a:pPr marL="0" marR="0" lvl="0" indent="0" algn="l" rtl="0">
              <a:spcBef>
                <a:spcPts val="0"/>
              </a:spcBef>
              <a:spcAft>
                <a:spcPts val="0"/>
              </a:spcAft>
              <a:buClr>
                <a:schemeClr val="dk1"/>
              </a:buClr>
              <a:buSzPts val="1400"/>
              <a:buFont typeface="Arial"/>
              <a:buNone/>
            </a:pPr>
            <a:r>
              <a:rPr lang="ja-JP" b="1" u="sng" dirty="0">
                <a:solidFill>
                  <a:schemeClr val="dk1"/>
                </a:solidFill>
                <a:sym typeface="Arial"/>
                <a:hlinkClick r:id="rId8">
                  <a:extLst>
                    <a:ext uri="{A12FA001-AC4F-418D-AE19-62706E023703}">
                      <ahyp:hlinkClr xmlns="" xmlns:ahyp="http://schemas.microsoft.com/office/drawing/2018/hyperlinkcolor" val="tx"/>
                    </a:ext>
                  </a:extLst>
                </a:hlinkClick>
              </a:rPr>
              <a:t>https://www.city.tsuchiura.lg.jp/data/doc/1460631472_doc_19_1.pdf</a:t>
            </a:r>
            <a:endParaRPr b="1" dirty="0">
              <a:solidFill>
                <a:schemeClr val="dk1"/>
              </a:solidFill>
              <a:sym typeface="Arial"/>
            </a:endParaRPr>
          </a:p>
          <a:p>
            <a:pPr marL="0" marR="0" lvl="0" indent="0" algn="l" rtl="0">
              <a:spcBef>
                <a:spcPts val="0"/>
              </a:spcBef>
              <a:spcAft>
                <a:spcPts val="0"/>
              </a:spcAft>
              <a:buClr>
                <a:schemeClr val="dk1"/>
              </a:buClr>
              <a:buSzPts val="1400"/>
              <a:buFont typeface="Arial"/>
              <a:buNone/>
            </a:pPr>
            <a:endParaRPr b="1" dirty="0">
              <a:solidFill>
                <a:schemeClr val="dk1"/>
              </a:solidFill>
              <a:sym typeface="Arial"/>
            </a:endParaRPr>
          </a:p>
          <a:p>
            <a:pPr lvl="0">
              <a:buClr>
                <a:schemeClr val="dk1"/>
              </a:buClr>
              <a:buSzPts val="1400"/>
            </a:pPr>
            <a:r>
              <a:rPr lang="vi-VN" altLang="ja-JP" b="1" dirty="0">
                <a:solidFill>
                  <a:schemeClr val="dk1"/>
                </a:solidFill>
              </a:rPr>
              <a:t>【Tiếng ồn sinh hoạt (Bộ môi </a:t>
            </a:r>
            <a:r>
              <a:rPr lang="vi-VN" altLang="ja-JP" b="1" dirty="0" smtClean="0">
                <a:solidFill>
                  <a:schemeClr val="dk1"/>
                </a:solidFill>
              </a:rPr>
              <a:t>trường</a:t>
            </a:r>
            <a:r>
              <a:rPr lang="en-US" altLang="ja-JP" b="1" dirty="0" smtClean="0">
                <a:solidFill>
                  <a:schemeClr val="dk1"/>
                </a:solidFill>
              </a:rPr>
              <a:t>)</a:t>
            </a:r>
            <a:r>
              <a:rPr lang="vi-VN" altLang="ja-JP" b="1" dirty="0" smtClean="0">
                <a:solidFill>
                  <a:schemeClr val="dk1"/>
                </a:solidFill>
              </a:rPr>
              <a:t>】</a:t>
            </a:r>
            <a:endParaRPr lang="en-US" altLang="ja-JP" b="1" dirty="0" smtClean="0">
              <a:solidFill>
                <a:schemeClr val="dk1"/>
              </a:solidFill>
            </a:endParaRPr>
          </a:p>
          <a:p>
            <a:pPr lvl="0">
              <a:buClr>
                <a:schemeClr val="dk1"/>
              </a:buClr>
              <a:buSzPts val="1400"/>
            </a:pPr>
            <a:r>
              <a:rPr lang="ja-JP" b="1" u="sng" dirty="0" smtClean="0">
                <a:solidFill>
                  <a:schemeClr val="dk1"/>
                </a:solidFill>
                <a:sym typeface="Arial"/>
                <a:hlinkClick r:id="rId9">
                  <a:extLst>
                    <a:ext uri="{A12FA001-AC4F-418D-AE19-62706E023703}">
                      <ahyp:hlinkClr xmlns="" xmlns:ahyp="http://schemas.microsoft.com/office/drawing/2018/hyperlinkcolor" val="tx"/>
                    </a:ext>
                  </a:extLst>
                </a:hlinkClick>
              </a:rPr>
              <a:t>https</a:t>
            </a:r>
            <a:r>
              <a:rPr lang="ja-JP" b="1" u="sng" dirty="0">
                <a:solidFill>
                  <a:schemeClr val="dk1"/>
                </a:solidFill>
                <a:sym typeface="Arial"/>
                <a:hlinkClick r:id="rId9">
                  <a:extLst>
                    <a:ext uri="{A12FA001-AC4F-418D-AE19-62706E023703}">
                      <ahyp:hlinkClr xmlns="" xmlns:ahyp="http://schemas.microsoft.com/office/drawing/2018/hyperlinkcolor" val="tx"/>
                    </a:ext>
                  </a:extLst>
                </a:hlinkClick>
              </a:rPr>
              <a:t>://www.env.go.jp/air/seikatsu.pdf</a:t>
            </a:r>
            <a:endParaRPr b="1" dirty="0">
              <a:solidFill>
                <a:schemeClr val="dk1"/>
              </a:solidFill>
              <a:sym typeface="Arial"/>
            </a:endParaRPr>
          </a:p>
          <a:p>
            <a:pPr marL="0" marR="0" lvl="0" indent="0" algn="l" rtl="0">
              <a:spcBef>
                <a:spcPts val="0"/>
              </a:spcBef>
              <a:spcAft>
                <a:spcPts val="0"/>
              </a:spcAft>
              <a:buClr>
                <a:schemeClr val="dk1"/>
              </a:buClr>
              <a:buSzPts val="1400"/>
              <a:buFont typeface="Arial"/>
              <a:buNone/>
            </a:pPr>
            <a:endParaRPr b="1" dirty="0">
              <a:solidFill>
                <a:schemeClr val="dk1"/>
              </a:solidFill>
              <a:sym typeface="Arial"/>
            </a:endParaRPr>
          </a:p>
          <a:p>
            <a:pPr lvl="0">
              <a:buClr>
                <a:schemeClr val="dk1"/>
              </a:buClr>
              <a:buSzPts val="1400"/>
            </a:pPr>
            <a:r>
              <a:rPr lang="vi-VN" altLang="ja-JP" b="1" dirty="0">
                <a:solidFill>
                  <a:schemeClr val="dk1"/>
                </a:solidFill>
              </a:rPr>
              <a:t>【Âm thanh đó ổn chứ? (Bộ môi trường</a:t>
            </a:r>
            <a:r>
              <a:rPr lang="vi-VN" altLang="ja-JP" b="1" dirty="0" smtClean="0">
                <a:solidFill>
                  <a:schemeClr val="dk1"/>
                </a:solidFill>
              </a:rPr>
              <a:t>】</a:t>
            </a:r>
            <a:endParaRPr lang="en-US" altLang="ja-JP" b="1" dirty="0" smtClean="0">
              <a:solidFill>
                <a:schemeClr val="dk1"/>
              </a:solidFill>
            </a:endParaRPr>
          </a:p>
          <a:p>
            <a:pPr lvl="0">
              <a:buClr>
                <a:schemeClr val="dk1"/>
              </a:buClr>
              <a:buSzPts val="1400"/>
            </a:pPr>
            <a:r>
              <a:rPr lang="ja-JP" b="1" u="sng" dirty="0" smtClean="0">
                <a:solidFill>
                  <a:schemeClr val="dk1"/>
                </a:solidFill>
                <a:sym typeface="Arial"/>
                <a:hlinkClick r:id="rId10">
                  <a:extLst>
                    <a:ext uri="{A12FA001-AC4F-418D-AE19-62706E023703}">
                      <ahyp:hlinkClr xmlns="" xmlns:ahyp="http://schemas.microsoft.com/office/drawing/2018/hyperlinkcolor" val="tx"/>
                    </a:ext>
                  </a:extLst>
                </a:hlinkClick>
              </a:rPr>
              <a:t>http</a:t>
            </a:r>
            <a:r>
              <a:rPr lang="ja-JP" b="1" u="sng" dirty="0">
                <a:solidFill>
                  <a:schemeClr val="dk1"/>
                </a:solidFill>
                <a:sym typeface="Arial"/>
                <a:hlinkClick r:id="rId10">
                  <a:extLst>
                    <a:ext uri="{A12FA001-AC4F-418D-AE19-62706E023703}">
                      <ahyp:hlinkClr xmlns="" xmlns:ahyp="http://schemas.microsoft.com/office/drawing/2018/hyperlinkcolor" val="tx"/>
                    </a:ext>
                  </a:extLst>
                </a:hlinkClick>
              </a:rPr>
              <a:t>://www.env.go.jp/air/ippan/kinrin/attach/sonooto.pdf</a:t>
            </a:r>
            <a:endParaRPr b="1" dirty="0">
              <a:solidFill>
                <a:schemeClr val="dk1"/>
              </a:solidFill>
              <a:sym typeface="Arial"/>
            </a:endParaRPr>
          </a:p>
          <a:p>
            <a:pPr marL="0" marR="0" lvl="0" indent="0" algn="l" rtl="0">
              <a:spcBef>
                <a:spcPts val="0"/>
              </a:spcBef>
              <a:spcAft>
                <a:spcPts val="0"/>
              </a:spcAft>
              <a:buClr>
                <a:schemeClr val="dk1"/>
              </a:buClr>
              <a:buSzPts val="1400"/>
              <a:buFont typeface="Arial"/>
              <a:buNone/>
            </a:pPr>
            <a:endParaRPr b="1" dirty="0">
              <a:solidFill>
                <a:schemeClr val="dk1"/>
              </a:solidFill>
              <a:sym typeface="Arial"/>
            </a:endParaRPr>
          </a:p>
          <a:p>
            <a:pPr lvl="0">
              <a:buSzPts val="1600"/>
            </a:pPr>
            <a:r>
              <a:rPr lang="ja-JP" altLang="vi-VN" b="1" dirty="0">
                <a:solidFill>
                  <a:schemeClr val="dk1"/>
                </a:solidFill>
              </a:rPr>
              <a:t>・</a:t>
            </a:r>
            <a:r>
              <a:rPr lang="vi-VN" altLang="ja-JP" b="1" dirty="0">
                <a:solidFill>
                  <a:schemeClr val="dk1"/>
                </a:solidFill>
              </a:rPr>
              <a:t>Hình ảnh minh hoạ và tài liệu ảnh được sử dụng từ nguồn dưới đây</a:t>
            </a:r>
            <a:r>
              <a:rPr lang="ja-JP" altLang="vi-VN" b="1" dirty="0">
                <a:solidFill>
                  <a:schemeClr val="dk1"/>
                </a:solidFill>
              </a:rPr>
              <a:t>：</a:t>
            </a:r>
            <a:endParaRPr lang="en-US" altLang="ja-JP" b="1" dirty="0">
              <a:solidFill>
                <a:schemeClr val="dk1"/>
              </a:solidFill>
            </a:endParaRPr>
          </a:p>
          <a:p>
            <a:pPr marL="0" marR="0" lvl="0" indent="0" algn="l" rtl="0">
              <a:spcBef>
                <a:spcPts val="0"/>
              </a:spcBef>
              <a:spcAft>
                <a:spcPts val="0"/>
              </a:spcAft>
              <a:buClr>
                <a:schemeClr val="dk1"/>
              </a:buClr>
              <a:buSzPts val="1400"/>
              <a:buFont typeface="Arial"/>
              <a:buNone/>
            </a:pPr>
            <a:r>
              <a:rPr lang="ja-JP" b="1" u="sng" dirty="0" smtClean="0">
                <a:solidFill>
                  <a:schemeClr val="dk1"/>
                </a:solidFill>
                <a:sym typeface="Arial"/>
                <a:hlinkClick r:id="rId11"/>
              </a:rPr>
              <a:t>https</a:t>
            </a:r>
            <a:r>
              <a:rPr lang="ja-JP" b="1" u="sng" dirty="0">
                <a:solidFill>
                  <a:schemeClr val="dk1"/>
                </a:solidFill>
                <a:sym typeface="Arial"/>
                <a:hlinkClick r:id="rId11"/>
              </a:rPr>
              <a:t>://www.irasutoya.com</a:t>
            </a:r>
            <a:r>
              <a:rPr lang="ja-JP" b="1" u="sng" dirty="0" smtClean="0">
                <a:solidFill>
                  <a:schemeClr val="dk1"/>
                </a:solidFill>
                <a:sym typeface="Arial"/>
                <a:hlinkClick r:id="rId11"/>
              </a:rPr>
              <a:t>/</a:t>
            </a:r>
            <a:r>
              <a:rPr lang="ja-JP" altLang="en-US" b="1" dirty="0" smtClean="0">
                <a:solidFill>
                  <a:schemeClr val="dk1"/>
                </a:solidFill>
                <a:sym typeface="Arial"/>
              </a:rPr>
              <a:t>　</a:t>
            </a:r>
            <a:r>
              <a:rPr lang="ja-JP" altLang="en-US" b="1" dirty="0">
                <a:solidFill>
                  <a:schemeClr val="dk1"/>
                </a:solidFill>
              </a:rPr>
              <a:t>　</a:t>
            </a:r>
            <a:r>
              <a:rPr lang="en-US" b="1" dirty="0" smtClean="0">
                <a:solidFill>
                  <a:schemeClr val="tx1"/>
                </a:solidFill>
                <a:sym typeface="Arial"/>
                <a:hlinkClick r:id="rId12"/>
              </a:rPr>
              <a:t>https</a:t>
            </a:r>
            <a:r>
              <a:rPr lang="en-US" b="1" dirty="0">
                <a:solidFill>
                  <a:schemeClr val="tx1"/>
                </a:solidFill>
                <a:sym typeface="Arial"/>
                <a:hlinkClick r:id="rId12"/>
              </a:rPr>
              <a:t>://free-materials.com</a:t>
            </a:r>
            <a:r>
              <a:rPr lang="en-US" b="1" dirty="0" smtClean="0">
                <a:solidFill>
                  <a:schemeClr val="tx1"/>
                </a:solidFill>
                <a:sym typeface="Arial"/>
                <a:hlinkClick r:id="rId12"/>
              </a:rPr>
              <a:t>/</a:t>
            </a:r>
            <a:endParaRPr lang="en-US" b="1" dirty="0" smtClean="0">
              <a:solidFill>
                <a:schemeClr val="tx1"/>
              </a:solidFill>
              <a:sym typeface="Arial"/>
            </a:endParaRPr>
          </a:p>
          <a:p>
            <a:pPr>
              <a:buClr>
                <a:schemeClr val="dk1"/>
              </a:buClr>
              <a:buSzPts val="1400"/>
            </a:pPr>
            <a:r>
              <a:rPr lang="en-US" altLang="ja-JP" b="1" dirty="0">
                <a:solidFill>
                  <a:schemeClr val="dk1"/>
                </a:solidFill>
                <a:hlinkClick r:id="rId13"/>
              </a:rPr>
              <a:t>https://</a:t>
            </a:r>
            <a:r>
              <a:rPr lang="en-US" altLang="ja-JP" b="1" dirty="0" smtClean="0">
                <a:solidFill>
                  <a:schemeClr val="dk1"/>
                </a:solidFill>
                <a:hlinkClick r:id="rId13"/>
              </a:rPr>
              <a:t>minnanokyozai.jp/kyozai/top/ja/render.do</a:t>
            </a:r>
            <a:r>
              <a:rPr lang="vi-VN" altLang="ja-JP" b="1" dirty="0">
                <a:solidFill>
                  <a:srgbClr val="FF0000"/>
                </a:solidFill>
              </a:rPr>
              <a:t> </a:t>
            </a:r>
            <a:endParaRPr lang="en-US" altLang="ja-JP" b="1" smtClean="0">
              <a:solidFill>
                <a:srgbClr val="FF0000"/>
              </a:solidFill>
            </a:endParaRPr>
          </a:p>
          <a:p>
            <a:pPr>
              <a:buClr>
                <a:schemeClr val="dk1"/>
              </a:buClr>
              <a:buSzPts val="1400"/>
            </a:pPr>
            <a:r>
              <a:rPr lang="vi-VN" altLang="ja-JP" b="1" smtClean="0">
                <a:solidFill>
                  <a:schemeClr val="tx1"/>
                </a:solidFill>
              </a:rPr>
              <a:t>(</a:t>
            </a:r>
            <a:r>
              <a:rPr lang="vi-VN" altLang="ja-JP" b="1" dirty="0" smtClean="0">
                <a:solidFill>
                  <a:schemeClr val="tx1"/>
                </a:solidFill>
              </a:rPr>
              <a:t>Khác, </a:t>
            </a:r>
            <a:r>
              <a:rPr lang="en-US" altLang="ja-JP" b="1" dirty="0" err="1" smtClean="0">
                <a:solidFill>
                  <a:schemeClr val="tx1"/>
                </a:solidFill>
              </a:rPr>
              <a:t>ảnh</a:t>
            </a:r>
            <a:r>
              <a:rPr lang="en-US" altLang="ja-JP" b="1" dirty="0" smtClean="0">
                <a:solidFill>
                  <a:schemeClr val="tx1"/>
                </a:solidFill>
              </a:rPr>
              <a:t> </a:t>
            </a:r>
            <a:r>
              <a:rPr lang="en-US" altLang="ja-JP" b="1" dirty="0" err="1" smtClean="0">
                <a:solidFill>
                  <a:schemeClr val="tx1"/>
                </a:solidFill>
              </a:rPr>
              <a:t>chụp</a:t>
            </a:r>
            <a:r>
              <a:rPr lang="en-US" altLang="ja-JP" b="1" dirty="0" smtClean="0">
                <a:solidFill>
                  <a:schemeClr val="tx1"/>
                </a:solidFill>
              </a:rPr>
              <a:t> </a:t>
            </a:r>
            <a:r>
              <a:rPr lang="vi-VN" altLang="ja-JP" b="1" dirty="0" smtClean="0">
                <a:solidFill>
                  <a:schemeClr val="tx1"/>
                </a:solidFill>
              </a:rPr>
              <a:t>của</a:t>
            </a:r>
            <a:r>
              <a:rPr lang="en-US" altLang="ja-JP" b="1" dirty="0" smtClean="0">
                <a:solidFill>
                  <a:schemeClr val="tx1"/>
                </a:solidFill>
              </a:rPr>
              <a:t> </a:t>
            </a:r>
            <a:r>
              <a:rPr lang="en-US" altLang="ja-JP" b="1" dirty="0" err="1" smtClean="0">
                <a:solidFill>
                  <a:schemeClr val="tx1"/>
                </a:solidFill>
              </a:rPr>
              <a:t>cá</a:t>
            </a:r>
            <a:r>
              <a:rPr lang="en-US" altLang="ja-JP" b="1" dirty="0" smtClean="0">
                <a:solidFill>
                  <a:schemeClr val="tx1"/>
                </a:solidFill>
              </a:rPr>
              <a:t> </a:t>
            </a:r>
            <a:r>
              <a:rPr lang="en-US" altLang="ja-JP" b="1" dirty="0" err="1" smtClean="0">
                <a:solidFill>
                  <a:schemeClr val="tx1"/>
                </a:solidFill>
              </a:rPr>
              <a:t>nhân</a:t>
            </a:r>
            <a:r>
              <a:rPr lang="ja-JP" altLang="en-US" b="1" dirty="0" smtClean="0">
                <a:solidFill>
                  <a:schemeClr val="tx1"/>
                </a:solidFill>
              </a:rPr>
              <a:t>）</a:t>
            </a:r>
            <a:endParaRPr lang="en-US" b="1" dirty="0">
              <a:solidFill>
                <a:schemeClr val="tx1"/>
              </a:solidFill>
              <a:sym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5" descr="屋外, 戸棚, 建物, 木製 が含まれている画像&#10;&#10;自動的に生成された説明"/>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4148253" cy="3334215"/>
          </a:xfrm>
          <a:prstGeom prst="rect">
            <a:avLst/>
          </a:prstGeom>
          <a:noFill/>
          <a:ln>
            <a:noFill/>
          </a:ln>
        </p:spPr>
      </p:pic>
      <p:pic>
        <p:nvPicPr>
          <p:cNvPr id="125" name="Google Shape;125;p5" descr="鏡のあるバスルーム&#10;&#10;自動的に生成された説明"/>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0" y="3746810"/>
            <a:ext cx="4148253" cy="3111190"/>
          </a:xfrm>
          <a:prstGeom prst="rect">
            <a:avLst/>
          </a:prstGeom>
          <a:noFill/>
          <a:ln>
            <a:noFill/>
          </a:ln>
        </p:spPr>
      </p:pic>
      <p:pic>
        <p:nvPicPr>
          <p:cNvPr id="126" name="Google Shape;126;p5" descr="寝室の一角にあるベット&#10;&#10;中程度の精度で自動的に生成された説明"/>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8028879" y="3735659"/>
            <a:ext cx="4163121" cy="3122341"/>
          </a:xfrm>
          <a:prstGeom prst="rect">
            <a:avLst/>
          </a:prstGeom>
          <a:noFill/>
          <a:ln>
            <a:noFill/>
          </a:ln>
        </p:spPr>
      </p:pic>
      <p:pic>
        <p:nvPicPr>
          <p:cNvPr id="3" name="図 2" descr="屋内, テーブル, 暮らし, 部屋 が含まれている画像&#10;&#10;自動的に生成された説明">
            <a:extLst>
              <a:ext uri="{FF2B5EF4-FFF2-40B4-BE49-F238E27FC236}">
                <a16:creationId xmlns:a16="http://schemas.microsoft.com/office/drawing/2014/main" id="{A5D75BDD-E810-4E5A-837D-1EB16DB5658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48253" y="723982"/>
            <a:ext cx="3880626" cy="5174168"/>
          </a:xfrm>
          <a:prstGeom prst="rect">
            <a:avLst/>
          </a:prstGeom>
        </p:spPr>
      </p:pic>
      <p:pic>
        <p:nvPicPr>
          <p:cNvPr id="5" name="図 4" descr="キッチンの一角&#10;&#10;自動的に生成された説明">
            <a:extLst>
              <a:ext uri="{FF2B5EF4-FFF2-40B4-BE49-F238E27FC236}">
                <a16:creationId xmlns:a16="http://schemas.microsoft.com/office/drawing/2014/main" id="{FA017B12-6D35-4F79-9FF1-BAF3325C9EA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934408" y="-23149"/>
            <a:ext cx="4257591" cy="333421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6"/>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6015539" y="2877716"/>
            <a:ext cx="2548107" cy="3796844"/>
          </a:xfrm>
          <a:prstGeom prst="rect">
            <a:avLst/>
          </a:prstGeom>
          <a:noFill/>
          <a:ln>
            <a:noFill/>
          </a:ln>
        </p:spPr>
      </p:pic>
      <p:pic>
        <p:nvPicPr>
          <p:cNvPr id="134" name="Google Shape;134;p6"/>
          <p:cNvPicPr preferRelativeResize="0"/>
          <p:nvPr/>
        </p:nvPicPr>
        <p:blipFill rotWithShape="1">
          <a:blip r:embed="rId4">
            <a:alphaModFix/>
            <a:extLst>
              <a:ext uri="{28A0092B-C50C-407E-A947-70E740481C1C}">
                <a14:useLocalDpi xmlns:a14="http://schemas.microsoft.com/office/drawing/2010/main"/>
              </a:ext>
            </a:extLst>
          </a:blip>
          <a:srcRect/>
          <a:stretch/>
        </p:blipFill>
        <p:spPr>
          <a:xfrm flipH="1">
            <a:off x="3015845" y="2912006"/>
            <a:ext cx="2999694" cy="3922269"/>
          </a:xfrm>
          <a:prstGeom prst="rect">
            <a:avLst/>
          </a:prstGeom>
          <a:noFill/>
          <a:ln>
            <a:noFill/>
          </a:ln>
        </p:spPr>
      </p:pic>
      <p:pic>
        <p:nvPicPr>
          <p:cNvPr id="135" name="Google Shape;135;p6"/>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81866" y="171686"/>
            <a:ext cx="3761857" cy="2559759"/>
          </a:xfrm>
          <a:prstGeom prst="rect">
            <a:avLst/>
          </a:prstGeom>
          <a:noFill/>
          <a:ln>
            <a:noFill/>
          </a:ln>
        </p:spPr>
      </p:pic>
      <p:pic>
        <p:nvPicPr>
          <p:cNvPr id="136" name="Google Shape;136;p6"/>
          <p:cNvPicPr preferRelativeResize="0"/>
          <p:nvPr/>
        </p:nvPicPr>
        <p:blipFill rotWithShape="1">
          <a:blip r:embed="rId6">
            <a:alphaModFix/>
            <a:extLst>
              <a:ext uri="{28A0092B-C50C-407E-A947-70E740481C1C}">
                <a14:useLocalDpi xmlns:a14="http://schemas.microsoft.com/office/drawing/2010/main"/>
              </a:ext>
            </a:extLst>
          </a:blip>
          <a:srcRect/>
          <a:stretch/>
        </p:blipFill>
        <p:spPr>
          <a:xfrm>
            <a:off x="8144936" y="114257"/>
            <a:ext cx="3965198" cy="2698124"/>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7" descr="マルを出すクマのキャラクター"/>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3399403" y="1394459"/>
            <a:ext cx="4510902" cy="5090570"/>
          </a:xfrm>
          <a:prstGeom prst="rect">
            <a:avLst/>
          </a:prstGeom>
          <a:noFill/>
          <a:ln>
            <a:noFill/>
          </a:ln>
        </p:spPr>
      </p:pic>
      <p:pic>
        <p:nvPicPr>
          <p:cNvPr id="143" name="Google Shape;143;p7" descr="バツを出す猫のキャラクター"/>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7502676" y="1273162"/>
            <a:ext cx="4803797" cy="5211867"/>
          </a:xfrm>
          <a:prstGeom prst="rect">
            <a:avLst/>
          </a:prstGeom>
          <a:noFill/>
          <a:ln>
            <a:noFill/>
          </a:ln>
        </p:spPr>
      </p:pic>
      <p:sp>
        <p:nvSpPr>
          <p:cNvPr id="144" name="Google Shape;144;p7"/>
          <p:cNvSpPr/>
          <p:nvPr/>
        </p:nvSpPr>
        <p:spPr>
          <a:xfrm>
            <a:off x="-38100" y="3208"/>
            <a:ext cx="3222702" cy="6854792"/>
          </a:xfrm>
          <a:prstGeom prst="rect">
            <a:avLst/>
          </a:prstGeom>
          <a:solidFill>
            <a:srgbClr val="F47921"/>
          </a:solidFill>
          <a:ln>
            <a:noFill/>
          </a:ln>
        </p:spPr>
        <p:txBody>
          <a:bodyPr spcFirstLastPara="1" wrap="square" lIns="91425" tIns="45700" rIns="91425" bIns="45700" anchor="ctr" anchorCtr="0">
            <a:noAutofit/>
          </a:bodyPr>
          <a:lstStyle/>
          <a:p>
            <a:pPr lvl="0" algn="ctr"/>
            <a:r>
              <a:rPr lang="en-US" altLang="ja-JP" sz="4000" b="1" dirty="0" err="1">
                <a:solidFill>
                  <a:schemeClr val="dk1"/>
                </a:solidFill>
              </a:rPr>
              <a:t>Câu</a:t>
            </a:r>
            <a:r>
              <a:rPr lang="en-US" altLang="ja-JP" sz="4000" b="1" dirty="0">
                <a:solidFill>
                  <a:schemeClr val="dk1"/>
                </a:solidFill>
              </a:rPr>
              <a:t> </a:t>
            </a:r>
            <a:r>
              <a:rPr lang="en-US" altLang="ja-JP" sz="4000" b="1" dirty="0" err="1">
                <a:solidFill>
                  <a:schemeClr val="dk1"/>
                </a:solidFill>
              </a:rPr>
              <a:t>đố</a:t>
            </a:r>
            <a:r>
              <a:rPr lang="en-US" altLang="ja-JP" sz="4000" b="1" dirty="0">
                <a:solidFill>
                  <a:schemeClr val="dk1"/>
                </a:solidFill>
              </a:rPr>
              <a:t> </a:t>
            </a:r>
            <a:r>
              <a:rPr lang="en-US" altLang="ja-JP" sz="4000" b="1" dirty="0" err="1">
                <a:solidFill>
                  <a:schemeClr val="dk1"/>
                </a:solidFill>
              </a:rPr>
              <a:t>về</a:t>
            </a:r>
            <a:r>
              <a:rPr lang="en-US" altLang="ja-JP" sz="4000" b="1" dirty="0">
                <a:solidFill>
                  <a:schemeClr val="dk1"/>
                </a:solidFill>
              </a:rPr>
              <a:t> </a:t>
            </a:r>
            <a:r>
              <a:rPr lang="en-US" altLang="ja-JP" sz="4000" b="1" dirty="0" err="1">
                <a:solidFill>
                  <a:schemeClr val="dk1"/>
                </a:solidFill>
              </a:rPr>
              <a:t>nhà</a:t>
            </a:r>
            <a:r>
              <a:rPr lang="en-US" altLang="ja-JP" sz="4000" b="1" dirty="0">
                <a:solidFill>
                  <a:schemeClr val="dk1"/>
                </a:solidFill>
              </a:rPr>
              <a:t> </a:t>
            </a:r>
            <a:r>
              <a:rPr lang="en-US" altLang="ja-JP" sz="4000" b="1" dirty="0" err="1">
                <a:solidFill>
                  <a:schemeClr val="dk1"/>
                </a:solidFill>
              </a:rPr>
              <a:t>cửa</a:t>
            </a:r>
            <a:endParaRPr lang="en-US" altLang="ja-JP" sz="4000" b="1" dirty="0">
              <a:solidFill>
                <a:schemeClr val="dk1"/>
              </a:solidFill>
            </a:endParaRPr>
          </a:p>
        </p:txBody>
      </p:sp>
      <p:sp>
        <p:nvSpPr>
          <p:cNvPr id="6" name="Google Shape;527;p13"/>
          <p:cNvSpPr/>
          <p:nvPr/>
        </p:nvSpPr>
        <p:spPr>
          <a:xfrm>
            <a:off x="1224000" y="1980000"/>
            <a:ext cx="713678" cy="6948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ja-JP" sz="4000" b="0" i="0" u="none" strike="noStrike" cap="none">
                <a:solidFill>
                  <a:srgbClr val="000000"/>
                </a:solidFill>
                <a:latin typeface="Arial"/>
                <a:ea typeface="Arial"/>
                <a:cs typeface="Arial"/>
                <a:sym typeface="Arial"/>
              </a:rPr>
              <a:t>３</a:t>
            </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8"/>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5968285" y="1177344"/>
            <a:ext cx="5680656" cy="5680656"/>
          </a:xfrm>
          <a:prstGeom prst="rect">
            <a:avLst/>
          </a:prstGeom>
          <a:noFill/>
          <a:ln>
            <a:noFill/>
          </a:ln>
        </p:spPr>
      </p:pic>
      <p:pic>
        <p:nvPicPr>
          <p:cNvPr id="152" name="Google Shape;152;p8"/>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145852" y="722513"/>
            <a:ext cx="5499956" cy="3997593"/>
          </a:xfrm>
          <a:prstGeom prst="rect">
            <a:avLst/>
          </a:prstGeom>
          <a:noFill/>
          <a:ln>
            <a:noFill/>
          </a:ln>
        </p:spPr>
      </p:pic>
      <p:sp>
        <p:nvSpPr>
          <p:cNvPr id="153" name="Google Shape;153;p8"/>
          <p:cNvSpPr txBox="1"/>
          <p:nvPr/>
        </p:nvSpPr>
        <p:spPr>
          <a:xfrm>
            <a:off x="-1904" y="0"/>
            <a:ext cx="12193904" cy="584775"/>
          </a:xfrm>
          <a:prstGeom prst="rect">
            <a:avLst/>
          </a:prstGeom>
          <a:solidFill>
            <a:srgbClr val="F4792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chemeClr val="dk1"/>
                </a:solidFill>
                <a:latin typeface="Arial"/>
                <a:ea typeface="Arial"/>
                <a:cs typeface="Arial"/>
                <a:sym typeface="Arial"/>
              </a:rPr>
              <a:t>1) Ở Nhật, mọi người sẽ cởi giày ở tiền sảnh.</a:t>
            </a:r>
            <a:endParaRPr sz="3200" b="1">
              <a:solidFill>
                <a:schemeClr val="dk1"/>
              </a:solidFill>
              <a:latin typeface="Arial"/>
              <a:ea typeface="Arial"/>
              <a:cs typeface="Arial"/>
              <a:sym typeface="Arial"/>
            </a:endParaRPr>
          </a:p>
        </p:txBody>
      </p:sp>
      <p:sp>
        <p:nvSpPr>
          <p:cNvPr id="154" name="Google Shape;154;p8"/>
          <p:cNvSpPr/>
          <p:nvPr/>
        </p:nvSpPr>
        <p:spPr>
          <a:xfrm>
            <a:off x="3986174" y="1826993"/>
            <a:ext cx="4307979" cy="4364896"/>
          </a:xfrm>
          <a:prstGeom prst="donut">
            <a:avLst>
              <a:gd name="adj" fmla="val 12794"/>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9"/>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0" y="937260"/>
            <a:ext cx="6869430" cy="4738938"/>
          </a:xfrm>
          <a:prstGeom prst="rect">
            <a:avLst/>
          </a:prstGeom>
          <a:noFill/>
          <a:ln>
            <a:noFill/>
          </a:ln>
        </p:spPr>
      </p:pic>
      <p:pic>
        <p:nvPicPr>
          <p:cNvPr id="161" name="Google Shape;161;p9"/>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6869430" y="1741872"/>
            <a:ext cx="4476750" cy="4738938"/>
          </a:xfrm>
          <a:prstGeom prst="rect">
            <a:avLst/>
          </a:prstGeom>
          <a:noFill/>
          <a:ln>
            <a:noFill/>
          </a:ln>
        </p:spPr>
      </p:pic>
      <p:sp>
        <p:nvSpPr>
          <p:cNvPr id="162" name="Google Shape;162;p9"/>
          <p:cNvSpPr/>
          <p:nvPr/>
        </p:nvSpPr>
        <p:spPr>
          <a:xfrm>
            <a:off x="3135225" y="724601"/>
            <a:ext cx="5919646" cy="5408797"/>
          </a:xfrm>
          <a:prstGeom prst="mathMultiply">
            <a:avLst>
              <a:gd name="adj1" fmla="val 12137"/>
            </a:avLst>
          </a:prstGeom>
          <a:solidFill>
            <a:srgbClr val="FF0000"/>
          </a:solid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800"/>
              <a:buFont typeface="Times New Roman"/>
              <a:buNone/>
            </a:pPr>
            <a:endParaRPr sz="1800">
              <a:solidFill>
                <a:schemeClr val="dk1"/>
              </a:solidFill>
              <a:latin typeface="Arial"/>
              <a:ea typeface="Arial"/>
              <a:cs typeface="Arial"/>
              <a:sym typeface="Arial"/>
            </a:endParaRPr>
          </a:p>
        </p:txBody>
      </p:sp>
      <p:sp>
        <p:nvSpPr>
          <p:cNvPr id="163" name="Google Shape;163;p9"/>
          <p:cNvSpPr txBox="1"/>
          <p:nvPr/>
        </p:nvSpPr>
        <p:spPr>
          <a:xfrm>
            <a:off x="-13334" y="-12217"/>
            <a:ext cx="12193904" cy="584775"/>
          </a:xfrm>
          <a:prstGeom prst="rect">
            <a:avLst/>
          </a:prstGeom>
          <a:solidFill>
            <a:srgbClr val="F47921"/>
          </a:solidFill>
          <a:ln>
            <a:noFill/>
          </a:ln>
        </p:spPr>
        <p:txBody>
          <a:bodyPr spcFirstLastPara="1" wrap="square" lIns="91425" tIns="45700" rIns="91425" bIns="45700" anchor="t" anchorCtr="0">
            <a:spAutoFit/>
          </a:bodyPr>
          <a:lstStyle/>
          <a:p>
            <a:pPr lvl="0"/>
            <a:r>
              <a:rPr lang="ja-JP" sz="3200" b="1" dirty="0">
                <a:solidFill>
                  <a:schemeClr val="dk1"/>
                </a:solidFill>
                <a:latin typeface="Arial"/>
                <a:ea typeface="Arial"/>
                <a:cs typeface="Arial"/>
                <a:sym typeface="Arial"/>
              </a:rPr>
              <a:t>2) </a:t>
            </a:r>
            <a:r>
              <a:rPr lang="vi-VN" altLang="ja-JP" sz="3200" b="1" dirty="0">
                <a:solidFill>
                  <a:schemeClr val="dk1"/>
                </a:solidFill>
              </a:rPr>
              <a:t>Người Nhật tắm bồn hằng ngày.</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1326</TotalTime>
  <Words>7094</Words>
  <Application>Microsoft Office PowerPoint</Application>
  <PresentationFormat>ワイド画面</PresentationFormat>
  <Paragraphs>421</Paragraphs>
  <Slides>43</Slides>
  <Notes>43</Notes>
  <HiddenSlides>0</HiddenSlides>
  <MMClips>2</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43</vt:i4>
      </vt:variant>
    </vt:vector>
  </HeadingPairs>
  <TitlesOfParts>
    <vt:vector size="50" baseType="lpstr">
      <vt:lpstr>ＭＳ Ｐゴシック</vt:lpstr>
      <vt:lpstr>游明朝</vt:lpstr>
      <vt:lpstr>Arial</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Takehara Kazuyo</dc:creator>
  <cp:lastModifiedBy>Rikako Arakaki</cp:lastModifiedBy>
  <cp:revision>102</cp:revision>
  <dcterms:created xsi:type="dcterms:W3CDTF">2021-05-27T03:02:25Z</dcterms:created>
  <dcterms:modified xsi:type="dcterms:W3CDTF">2021-06-14T08:35:55Z</dcterms:modified>
</cp:coreProperties>
</file>